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68" r:id="rId2"/>
    <p:sldId id="380" r:id="rId3"/>
    <p:sldId id="375" r:id="rId4"/>
    <p:sldId id="381" r:id="rId5"/>
    <p:sldId id="384" r:id="rId6"/>
    <p:sldId id="374" r:id="rId7"/>
    <p:sldId id="378" r:id="rId8"/>
    <p:sldId id="418" r:id="rId9"/>
    <p:sldId id="265" r:id="rId10"/>
    <p:sldId id="385" r:id="rId11"/>
    <p:sldId id="369" r:id="rId12"/>
    <p:sldId id="372" r:id="rId13"/>
    <p:sldId id="373" r:id="rId14"/>
    <p:sldId id="390" r:id="rId15"/>
    <p:sldId id="272" r:id="rId16"/>
    <p:sldId id="273" r:id="rId17"/>
    <p:sldId id="278" r:id="rId18"/>
    <p:sldId id="323" r:id="rId19"/>
    <p:sldId id="324" r:id="rId20"/>
    <p:sldId id="279" r:id="rId21"/>
    <p:sldId id="386" r:id="rId22"/>
    <p:sldId id="326" r:id="rId23"/>
    <p:sldId id="269" r:id="rId24"/>
    <p:sldId id="282" r:id="rId25"/>
    <p:sldId id="310" r:id="rId26"/>
    <p:sldId id="325" r:id="rId27"/>
    <p:sldId id="395" r:id="rId28"/>
    <p:sldId id="396" r:id="rId29"/>
    <p:sldId id="397" r:id="rId30"/>
    <p:sldId id="329" r:id="rId31"/>
    <p:sldId id="330" r:id="rId32"/>
    <p:sldId id="331" r:id="rId33"/>
    <p:sldId id="332" r:id="rId34"/>
    <p:sldId id="333" r:id="rId35"/>
    <p:sldId id="334" r:id="rId36"/>
    <p:sldId id="335" r:id="rId37"/>
    <p:sldId id="336" r:id="rId38"/>
    <p:sldId id="337" r:id="rId39"/>
    <p:sldId id="338" r:id="rId40"/>
    <p:sldId id="419" r:id="rId41"/>
    <p:sldId id="339" r:id="rId42"/>
    <p:sldId id="400" r:id="rId43"/>
    <p:sldId id="399" r:id="rId44"/>
    <p:sldId id="387" r:id="rId45"/>
    <p:sldId id="342" r:id="rId46"/>
    <p:sldId id="346" r:id="rId47"/>
    <p:sldId id="347" r:id="rId48"/>
    <p:sldId id="398" r:id="rId49"/>
    <p:sldId id="344" r:id="rId50"/>
    <p:sldId id="315" r:id="rId51"/>
    <p:sldId id="388" r:id="rId52"/>
    <p:sldId id="348" r:id="rId53"/>
    <p:sldId id="349" r:id="rId54"/>
    <p:sldId id="350" r:id="rId55"/>
    <p:sldId id="351" r:id="rId56"/>
    <p:sldId id="352" r:id="rId57"/>
    <p:sldId id="353" r:id="rId58"/>
    <p:sldId id="354" r:id="rId59"/>
    <p:sldId id="343" r:id="rId60"/>
    <p:sldId id="355" r:id="rId61"/>
    <p:sldId id="356" r:id="rId62"/>
    <p:sldId id="357" r:id="rId63"/>
    <p:sldId id="358" r:id="rId64"/>
    <p:sldId id="280" r:id="rId65"/>
    <p:sldId id="281" r:id="rId66"/>
    <p:sldId id="362" r:id="rId67"/>
    <p:sldId id="363" r:id="rId68"/>
    <p:sldId id="389" r:id="rId69"/>
    <p:sldId id="382" r:id="rId70"/>
    <p:sldId id="376" r:id="rId71"/>
    <p:sldId id="377" r:id="rId72"/>
    <p:sldId id="370" r:id="rId73"/>
    <p:sldId id="392" r:id="rId74"/>
    <p:sldId id="393" r:id="rId75"/>
    <p:sldId id="307" r:id="rId76"/>
    <p:sldId id="340" r:id="rId77"/>
    <p:sldId id="277" r:id="rId78"/>
    <p:sldId id="402" r:id="rId79"/>
    <p:sldId id="403"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44"/>
    <p:restoredTop sz="95603"/>
  </p:normalViewPr>
  <p:slideViewPr>
    <p:cSldViewPr snapToGrid="0" snapToObjects="1" showGuides="1">
      <p:cViewPr>
        <p:scale>
          <a:sx n="100" d="100"/>
          <a:sy n="100" d="100"/>
        </p:scale>
        <p:origin x="4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5" d="100"/>
        <a:sy n="45"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26A05-267C-F74D-9229-BACE2736F4AC}" type="datetimeFigureOut">
              <a:rPr lang="en-US" smtClean="0"/>
              <a:t>6/21/16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0FEF7-B537-4B42-9A25-0DBB0507D847}" type="slidenum">
              <a:rPr lang="en-US" smtClean="0"/>
              <a:t>‹#›</a:t>
            </a:fld>
            <a:endParaRPr lang="en-US"/>
          </a:p>
        </p:txBody>
      </p:sp>
    </p:spTree>
    <p:extLst>
      <p:ext uri="{BB962C8B-B14F-4D97-AF65-F5344CB8AC3E}">
        <p14:creationId xmlns:p14="http://schemas.microsoft.com/office/powerpoint/2010/main" val="130121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4F8EF737-290C-F54D-9036-AB289D0380E2}" type="slidenum">
              <a:rPr lang="en-US"/>
              <a:pPr/>
              <a:t>1</a:t>
            </a:fld>
            <a:endParaRPr lang="en-US"/>
          </a:p>
        </p:txBody>
      </p:sp>
      <p:sp>
        <p:nvSpPr>
          <p:cNvPr id="1741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prstTxWarp prst="textNoShape">
              <a:avLst/>
            </a:prstTxWarp>
          </a:bodyPr>
          <a:lstStyle/>
          <a:p>
            <a:pPr algn="r" eaLnBrk="1" hangingPunct="1"/>
            <a:fld id="{3D013BA5-C33D-E145-BCC9-570D45F6241C}" type="slidenum">
              <a:rPr lang="en-US" sz="1200">
                <a:latin typeface="Arial" charset="0"/>
              </a:rPr>
              <a:pPr algn="r" eaLnBrk="1" hangingPunct="1"/>
              <a:t>1</a:t>
            </a:fld>
            <a:endParaRPr lang="en-US" sz="1200">
              <a:latin typeface="Arial" charset="0"/>
            </a:endParaRPr>
          </a:p>
        </p:txBody>
      </p:sp>
      <p:sp>
        <p:nvSpPr>
          <p:cNvPr id="17412" name="Rectangle 2"/>
          <p:cNvSpPr>
            <a:spLocks noGrp="1" noRot="1" noChangeAspect="1" noChangeArrowheads="1" noTextEdit="1"/>
          </p:cNvSpPr>
          <p:nvPr>
            <p:ph type="sldImg"/>
          </p:nvPr>
        </p:nvSpPr>
        <p:spPr>
          <a:solidFill>
            <a:srgbClr val="FFFFFF"/>
          </a:solidFill>
          <a:ln/>
        </p:spPr>
      </p:sp>
      <p:sp>
        <p:nvSpPr>
          <p:cNvPr id="17413" name="Rectangle 3"/>
          <p:cNvSpPr>
            <a:spLocks noGrp="1" noChangeArrowheads="1"/>
          </p:cNvSpPr>
          <p:nvPr>
            <p:ph type="body" idx="1"/>
          </p:nvPr>
        </p:nvSpPr>
        <p:spPr>
          <a:xfrm>
            <a:off x="685800" y="4343400"/>
            <a:ext cx="5486400" cy="4114800"/>
          </a:xfrm>
          <a:noFill/>
          <a:ln>
            <a:solidFill>
              <a:srgbClr val="000000"/>
            </a:solidFill>
          </a:ln>
        </p:spPr>
        <p:txBody>
          <a:bodyPr/>
          <a:lstStyle/>
          <a:p>
            <a:pPr algn="just" eaLnBrk="1" hangingPunct="1"/>
            <a:endParaRPr lang="en-US" sz="1200" kern="1200" baseline="0" dirty="0" smtClean="0">
              <a:solidFill>
                <a:schemeClr val="tx1"/>
              </a:solidFill>
              <a:latin typeface="+mn-lt"/>
              <a:ea typeface="+mn-ea"/>
              <a:cs typeface="+mn-cs"/>
            </a:endParaRPr>
          </a:p>
        </p:txBody>
      </p:sp>
    </p:spTree>
    <p:extLst>
      <p:ext uri="{BB962C8B-B14F-4D97-AF65-F5344CB8AC3E}">
        <p14:creationId xmlns:p14="http://schemas.microsoft.com/office/powerpoint/2010/main" val="161675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6FA205-CFD2-984C-B2E8-86E9DB82FA39}" type="slidenum">
              <a:rPr lang="en-US" smtClean="0"/>
              <a:pPr/>
              <a:t>12</a:t>
            </a:fld>
            <a:endParaRPr lang="en-US"/>
          </a:p>
        </p:txBody>
      </p:sp>
    </p:spTree>
    <p:extLst>
      <p:ext uri="{BB962C8B-B14F-4D97-AF65-F5344CB8AC3E}">
        <p14:creationId xmlns:p14="http://schemas.microsoft.com/office/powerpoint/2010/main" val="84795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03590E-73DC-9F44-91EB-B4DAF1594BFD}" type="slidenum">
              <a:rPr lang="en-US" smtClean="0"/>
              <a:pPr/>
              <a:t>13</a:t>
            </a:fld>
            <a:endParaRPr lang="en-US"/>
          </a:p>
        </p:txBody>
      </p:sp>
    </p:spTree>
    <p:extLst>
      <p:ext uri="{BB962C8B-B14F-4D97-AF65-F5344CB8AC3E}">
        <p14:creationId xmlns:p14="http://schemas.microsoft.com/office/powerpoint/2010/main" val="83401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14</a:t>
            </a:fld>
            <a:endParaRPr lang="en-US"/>
          </a:p>
        </p:txBody>
      </p:sp>
    </p:spTree>
    <p:extLst>
      <p:ext uri="{BB962C8B-B14F-4D97-AF65-F5344CB8AC3E}">
        <p14:creationId xmlns:p14="http://schemas.microsoft.com/office/powerpoint/2010/main" val="37373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think units are </a:t>
            </a:r>
            <a:r>
              <a:rPr lang="en-US" smtClean="0"/>
              <a:t>cfs</a:t>
            </a:r>
            <a:endParaRPr lang="en-US"/>
          </a:p>
        </p:txBody>
      </p:sp>
      <p:sp>
        <p:nvSpPr>
          <p:cNvPr id="4" name="Slide Number Placeholder 3"/>
          <p:cNvSpPr>
            <a:spLocks noGrp="1"/>
          </p:cNvSpPr>
          <p:nvPr>
            <p:ph type="sldNum" sz="quarter" idx="10"/>
          </p:nvPr>
        </p:nvSpPr>
        <p:spPr/>
        <p:txBody>
          <a:bodyPr/>
          <a:lstStyle/>
          <a:p>
            <a:fld id="{B0D7D072-54D4-BD43-8D5C-9AD1C9364A21}" type="slidenum">
              <a:rPr lang="en-US" smtClean="0"/>
              <a:pPr/>
              <a:t>15</a:t>
            </a:fld>
            <a:endParaRPr lang="en-US"/>
          </a:p>
        </p:txBody>
      </p:sp>
    </p:spTree>
    <p:extLst>
      <p:ext uri="{BB962C8B-B14F-4D97-AF65-F5344CB8AC3E}">
        <p14:creationId xmlns:p14="http://schemas.microsoft.com/office/powerpoint/2010/main" val="1444558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16</a:t>
            </a:fld>
            <a:endParaRPr lang="en-US"/>
          </a:p>
        </p:txBody>
      </p:sp>
    </p:spTree>
    <p:extLst>
      <p:ext uri="{BB962C8B-B14F-4D97-AF65-F5344CB8AC3E}">
        <p14:creationId xmlns:p14="http://schemas.microsoft.com/office/powerpoint/2010/main" val="1528339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17</a:t>
            </a:fld>
            <a:endParaRPr lang="en-US"/>
          </a:p>
        </p:txBody>
      </p:sp>
    </p:spTree>
    <p:extLst>
      <p:ext uri="{BB962C8B-B14F-4D97-AF65-F5344CB8AC3E}">
        <p14:creationId xmlns:p14="http://schemas.microsoft.com/office/powerpoint/2010/main" val="1452815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18</a:t>
            </a:fld>
            <a:endParaRPr lang="en-US"/>
          </a:p>
        </p:txBody>
      </p:sp>
    </p:spTree>
    <p:extLst>
      <p:ext uri="{BB962C8B-B14F-4D97-AF65-F5344CB8AC3E}">
        <p14:creationId xmlns:p14="http://schemas.microsoft.com/office/powerpoint/2010/main" val="948591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19</a:t>
            </a:fld>
            <a:endParaRPr lang="en-US"/>
          </a:p>
        </p:txBody>
      </p:sp>
    </p:spTree>
    <p:extLst>
      <p:ext uri="{BB962C8B-B14F-4D97-AF65-F5344CB8AC3E}">
        <p14:creationId xmlns:p14="http://schemas.microsoft.com/office/powerpoint/2010/main" val="186476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80CA0-5468-7940-87B9-BFDC2E5EB491}" type="slidenum">
              <a:rPr lang="en-US" smtClean="0"/>
              <a:pPr/>
              <a:t>20</a:t>
            </a:fld>
            <a:endParaRPr lang="en-US"/>
          </a:p>
        </p:txBody>
      </p:sp>
    </p:spTree>
    <p:extLst>
      <p:ext uri="{BB962C8B-B14F-4D97-AF65-F5344CB8AC3E}">
        <p14:creationId xmlns:p14="http://schemas.microsoft.com/office/powerpoint/2010/main" val="104904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21</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2016525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2</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174781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22</a:t>
            </a:fld>
            <a:endParaRPr lang="en-US"/>
          </a:p>
        </p:txBody>
      </p:sp>
    </p:spTree>
    <p:extLst>
      <p:ext uri="{BB962C8B-B14F-4D97-AF65-F5344CB8AC3E}">
        <p14:creationId xmlns:p14="http://schemas.microsoft.com/office/powerpoint/2010/main" val="129484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23</a:t>
            </a:fld>
            <a:endParaRPr lang="en-US"/>
          </a:p>
        </p:txBody>
      </p:sp>
    </p:spTree>
    <p:extLst>
      <p:ext uri="{BB962C8B-B14F-4D97-AF65-F5344CB8AC3E}">
        <p14:creationId xmlns:p14="http://schemas.microsoft.com/office/powerpoint/2010/main" val="134429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24</a:t>
            </a:fld>
            <a:endParaRPr lang="en-US"/>
          </a:p>
        </p:txBody>
      </p:sp>
    </p:spTree>
    <p:extLst>
      <p:ext uri="{BB962C8B-B14F-4D97-AF65-F5344CB8AC3E}">
        <p14:creationId xmlns:p14="http://schemas.microsoft.com/office/powerpoint/2010/main" val="1063811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26</a:t>
            </a:fld>
            <a:endParaRPr lang="en-US"/>
          </a:p>
        </p:txBody>
      </p:sp>
    </p:spTree>
    <p:extLst>
      <p:ext uri="{BB962C8B-B14F-4D97-AF65-F5344CB8AC3E}">
        <p14:creationId xmlns:p14="http://schemas.microsoft.com/office/powerpoint/2010/main" val="274442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kern="1200" baseline="0" dirty="0" smtClean="0">
                <a:solidFill>
                  <a:schemeClr val="tx1"/>
                </a:solidFill>
                <a:latin typeface="+mn-lt"/>
                <a:ea typeface="+mn-ea"/>
                <a:cs typeface="+mn-cs"/>
              </a:rPr>
              <a:t>Use sensitivity as simple linear model</a:t>
            </a:r>
          </a:p>
          <a:p>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dT</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dP</a:t>
            </a:r>
            <a:r>
              <a:rPr lang="en-US" sz="1200" kern="1200" baseline="0" dirty="0" smtClean="0">
                <a:solidFill>
                  <a:schemeClr val="tx1"/>
                </a:solidFill>
                <a:latin typeface="+mn-lt"/>
                <a:ea typeface="+mn-ea"/>
                <a:cs typeface="+mn-cs"/>
              </a:rPr>
              <a:t> also </a:t>
            </a:r>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=const. -a/</a:t>
            </a:r>
            <a:r>
              <a:rPr lang="en-US" sz="1200" kern="1200" baseline="0" dirty="0" err="1" smtClean="0">
                <a:solidFill>
                  <a:schemeClr val="tx1"/>
                </a:solidFill>
                <a:latin typeface="+mn-lt"/>
                <a:ea typeface="+mn-ea"/>
                <a:cs typeface="+mn-cs"/>
              </a:rPr>
              <a:t>b</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(slope is </a:t>
            </a:r>
            <a:r>
              <a:rPr lang="en-US" sz="1200" kern="1200" baseline="0" dirty="0" err="1" smtClean="0">
                <a:solidFill>
                  <a:schemeClr val="tx1"/>
                </a:solidFill>
                <a:latin typeface="+mn-lt"/>
                <a:ea typeface="+mn-ea"/>
                <a:cs typeface="+mn-cs"/>
              </a:rPr>
              <a:t>elast</a:t>
            </a:r>
            <a:r>
              <a:rPr lang="en-US" sz="1200" kern="1200" baseline="0" dirty="0" smtClean="0">
                <a:solidFill>
                  <a:schemeClr val="tx1"/>
                </a:solidFill>
                <a:latin typeface="+mn-lt"/>
                <a:ea typeface="+mn-ea"/>
                <a:cs typeface="+mn-cs"/>
              </a:rPr>
              <a:t> / sensitivity)</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27</a:t>
            </a:fld>
            <a:endParaRPr lang="en-US"/>
          </a:p>
        </p:txBody>
      </p:sp>
    </p:spTree>
    <p:extLst>
      <p:ext uri="{BB962C8B-B14F-4D97-AF65-F5344CB8AC3E}">
        <p14:creationId xmlns:p14="http://schemas.microsoft.com/office/powerpoint/2010/main" val="1177233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kern="1200" baseline="0" dirty="0" smtClean="0">
                <a:solidFill>
                  <a:schemeClr val="tx1"/>
                </a:solidFill>
                <a:latin typeface="+mn-lt"/>
                <a:ea typeface="+mn-ea"/>
                <a:cs typeface="+mn-cs"/>
              </a:rPr>
              <a:t>Use sensitivity as simple linear model</a:t>
            </a:r>
          </a:p>
          <a:p>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dT</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dP</a:t>
            </a:r>
            <a:r>
              <a:rPr lang="en-US" sz="1200" kern="1200" baseline="0" dirty="0" smtClean="0">
                <a:solidFill>
                  <a:schemeClr val="tx1"/>
                </a:solidFill>
                <a:latin typeface="+mn-lt"/>
                <a:ea typeface="+mn-ea"/>
                <a:cs typeface="+mn-cs"/>
              </a:rPr>
              <a:t> also </a:t>
            </a:r>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=const. -a/</a:t>
            </a:r>
            <a:r>
              <a:rPr lang="en-US" sz="1200" kern="1200" baseline="0" dirty="0" err="1" smtClean="0">
                <a:solidFill>
                  <a:schemeClr val="tx1"/>
                </a:solidFill>
                <a:latin typeface="+mn-lt"/>
                <a:ea typeface="+mn-ea"/>
                <a:cs typeface="+mn-cs"/>
              </a:rPr>
              <a:t>b</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(slope is </a:t>
            </a:r>
            <a:r>
              <a:rPr lang="en-US" sz="1200" kern="1200" baseline="0" dirty="0" err="1" smtClean="0">
                <a:solidFill>
                  <a:schemeClr val="tx1"/>
                </a:solidFill>
                <a:latin typeface="+mn-lt"/>
                <a:ea typeface="+mn-ea"/>
                <a:cs typeface="+mn-cs"/>
              </a:rPr>
              <a:t>elast</a:t>
            </a:r>
            <a:r>
              <a:rPr lang="en-US" sz="1200" kern="1200" baseline="0" dirty="0" smtClean="0">
                <a:solidFill>
                  <a:schemeClr val="tx1"/>
                </a:solidFill>
                <a:latin typeface="+mn-lt"/>
                <a:ea typeface="+mn-ea"/>
                <a:cs typeface="+mn-cs"/>
              </a:rPr>
              <a:t> / sensitivity)</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28</a:t>
            </a:fld>
            <a:endParaRPr lang="en-US"/>
          </a:p>
        </p:txBody>
      </p:sp>
    </p:spTree>
    <p:extLst>
      <p:ext uri="{BB962C8B-B14F-4D97-AF65-F5344CB8AC3E}">
        <p14:creationId xmlns:p14="http://schemas.microsoft.com/office/powerpoint/2010/main" val="59230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Summer in Willamette and Apr-Sep in Yakima, as temperatures increase, the decline per deg C becomes less (can only decrease </a:t>
            </a:r>
            <a:r>
              <a:rPr lang="en-US" dirty="0" err="1" smtClean="0"/>
              <a:t>streamflow</a:t>
            </a:r>
            <a:r>
              <a:rPr lang="en-US" dirty="0" smtClean="0"/>
              <a:t> by so much)</a:t>
            </a:r>
          </a:p>
          <a:p>
            <a:r>
              <a:rPr lang="en-US" dirty="0" smtClean="0"/>
              <a:t>Spring in the Upper Columbia, temperatures result in flow increases (for smaller T changes), but once T changes are large the shift in the hydrograph is so big that flows in AMJ decline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30</a:t>
            </a:fld>
            <a:endParaRPr lang="en-US"/>
          </a:p>
        </p:txBody>
      </p:sp>
    </p:spTree>
    <p:extLst>
      <p:ext uri="{BB962C8B-B14F-4D97-AF65-F5344CB8AC3E}">
        <p14:creationId xmlns:p14="http://schemas.microsoft.com/office/powerpoint/2010/main" val="55134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31</a:t>
            </a:fld>
            <a:endParaRPr lang="en-US"/>
          </a:p>
        </p:txBody>
      </p:sp>
    </p:spTree>
    <p:extLst>
      <p:ext uri="{BB962C8B-B14F-4D97-AF65-F5344CB8AC3E}">
        <p14:creationId xmlns:p14="http://schemas.microsoft.com/office/powerpoint/2010/main" val="84404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32</a:t>
            </a:fld>
            <a:endParaRPr lang="en-US"/>
          </a:p>
        </p:txBody>
      </p:sp>
    </p:spTree>
    <p:extLst>
      <p:ext uri="{BB962C8B-B14F-4D97-AF65-F5344CB8AC3E}">
        <p14:creationId xmlns:p14="http://schemas.microsoft.com/office/powerpoint/2010/main" val="39362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33</a:t>
            </a:fld>
            <a:endParaRPr lang="en-US"/>
          </a:p>
        </p:txBody>
      </p:sp>
    </p:spTree>
    <p:extLst>
      <p:ext uri="{BB962C8B-B14F-4D97-AF65-F5344CB8AC3E}">
        <p14:creationId xmlns:p14="http://schemas.microsoft.com/office/powerpoint/2010/main" val="179045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76A1D69-4B12-0A45-814D-928DD13B5654}" type="slidenum">
              <a:rPr lang="en-US"/>
              <a:pPr/>
              <a:t>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3600" dirty="0" smtClean="0"/>
              <a:t>temperature (additive) and precipitation (percentage)</a:t>
            </a:r>
          </a:p>
          <a:p>
            <a:pPr eaLnBrk="1" hangingPunct="1"/>
            <a:endParaRPr lang="en-US" sz="3600" b="1" dirty="0">
              <a:latin typeface="Times New Roman" charset="0"/>
            </a:endParaRPr>
          </a:p>
        </p:txBody>
      </p:sp>
    </p:spTree>
    <p:extLst>
      <p:ext uri="{BB962C8B-B14F-4D97-AF65-F5344CB8AC3E}">
        <p14:creationId xmlns:p14="http://schemas.microsoft.com/office/powerpoint/2010/main" val="450970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34</a:t>
            </a:fld>
            <a:endParaRPr lang="en-US"/>
          </a:p>
        </p:txBody>
      </p:sp>
    </p:spTree>
    <p:extLst>
      <p:ext uri="{BB962C8B-B14F-4D97-AF65-F5344CB8AC3E}">
        <p14:creationId xmlns:p14="http://schemas.microsoft.com/office/powerpoint/2010/main" val="590738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dirty="0" smtClean="0"/>
              <a:t>Temperature</a:t>
            </a:r>
            <a:r>
              <a:rPr lang="en-US" sz="1200" dirty="0" smtClean="0"/>
              <a:t>: Summer in Willamette and Apr-Sep in Yakima, as temperatures increase, the decline per deg C becomes less (can only decrease </a:t>
            </a:r>
            <a:r>
              <a:rPr lang="en-US" sz="1200" dirty="0" err="1" smtClean="0"/>
              <a:t>streamflow</a:t>
            </a:r>
            <a:r>
              <a:rPr lang="en-US" sz="1200" dirty="0" smtClean="0"/>
              <a:t> by so much)</a:t>
            </a:r>
          </a:p>
          <a:p>
            <a:r>
              <a:rPr lang="en-US" sz="1200" dirty="0" smtClean="0"/>
              <a:t>Spring in the Upper Columbia, temperatures result in flow increases (for smaller T changes), but once T changes are large the shift in the hydrograph is so big that flows in AMJ decline</a:t>
            </a:r>
          </a:p>
          <a:p>
            <a:r>
              <a:rPr lang="en-US" sz="1200" u="sng" dirty="0" smtClean="0"/>
              <a:t>Precipitation</a:t>
            </a:r>
            <a:r>
              <a:rPr lang="en-US" sz="1200" dirty="0" smtClean="0"/>
              <a:t>: In the Upper Columbia, if we used the 1% perturbation instead of 20% and the change in P was 20%, we'd estimate a </a:t>
            </a:r>
            <a:r>
              <a:rPr lang="en-US" sz="1200" dirty="0" err="1" smtClean="0"/>
              <a:t>streamflow</a:t>
            </a:r>
            <a:r>
              <a:rPr lang="en-US" sz="1200" dirty="0" smtClean="0"/>
              <a:t> change of 21.6% instead of 20.2%.  Alternatively, for T, if we used a 0.1 deg C instead of a 3 deg C and the change in temp was 3 deg C, we'd estimate a 21.6% change instead of a 5.5%.</a:t>
            </a:r>
            <a:endParaRPr lang="en-US" u="sng"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Upper Columbia, if we used the 1% perturbation instead of 20% and the change in P was 20%, we'd estimate a </a:t>
            </a:r>
            <a:r>
              <a:rPr lang="en-US" dirty="0" err="1" smtClean="0"/>
              <a:t>streamflow</a:t>
            </a:r>
            <a:r>
              <a:rPr lang="en-US" dirty="0" smtClean="0"/>
              <a:t> change of 21.6% instead of 20.2%.  Alternatively, for T, if we used a 0.1 deg C instead of a 3 deg C and the change in temp was 3 deg C, we'd estimate a 21.6% change instead of a 5.5% (and it gets worse if I calc it for a 6 deg C change, 43.2% vs. -15.0%, where the sign actually changes).  </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35</a:t>
            </a:fld>
            <a:endParaRPr lang="en-US"/>
          </a:p>
        </p:txBody>
      </p:sp>
    </p:spTree>
    <p:extLst>
      <p:ext uri="{BB962C8B-B14F-4D97-AF65-F5344CB8AC3E}">
        <p14:creationId xmlns:p14="http://schemas.microsoft.com/office/powerpoint/2010/main" val="1774000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kern="1200" baseline="0" dirty="0" smtClean="0">
                <a:solidFill>
                  <a:schemeClr val="tx1"/>
                </a:solidFill>
                <a:latin typeface="+mn-lt"/>
                <a:ea typeface="+mn-ea"/>
                <a:cs typeface="+mn-cs"/>
              </a:rPr>
              <a:t>Use sensitivity as simple linear model</a:t>
            </a:r>
          </a:p>
          <a:p>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dT</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dP</a:t>
            </a:r>
            <a:r>
              <a:rPr lang="en-US" sz="1200" kern="1200" baseline="0" dirty="0" smtClean="0">
                <a:solidFill>
                  <a:schemeClr val="tx1"/>
                </a:solidFill>
                <a:latin typeface="+mn-lt"/>
                <a:ea typeface="+mn-ea"/>
                <a:cs typeface="+mn-cs"/>
              </a:rPr>
              <a:t> also </a:t>
            </a:r>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=const. -a/</a:t>
            </a:r>
            <a:r>
              <a:rPr lang="en-US" sz="1200" kern="1200" baseline="0" dirty="0" err="1" smtClean="0">
                <a:solidFill>
                  <a:schemeClr val="tx1"/>
                </a:solidFill>
                <a:latin typeface="+mn-lt"/>
                <a:ea typeface="+mn-ea"/>
                <a:cs typeface="+mn-cs"/>
              </a:rPr>
              <a:t>b</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(slope is </a:t>
            </a:r>
            <a:r>
              <a:rPr lang="en-US" sz="1200" kern="1200" baseline="0" dirty="0" err="1" smtClean="0">
                <a:solidFill>
                  <a:schemeClr val="tx1"/>
                </a:solidFill>
                <a:latin typeface="+mn-lt"/>
                <a:ea typeface="+mn-ea"/>
                <a:cs typeface="+mn-cs"/>
              </a:rPr>
              <a:t>elast</a:t>
            </a:r>
            <a:r>
              <a:rPr lang="en-US" sz="1200" kern="1200" baseline="0" dirty="0" smtClean="0">
                <a:solidFill>
                  <a:schemeClr val="tx1"/>
                </a:solidFill>
                <a:latin typeface="+mn-lt"/>
                <a:ea typeface="+mn-ea"/>
                <a:cs typeface="+mn-cs"/>
              </a:rPr>
              <a:t> / sensitivity)</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36</a:t>
            </a:fld>
            <a:endParaRPr lang="en-US"/>
          </a:p>
        </p:txBody>
      </p:sp>
    </p:spTree>
    <p:extLst>
      <p:ext uri="{BB962C8B-B14F-4D97-AF65-F5344CB8AC3E}">
        <p14:creationId xmlns:p14="http://schemas.microsoft.com/office/powerpoint/2010/main" val="49300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kern="1200" baseline="0" dirty="0" smtClean="0">
                <a:solidFill>
                  <a:schemeClr val="tx1"/>
                </a:solidFill>
                <a:latin typeface="+mn-lt"/>
                <a:ea typeface="+mn-ea"/>
                <a:cs typeface="+mn-cs"/>
              </a:rPr>
              <a:t>Use sensitivity as simple linear model</a:t>
            </a:r>
          </a:p>
          <a:p>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dT</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dP</a:t>
            </a:r>
            <a:r>
              <a:rPr lang="en-US" sz="1200" kern="1200" baseline="0" dirty="0" smtClean="0">
                <a:solidFill>
                  <a:schemeClr val="tx1"/>
                </a:solidFill>
                <a:latin typeface="+mn-lt"/>
                <a:ea typeface="+mn-ea"/>
                <a:cs typeface="+mn-cs"/>
              </a:rPr>
              <a:t> also </a:t>
            </a:r>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=const. -a/</a:t>
            </a:r>
            <a:r>
              <a:rPr lang="en-US" sz="1200" kern="1200" baseline="0" dirty="0" err="1" smtClean="0">
                <a:solidFill>
                  <a:schemeClr val="tx1"/>
                </a:solidFill>
                <a:latin typeface="+mn-lt"/>
                <a:ea typeface="+mn-ea"/>
                <a:cs typeface="+mn-cs"/>
              </a:rPr>
              <a:t>b</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(slope is </a:t>
            </a:r>
            <a:r>
              <a:rPr lang="en-US" sz="1200" kern="1200" baseline="0" dirty="0" err="1" smtClean="0">
                <a:solidFill>
                  <a:schemeClr val="tx1"/>
                </a:solidFill>
                <a:latin typeface="+mn-lt"/>
                <a:ea typeface="+mn-ea"/>
                <a:cs typeface="+mn-cs"/>
              </a:rPr>
              <a:t>elast</a:t>
            </a:r>
            <a:r>
              <a:rPr lang="en-US" sz="1200" kern="1200" baseline="0" dirty="0" smtClean="0">
                <a:solidFill>
                  <a:schemeClr val="tx1"/>
                </a:solidFill>
                <a:latin typeface="+mn-lt"/>
                <a:ea typeface="+mn-ea"/>
                <a:cs typeface="+mn-cs"/>
              </a:rPr>
              <a:t> / sensitivity)</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37</a:t>
            </a:fld>
            <a:endParaRPr lang="en-US"/>
          </a:p>
        </p:txBody>
      </p:sp>
    </p:spTree>
    <p:extLst>
      <p:ext uri="{BB962C8B-B14F-4D97-AF65-F5344CB8AC3E}">
        <p14:creationId xmlns:p14="http://schemas.microsoft.com/office/powerpoint/2010/main" val="233427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sz="1200" kern="1200" baseline="0" dirty="0" smtClean="0">
                <a:solidFill>
                  <a:schemeClr val="tx1"/>
                </a:solidFill>
                <a:latin typeface="+mn-lt"/>
                <a:ea typeface="+mn-ea"/>
                <a:cs typeface="+mn-cs"/>
              </a:rPr>
              <a:t>Use sensitivity as simple linear model</a:t>
            </a:r>
          </a:p>
          <a:p>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=a </a:t>
            </a:r>
            <a:r>
              <a:rPr lang="en-US" sz="1200" kern="1200" baseline="0" dirty="0" err="1" smtClean="0">
                <a:solidFill>
                  <a:schemeClr val="tx1"/>
                </a:solidFill>
                <a:latin typeface="+mn-lt"/>
                <a:ea typeface="+mn-ea"/>
                <a:cs typeface="+mn-cs"/>
              </a:rPr>
              <a:t>dT</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dP</a:t>
            </a:r>
            <a:r>
              <a:rPr lang="en-US" sz="1200" kern="1200" baseline="0" dirty="0" smtClean="0">
                <a:solidFill>
                  <a:schemeClr val="tx1"/>
                </a:solidFill>
                <a:latin typeface="+mn-lt"/>
                <a:ea typeface="+mn-ea"/>
                <a:cs typeface="+mn-cs"/>
              </a:rPr>
              <a:t> also </a:t>
            </a:r>
            <a:r>
              <a:rPr lang="en-US" sz="1200" kern="1200" baseline="0" dirty="0" err="1" smtClean="0">
                <a:solidFill>
                  <a:schemeClr val="tx1"/>
                </a:solidFill>
                <a:latin typeface="+mn-lt"/>
                <a:ea typeface="+mn-ea"/>
                <a:cs typeface="+mn-cs"/>
              </a:rPr>
              <a:t>dF</a:t>
            </a:r>
            <a:r>
              <a:rPr lang="en-US" sz="1200" kern="1200" baseline="0" dirty="0" smtClean="0">
                <a:solidFill>
                  <a:schemeClr val="tx1"/>
                </a:solidFill>
                <a:latin typeface="+mn-lt"/>
                <a:ea typeface="+mn-ea"/>
                <a:cs typeface="+mn-cs"/>
              </a:rPr>
              <a:t>=const. -a/</a:t>
            </a:r>
            <a:r>
              <a:rPr lang="en-US" sz="1200" kern="1200" baseline="0" dirty="0" err="1" smtClean="0">
                <a:solidFill>
                  <a:schemeClr val="tx1"/>
                </a:solidFill>
                <a:latin typeface="+mn-lt"/>
                <a:ea typeface="+mn-ea"/>
                <a:cs typeface="+mn-cs"/>
              </a:rPr>
              <a:t>b</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(slope is </a:t>
            </a:r>
            <a:r>
              <a:rPr lang="en-US" sz="1200" kern="1200" baseline="0" dirty="0" err="1" smtClean="0">
                <a:solidFill>
                  <a:schemeClr val="tx1"/>
                </a:solidFill>
                <a:latin typeface="+mn-lt"/>
                <a:ea typeface="+mn-ea"/>
                <a:cs typeface="+mn-cs"/>
              </a:rPr>
              <a:t>elast</a:t>
            </a:r>
            <a:r>
              <a:rPr lang="en-US" sz="1200" kern="1200" baseline="0" dirty="0" smtClean="0">
                <a:solidFill>
                  <a:schemeClr val="tx1"/>
                </a:solidFill>
                <a:latin typeface="+mn-lt"/>
                <a:ea typeface="+mn-ea"/>
                <a:cs typeface="+mn-cs"/>
              </a:rPr>
              <a:t> / sensitivity)</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38</a:t>
            </a:fld>
            <a:endParaRPr lang="en-US"/>
          </a:p>
        </p:txBody>
      </p:sp>
    </p:spTree>
    <p:extLst>
      <p:ext uri="{BB962C8B-B14F-4D97-AF65-F5344CB8AC3E}">
        <p14:creationId xmlns:p14="http://schemas.microsoft.com/office/powerpoint/2010/main" val="467740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good performers, meaning they adequately simulate historical climate, providing plausible results for the region of interest</a:t>
            </a:r>
          </a:p>
          <a:p>
            <a:endParaRPr lang="en-US" dirty="0"/>
          </a:p>
        </p:txBody>
      </p:sp>
      <p:sp>
        <p:nvSpPr>
          <p:cNvPr id="4" name="Slide Number Placeholder 3"/>
          <p:cNvSpPr>
            <a:spLocks noGrp="1"/>
          </p:cNvSpPr>
          <p:nvPr>
            <p:ph type="sldNum" sz="quarter" idx="10"/>
          </p:nvPr>
        </p:nvSpPr>
        <p:spPr/>
        <p:txBody>
          <a:bodyPr/>
          <a:lstStyle/>
          <a:p>
            <a:fld id="{B4F50027-2212-5E45-91EB-A683BA02E9DA}" type="slidenum">
              <a:rPr lang="en-US" smtClean="0"/>
              <a:pPr/>
              <a:t>39</a:t>
            </a:fld>
            <a:endParaRPr lang="en-US"/>
          </a:p>
        </p:txBody>
      </p:sp>
    </p:spTree>
    <p:extLst>
      <p:ext uri="{BB962C8B-B14F-4D97-AF65-F5344CB8AC3E}">
        <p14:creationId xmlns:p14="http://schemas.microsoft.com/office/powerpoint/2010/main" val="202064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40</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897944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44</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537698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45</a:t>
            </a:fld>
            <a:endParaRPr lang="en-US"/>
          </a:p>
        </p:txBody>
      </p:sp>
    </p:spTree>
    <p:extLst>
      <p:ext uri="{BB962C8B-B14F-4D97-AF65-F5344CB8AC3E}">
        <p14:creationId xmlns:p14="http://schemas.microsoft.com/office/powerpoint/2010/main" val="297609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46</a:t>
            </a:fld>
            <a:endParaRPr lang="en-US"/>
          </a:p>
        </p:txBody>
      </p:sp>
    </p:spTree>
    <p:extLst>
      <p:ext uri="{BB962C8B-B14F-4D97-AF65-F5344CB8AC3E}">
        <p14:creationId xmlns:p14="http://schemas.microsoft.com/office/powerpoint/2010/main" val="872595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4</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511738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47</a:t>
            </a:fld>
            <a:endParaRPr lang="en-US"/>
          </a:p>
        </p:txBody>
      </p:sp>
    </p:spTree>
    <p:extLst>
      <p:ext uri="{BB962C8B-B14F-4D97-AF65-F5344CB8AC3E}">
        <p14:creationId xmlns:p14="http://schemas.microsoft.com/office/powerpoint/2010/main" val="982404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D6D9431-903A-EA4F-AED4-375E898754C3}" type="slidenum">
              <a:rPr lang="en-US"/>
              <a:pPr/>
              <a:t>49</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400" dirty="0" smtClean="0"/>
              <a:t>quantify local change through using concepts of hydrologic sensitivities to changes in central tendencies and extreme events.</a:t>
            </a:r>
          </a:p>
          <a:p>
            <a:pPr eaLnBrk="1" hangingPunct="1"/>
            <a:endParaRPr lang="en-US" sz="1400" dirty="0" smtClean="0"/>
          </a:p>
          <a:p>
            <a:pPr algn="ctr"/>
            <a:r>
              <a:rPr lang="en-US" sz="1400" dirty="0" smtClean="0"/>
              <a:t>Are there other approaches to understand climate change impacts that start with the impact?</a:t>
            </a:r>
          </a:p>
          <a:p>
            <a:pPr algn="ctr"/>
            <a:r>
              <a:rPr lang="en-US" sz="1400" dirty="0" smtClean="0"/>
              <a:t> </a:t>
            </a:r>
          </a:p>
          <a:p>
            <a:pPr algn="ctr"/>
            <a:r>
              <a:rPr lang="en-US" sz="1400" dirty="0" smtClean="0"/>
              <a:t>(ideally ones that are less computationally involved)</a:t>
            </a:r>
          </a:p>
          <a:p>
            <a:pPr eaLnBrk="1" hangingPunct="1"/>
            <a:endParaRPr lang="en-US" sz="1400" dirty="0"/>
          </a:p>
        </p:txBody>
      </p:sp>
    </p:spTree>
    <p:extLst>
      <p:ext uri="{BB962C8B-B14F-4D97-AF65-F5344CB8AC3E}">
        <p14:creationId xmlns:p14="http://schemas.microsoft.com/office/powerpoint/2010/main" val="2029029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50</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1573600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51</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984138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charset="0"/>
                <a:ea typeface="ＭＳ Ｐゴシック" charset="-128"/>
                <a:cs typeface="ＭＳ Ｐゴシック" charset="-128"/>
              </a:rPr>
              <a:t>describe what’s shown in more detail (for example, the SRES scenarios, </a:t>
            </a:r>
            <a:r>
              <a:rPr lang="en-US" sz="1200" b="1" kern="1200" dirty="0" err="1" smtClean="0">
                <a:solidFill>
                  <a:schemeClr val="tx1"/>
                </a:solidFill>
                <a:latin typeface="Times" charset="0"/>
                <a:ea typeface="ＭＳ Ｐゴシック" charset="-128"/>
                <a:cs typeface="ＭＳ Ｐゴシック" charset="-128"/>
              </a:rPr>
              <a:t>y</a:t>
            </a:r>
            <a:r>
              <a:rPr lang="en-US" sz="1200" b="1" kern="1200" dirty="0" smtClean="0">
                <a:solidFill>
                  <a:schemeClr val="tx1"/>
                </a:solidFill>
                <a:latin typeface="Times" charset="0"/>
                <a:ea typeface="ＭＳ Ｐゴシック" charset="-128"/>
                <a:cs typeface="ＭＳ Ｐゴシック" charset="-128"/>
              </a:rPr>
              <a:t> and </a:t>
            </a:r>
            <a:r>
              <a:rPr lang="en-US" sz="1200" b="1" kern="1200" dirty="0" err="1" smtClean="0">
                <a:solidFill>
                  <a:schemeClr val="tx1"/>
                </a:solidFill>
                <a:latin typeface="Times" charset="0"/>
                <a:ea typeface="ＭＳ Ｐゴシック" charset="-128"/>
                <a:cs typeface="ＭＳ Ｐゴシック" charset="-128"/>
              </a:rPr>
              <a:t>x</a:t>
            </a:r>
            <a:r>
              <a:rPr lang="en-US" sz="1200" b="1" kern="1200" dirty="0" smtClean="0">
                <a:solidFill>
                  <a:schemeClr val="tx1"/>
                </a:solidFill>
                <a:latin typeface="Times" charset="0"/>
                <a:ea typeface="ＭＳ Ｐゴシック" charset="-128"/>
                <a:cs typeface="ＭＳ Ｐゴシック" charset="-128"/>
              </a:rPr>
              <a:t> axis, what is the box</a:t>
            </a:r>
            <a:r>
              <a:rPr lang="en-US" sz="1200" b="1" kern="1200" baseline="0" dirty="0" smtClean="0">
                <a:solidFill>
                  <a:schemeClr val="tx1"/>
                </a:solidFill>
                <a:latin typeface="Times" charset="0"/>
                <a:ea typeface="ＭＳ Ｐゴシック" charset="-128"/>
                <a:cs typeface="ＭＳ Ｐゴシック" charset="-128"/>
              </a:rPr>
              <a:t> plot range).</a:t>
            </a:r>
            <a:endParaRPr lang="en-US" sz="1200" b="1" kern="1200" dirty="0" smtClean="0">
              <a:solidFill>
                <a:schemeClr val="tx1"/>
              </a:solidFill>
              <a:latin typeface="Times" charset="0"/>
              <a:ea typeface="ＭＳ Ｐゴシック" charset="-128"/>
              <a:cs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charset="0"/>
              <a:ea typeface="ＭＳ Ｐゴシック" charset="-128"/>
              <a:cs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charset="0"/>
                <a:ea typeface="ＭＳ Ｐゴシック" charset="-128"/>
                <a:cs typeface="ＭＳ Ｐゴシック" charset="-128"/>
              </a:rPr>
              <a:t>Fig. 9</a:t>
            </a:r>
            <a:r>
              <a:rPr lang="en-US" sz="1200" kern="1200" dirty="0" smtClean="0">
                <a:solidFill>
                  <a:schemeClr val="tx1"/>
                </a:solidFill>
                <a:latin typeface="Times" charset="0"/>
                <a:ea typeface="ＭＳ Ｐゴシック" charset="-128"/>
                <a:cs typeface="ＭＳ Ｐゴシック" charset="-128"/>
              </a:rPr>
              <a:t> Range (lowest to highest) of projected changes in temperature for each season (DJF=winter, etc.), relative to the 1970-99 mean. In each pair of box- and-whiskers, the left one is for SRES scenario B1 and the right is A1B; circles are individual model values. Box-and-whiskers plots indicate 10th and 90th percentiles (whiskers), 25th and 75th percentiles (box ends), and median (solid middle bar) for each season and scenario. Not all values are visible due to symbol overlap. Printed values are the weighted Reliability Ensemble Average of all </a:t>
            </a:r>
            <a:r>
              <a:rPr lang="en-US" sz="1200" kern="1200" dirty="0" err="1" smtClean="0">
                <a:solidFill>
                  <a:schemeClr val="tx1"/>
                </a:solidFill>
                <a:latin typeface="Times" charset="0"/>
                <a:ea typeface="ＭＳ Ｐゴシック" charset="-128"/>
                <a:cs typeface="ＭＳ Ｐゴシック" charset="-128"/>
              </a:rPr>
              <a:t>GCMs</a:t>
            </a:r>
            <a:r>
              <a:rPr lang="en-US" sz="1200" kern="1200" dirty="0" smtClean="0">
                <a:solidFill>
                  <a:schemeClr val="tx1"/>
                </a:solidFill>
                <a:latin typeface="Times" charset="0"/>
                <a:ea typeface="ＭＳ Ｐゴシック" charset="-128"/>
                <a:cs typeface="ＭＳ Ｐゴシック" charset="-128"/>
              </a:rPr>
              <a:t> for the season and scenario.</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charset="0"/>
              <a:ea typeface="ＭＳ Ｐゴシック" charset="-128"/>
              <a:cs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smtClean="0">
              <a:solidFill>
                <a:schemeClr val="tx1"/>
              </a:solidFill>
              <a:latin typeface="Times" charset="0"/>
              <a:ea typeface="ＭＳ Ｐゴシック" charset="-128"/>
              <a:cs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latin typeface="Times" charset="0"/>
                <a:ea typeface="ＭＳ Ｐゴシック" charset="-128"/>
                <a:cs typeface="ＭＳ Ｐゴシック" charset="-128"/>
              </a:rPr>
              <a:t>Fig. 10</a:t>
            </a:r>
            <a:r>
              <a:rPr lang="en-US" sz="1200" kern="1200" dirty="0" smtClean="0">
                <a:solidFill>
                  <a:schemeClr val="tx1"/>
                </a:solidFill>
                <a:latin typeface="Times" charset="0"/>
                <a:ea typeface="ＭＳ Ｐゴシック" charset="-128"/>
                <a:cs typeface="ＭＳ Ｐゴシック" charset="-128"/>
              </a:rPr>
              <a:t> As in Figure 9, but for precipitation. The height of the bars indicates actual water precipitation but the percentages are calculated with respect to a reference value for that season, so that -11% in JJA is much less than -11% in DJF.  The reference values for the extremes are that model’s 20th century mean for that season (or annual mean), and for the REA average the reference is the all-model 20th century value. Unlike for temperature, for any season some models project increases and some project decreases, though the vast majority project decreases for summer and increases for winter by the 2080s</a:t>
            </a:r>
          </a:p>
          <a:p>
            <a:r>
              <a:rPr lang="en-US" dirty="0" smtClean="0"/>
              <a:t>Over</a:t>
            </a:r>
            <a:r>
              <a:rPr lang="en-US" baseline="0" dirty="0" smtClean="0"/>
              <a:t> PNW. </a:t>
            </a:r>
            <a:r>
              <a:rPr lang="en-US" sz="1200" kern="1200" baseline="0" dirty="0" smtClean="0">
                <a:solidFill>
                  <a:schemeClr val="tx1"/>
                </a:solidFill>
                <a:latin typeface="Times" charset="0"/>
                <a:ea typeface="ＭＳ Ｐゴシック" charset="-128"/>
                <a:cs typeface="ＭＳ Ｐゴシック" charset="-128"/>
              </a:rPr>
              <a:t>defined as the region between 124° and 111° west longitude, 41.5° to 49.5° north latitude: Washington, Oregon, Idaho,</a:t>
            </a:r>
          </a:p>
          <a:p>
            <a:r>
              <a:rPr lang="en-US" sz="1200" kern="1200" baseline="0" dirty="0" smtClean="0">
                <a:solidFill>
                  <a:schemeClr val="tx1"/>
                </a:solidFill>
                <a:latin typeface="Times" charset="0"/>
                <a:ea typeface="ＭＳ Ｐゴシック" charset="-128"/>
                <a:cs typeface="ＭＳ Ｐゴシック" charset="-128"/>
              </a:rPr>
              <a:t>western Montana, and a small slice of adjacent states and British Columbia.</a:t>
            </a:r>
          </a:p>
          <a:p>
            <a:r>
              <a:rPr lang="en-US" sz="1200" kern="1200" baseline="0" dirty="0" smtClean="0">
                <a:solidFill>
                  <a:schemeClr val="tx1"/>
                </a:solidFill>
                <a:latin typeface="Times" charset="0"/>
                <a:ea typeface="ＭＳ Ｐゴシック" charset="-128"/>
                <a:cs typeface="ＭＳ Ｐゴシック" charset="-128"/>
              </a:rPr>
              <a:t>Models have different spatial resolutions, but the number of model grid</a:t>
            </a:r>
          </a:p>
          <a:p>
            <a:r>
              <a:rPr lang="en-US" sz="1200" kern="1200" baseline="0" dirty="0" smtClean="0">
                <a:solidFill>
                  <a:schemeClr val="tx1"/>
                </a:solidFill>
                <a:latin typeface="Times" charset="0"/>
                <a:ea typeface="ＭＳ Ｐゴシック" charset="-128"/>
                <a:cs typeface="ＭＳ Ｐゴシック" charset="-128"/>
              </a:rPr>
              <a:t>points enclosed in this latitude-longitude box is between 6 and 91.</a:t>
            </a:r>
            <a:endParaRPr lang="en-US" dirty="0" smtClean="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52</a:t>
            </a:fld>
            <a:endParaRPr lang="en-US"/>
          </a:p>
        </p:txBody>
      </p:sp>
    </p:spTree>
    <p:extLst>
      <p:ext uri="{BB962C8B-B14F-4D97-AF65-F5344CB8AC3E}">
        <p14:creationId xmlns:p14="http://schemas.microsoft.com/office/powerpoint/2010/main" val="733212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58</a:t>
            </a:fld>
            <a:endParaRPr lang="en-US"/>
          </a:p>
        </p:txBody>
      </p:sp>
    </p:spTree>
    <p:extLst>
      <p:ext uri="{BB962C8B-B14F-4D97-AF65-F5344CB8AC3E}">
        <p14:creationId xmlns:p14="http://schemas.microsoft.com/office/powerpoint/2010/main" val="1158585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59</a:t>
            </a:fld>
            <a:endParaRPr lang="en-US"/>
          </a:p>
        </p:txBody>
      </p:sp>
    </p:spTree>
    <p:extLst>
      <p:ext uri="{BB962C8B-B14F-4D97-AF65-F5344CB8AC3E}">
        <p14:creationId xmlns:p14="http://schemas.microsoft.com/office/powerpoint/2010/main" val="504899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Want to be able to capture the larger</a:t>
            </a:r>
            <a:r>
              <a:rPr lang="en-US" baseline="0" dirty="0" smtClean="0"/>
              <a:t> increment of change, but also have them distinct as the temperatures applied would be uniform.  Important to capture the </a:t>
            </a:r>
            <a:r>
              <a:rPr lang="en-US" baseline="0" dirty="0" err="1" smtClean="0"/>
              <a:t>interatctions</a:t>
            </a:r>
            <a:r>
              <a:rPr lang="en-US" baseline="0" dirty="0" smtClean="0"/>
              <a:t>.  How change from one season is effecting the other.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Reintroduce some of the effect of the large seasonal shifts without double counting snow melt… ant superposition of 0.1 deg C, but change increment is often greater, in which case it’s important to </a:t>
            </a:r>
          </a:p>
          <a:p>
            <a:endParaRPr lang="en-US" dirty="0"/>
          </a:p>
        </p:txBody>
      </p:sp>
      <p:sp>
        <p:nvSpPr>
          <p:cNvPr id="4" name="Slide Number Placeholder 3"/>
          <p:cNvSpPr>
            <a:spLocks noGrp="1"/>
          </p:cNvSpPr>
          <p:nvPr>
            <p:ph type="sldNum" sz="quarter" idx="10"/>
          </p:nvPr>
        </p:nvSpPr>
        <p:spPr/>
        <p:txBody>
          <a:bodyPr/>
          <a:lstStyle/>
          <a:p>
            <a:pPr>
              <a:defRPr/>
            </a:pPr>
            <a:fld id="{8BA33083-343F-8D4F-B36B-06D787D8646B}" type="slidenum">
              <a:rPr lang="en-US" smtClean="0"/>
              <a:pPr>
                <a:defRPr/>
              </a:pPr>
              <a:t>60</a:t>
            </a:fld>
            <a:endParaRPr lang="en-US"/>
          </a:p>
        </p:txBody>
      </p:sp>
    </p:spTree>
    <p:extLst>
      <p:ext uri="{BB962C8B-B14F-4D97-AF65-F5344CB8AC3E}">
        <p14:creationId xmlns:p14="http://schemas.microsoft.com/office/powerpoint/2010/main" val="388639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62</a:t>
            </a:fld>
            <a:endParaRPr lang="en-US"/>
          </a:p>
        </p:txBody>
      </p:sp>
    </p:spTree>
    <p:extLst>
      <p:ext uri="{BB962C8B-B14F-4D97-AF65-F5344CB8AC3E}">
        <p14:creationId xmlns:p14="http://schemas.microsoft.com/office/powerpoint/2010/main" val="201455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80CA0-5468-7940-87B9-BFDC2E5EB491}" type="slidenum">
              <a:rPr lang="en-US" smtClean="0"/>
              <a:pPr/>
              <a:t>64</a:t>
            </a:fld>
            <a:endParaRPr lang="en-US"/>
          </a:p>
        </p:txBody>
      </p:sp>
    </p:spTree>
    <p:extLst>
      <p:ext uri="{BB962C8B-B14F-4D97-AF65-F5344CB8AC3E}">
        <p14:creationId xmlns:p14="http://schemas.microsoft.com/office/powerpoint/2010/main" val="49144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5</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1441806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80CA0-5468-7940-87B9-BFDC2E5EB491}" type="slidenum">
              <a:rPr lang="en-US" smtClean="0"/>
              <a:pPr/>
              <a:t>65</a:t>
            </a:fld>
            <a:endParaRPr lang="en-US"/>
          </a:p>
        </p:txBody>
      </p:sp>
    </p:spTree>
    <p:extLst>
      <p:ext uri="{BB962C8B-B14F-4D97-AF65-F5344CB8AC3E}">
        <p14:creationId xmlns:p14="http://schemas.microsoft.com/office/powerpoint/2010/main" val="1363887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68</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1796177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76A1D69-4B12-0A45-814D-928DD13B5654}" type="slidenum">
              <a:rPr lang="en-US"/>
              <a:pPr/>
              <a:t>69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3600" dirty="0" smtClean="0"/>
              <a:t>temperature (additive) and precipitation (percentage)</a:t>
            </a:r>
          </a:p>
          <a:p>
            <a:pPr eaLnBrk="1" hangingPunct="1"/>
            <a:endParaRPr lang="en-US" sz="3600" b="1" dirty="0">
              <a:latin typeface="Times New Roman" charset="0"/>
            </a:endParaRPr>
          </a:p>
        </p:txBody>
      </p:sp>
    </p:spTree>
    <p:extLst>
      <p:ext uri="{BB962C8B-B14F-4D97-AF65-F5344CB8AC3E}">
        <p14:creationId xmlns:p14="http://schemas.microsoft.com/office/powerpoint/2010/main" val="1659350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EBEF844-D40D-FD4E-8F98-E586A2C7DAEB}" type="slidenum">
              <a:rPr lang="en-US" smtClean="0"/>
              <a:pPr/>
              <a:t>73</a:t>
            </a:fld>
            <a:endParaRPr lang="en-US"/>
          </a:p>
        </p:txBody>
      </p:sp>
    </p:spTree>
    <p:extLst>
      <p:ext uri="{BB962C8B-B14F-4D97-AF65-F5344CB8AC3E}">
        <p14:creationId xmlns:p14="http://schemas.microsoft.com/office/powerpoint/2010/main" val="1847275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EBEF844-D40D-FD4E-8F98-E586A2C7DAEB}" type="slidenum">
              <a:rPr lang="en-US" smtClean="0"/>
              <a:pPr/>
              <a:t>74</a:t>
            </a:fld>
            <a:endParaRPr lang="en-US"/>
          </a:p>
        </p:txBody>
      </p:sp>
    </p:spTree>
    <p:extLst>
      <p:ext uri="{BB962C8B-B14F-4D97-AF65-F5344CB8AC3E}">
        <p14:creationId xmlns:p14="http://schemas.microsoft.com/office/powerpoint/2010/main" val="10865912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76</a:t>
            </a:fld>
            <a:endParaRPr lang="en-US"/>
          </a:p>
        </p:txBody>
      </p:sp>
    </p:spTree>
    <p:extLst>
      <p:ext uri="{BB962C8B-B14F-4D97-AF65-F5344CB8AC3E}">
        <p14:creationId xmlns:p14="http://schemas.microsoft.com/office/powerpoint/2010/main" val="1102272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77</a:t>
            </a:fld>
            <a:endParaRPr lang="en-US"/>
          </a:p>
        </p:txBody>
      </p:sp>
    </p:spTree>
    <p:extLst>
      <p:ext uri="{BB962C8B-B14F-4D97-AF65-F5344CB8AC3E}">
        <p14:creationId xmlns:p14="http://schemas.microsoft.com/office/powerpoint/2010/main" val="2056013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 conditions </a:t>
            </a:r>
            <a:r>
              <a:rPr lang="en-US" smtClean="0"/>
              <a:t>= state files</a:t>
            </a:r>
            <a:r>
              <a:rPr lang="en-US" baseline="0" smtClean="0"/>
              <a:t> (saved state of the model)</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78</a:t>
            </a:fld>
            <a:endParaRPr lang="en-US"/>
          </a:p>
        </p:txBody>
      </p:sp>
    </p:spTree>
    <p:extLst>
      <p:ext uri="{BB962C8B-B14F-4D97-AF65-F5344CB8AC3E}">
        <p14:creationId xmlns:p14="http://schemas.microsoft.com/office/powerpoint/2010/main" val="322757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Produced</a:t>
            </a:r>
            <a:r>
              <a:rPr lang="en-US" baseline="0" dirty="0" smtClean="0"/>
              <a:t> by initial states</a:t>
            </a:r>
            <a:endParaRPr lang="en-US" dirty="0" smtClean="0"/>
          </a:p>
          <a:p>
            <a:endParaRPr lang="en-US" dirty="0" smtClean="0"/>
          </a:p>
          <a:p>
            <a:r>
              <a:rPr lang="en-US" dirty="0" smtClean="0"/>
              <a:t>With</a:t>
            </a:r>
            <a:r>
              <a:rPr lang="en-US" baseline="0" dirty="0" smtClean="0"/>
              <a:t> previous day’s conditions</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79</a:t>
            </a:fld>
            <a:endParaRPr lang="en-US"/>
          </a:p>
        </p:txBody>
      </p:sp>
    </p:spTree>
    <p:extLst>
      <p:ext uri="{BB962C8B-B14F-4D97-AF65-F5344CB8AC3E}">
        <p14:creationId xmlns:p14="http://schemas.microsoft.com/office/powerpoint/2010/main" val="559291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the initial</a:t>
            </a:r>
            <a:r>
              <a:rPr lang="en-US" baseline="0" dirty="0" smtClean="0"/>
              <a:t> conditions are if you have the sequence of events from Dec 12 to Dec 29 in 1917 (17 days) you will get a event of 135 mm.</a:t>
            </a:r>
          </a:p>
          <a:p>
            <a:endParaRPr lang="en-US" baseline="0" dirty="0" smtClean="0"/>
          </a:p>
          <a:p>
            <a:r>
              <a:rPr lang="en-US" baseline="0" dirty="0" smtClean="0"/>
              <a:t>If you have the sequence</a:t>
            </a:r>
          </a:p>
          <a:p>
            <a:endParaRPr lang="en-US" baseline="0" dirty="0" smtClean="0"/>
          </a:p>
          <a:p>
            <a:r>
              <a:rPr lang="en-US" baseline="0" dirty="0" smtClean="0"/>
              <a:t>Where this trace is from 19xx,  </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81</a:t>
            </a:fld>
            <a:endParaRPr lang="en-US"/>
          </a:p>
        </p:txBody>
      </p:sp>
    </p:spTree>
    <p:extLst>
      <p:ext uri="{BB962C8B-B14F-4D97-AF65-F5344CB8AC3E}">
        <p14:creationId xmlns:p14="http://schemas.microsoft.com/office/powerpoint/2010/main" val="59251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F26BD42-EB0C-9E48-B40F-C87034AE3283}" type="slidenum">
              <a:rPr lang="en-US"/>
              <a:pPr/>
              <a:t>6</a:t>
            </a:fld>
            <a:endParaRPr lang="en-US"/>
          </a:p>
        </p:txBody>
      </p:sp>
      <p:sp>
        <p:nvSpPr>
          <p:cNvPr id="24579" name="Rectangle 2"/>
          <p:cNvSpPr>
            <a:spLocks noGrp="1" noRot="1" noChangeAspect="1" noChangeArrowheads="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a:spcBef>
                <a:spcPct val="0"/>
              </a:spcBef>
            </a:pPr>
            <a:endParaRPr lang="en-US" sz="2400" dirty="0">
              <a:solidFill>
                <a:srgbClr val="FFFF66"/>
              </a:solidFill>
              <a:latin typeface="Arial" charset="0"/>
            </a:endParaRPr>
          </a:p>
        </p:txBody>
      </p:sp>
    </p:spTree>
    <p:extLst>
      <p:ext uri="{BB962C8B-B14F-4D97-AF65-F5344CB8AC3E}">
        <p14:creationId xmlns:p14="http://schemas.microsoft.com/office/powerpoint/2010/main" val="19047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the initial</a:t>
            </a:r>
            <a:r>
              <a:rPr lang="en-US" baseline="0" dirty="0" smtClean="0"/>
              <a:t> conditions are if you have the sequence of events from Dec 12 to Dec 29 in 1917 (17 days) you will get a event of 135 mm.</a:t>
            </a:r>
          </a:p>
          <a:p>
            <a:endParaRPr lang="en-US" baseline="0" dirty="0" smtClean="0"/>
          </a:p>
          <a:p>
            <a:r>
              <a:rPr lang="en-US" baseline="0" dirty="0" smtClean="0"/>
              <a:t>If you have the sequence</a:t>
            </a:r>
          </a:p>
          <a:p>
            <a:endParaRPr lang="en-US" baseline="0" dirty="0" smtClean="0"/>
          </a:p>
          <a:p>
            <a:r>
              <a:rPr lang="en-US" baseline="0" dirty="0" smtClean="0"/>
              <a:t>Where this trace is from 19xx,  </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84</a:t>
            </a:fld>
            <a:endParaRPr lang="en-US"/>
          </a:p>
        </p:txBody>
      </p:sp>
    </p:spTree>
    <p:extLst>
      <p:ext uri="{BB962C8B-B14F-4D97-AF65-F5344CB8AC3E}">
        <p14:creationId xmlns:p14="http://schemas.microsoft.com/office/powerpoint/2010/main" val="10354834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86</a:t>
            </a:fld>
            <a:endParaRPr lang="en-US"/>
          </a:p>
        </p:txBody>
      </p:sp>
    </p:spTree>
    <p:extLst>
      <p:ext uri="{BB962C8B-B14F-4D97-AF65-F5344CB8AC3E}">
        <p14:creationId xmlns:p14="http://schemas.microsoft.com/office/powerpoint/2010/main" val="19054533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sake of this example, here are the three largest floods.  I increase the initial conditions </a:t>
            </a:r>
          </a:p>
          <a:p>
            <a:r>
              <a:rPr lang="en-US" baseline="0" dirty="0" smtClean="0"/>
              <a:t>X are the thresholds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Increased to 90 years of record</a:t>
            </a:r>
          </a:p>
          <a:p>
            <a:r>
              <a:rPr lang="en-US" baseline="0" dirty="0" smtClean="0"/>
              <a:t>Set threshold</a:t>
            </a:r>
          </a:p>
          <a:p>
            <a:endParaRPr lang="en-US" baseline="0" dirty="0" smtClean="0"/>
          </a:p>
          <a:p>
            <a:r>
              <a:rPr lang="en-US" baseline="0" dirty="0" smtClean="0"/>
              <a:t>Something about the output in these X days that is unique.</a:t>
            </a:r>
          </a:p>
          <a:p>
            <a:endParaRPr lang="en-US" baseline="0" dirty="0" smtClean="0"/>
          </a:p>
          <a:p>
            <a:endParaRPr lang="en-US" baseline="0" dirty="0" smtClean="0"/>
          </a:p>
          <a:p>
            <a:r>
              <a:rPr lang="en-US" dirty="0" smtClean="0"/>
              <a:t>How long until X point is reached. </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88</a:t>
            </a:fld>
            <a:endParaRPr lang="en-US"/>
          </a:p>
        </p:txBody>
      </p:sp>
    </p:spTree>
    <p:extLst>
      <p:ext uri="{BB962C8B-B14F-4D97-AF65-F5344CB8AC3E}">
        <p14:creationId xmlns:p14="http://schemas.microsoft.com/office/powerpoint/2010/main" val="11683182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sake of this example, here are the three largest floods.  I increase the initial conditions </a:t>
            </a:r>
          </a:p>
          <a:p>
            <a:r>
              <a:rPr lang="en-US" baseline="0" dirty="0" smtClean="0"/>
              <a:t>X are the thresholds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Increased to 90 years of record</a:t>
            </a:r>
          </a:p>
          <a:p>
            <a:r>
              <a:rPr lang="en-US" baseline="0" dirty="0" smtClean="0"/>
              <a:t>Set threshold</a:t>
            </a:r>
          </a:p>
          <a:p>
            <a:endParaRPr lang="en-US" baseline="0" dirty="0" smtClean="0"/>
          </a:p>
          <a:p>
            <a:r>
              <a:rPr lang="en-US" baseline="0" dirty="0" smtClean="0"/>
              <a:t>Something about the output in these X days that is unique.</a:t>
            </a:r>
          </a:p>
          <a:p>
            <a:endParaRPr lang="en-US" baseline="0" dirty="0" smtClean="0"/>
          </a:p>
          <a:p>
            <a:endParaRPr lang="en-US" baseline="0" dirty="0" smtClean="0"/>
          </a:p>
          <a:p>
            <a:r>
              <a:rPr lang="en-US" dirty="0" smtClean="0"/>
              <a:t>How long until X point is reached. </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89</a:t>
            </a:fld>
            <a:endParaRPr lang="en-US"/>
          </a:p>
        </p:txBody>
      </p:sp>
    </p:spTree>
    <p:extLst>
      <p:ext uri="{BB962C8B-B14F-4D97-AF65-F5344CB8AC3E}">
        <p14:creationId xmlns:p14="http://schemas.microsoft.com/office/powerpoint/2010/main" val="1764241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sake of this example, here are the three largest floods.  I increase the initial conditions </a:t>
            </a:r>
          </a:p>
          <a:p>
            <a:r>
              <a:rPr lang="en-US" baseline="0" dirty="0" smtClean="0"/>
              <a:t>X are the thresholds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Increased to 90 years of record</a:t>
            </a:r>
          </a:p>
          <a:p>
            <a:r>
              <a:rPr lang="en-US" baseline="0" dirty="0" smtClean="0"/>
              <a:t>Set threshold</a:t>
            </a:r>
          </a:p>
          <a:p>
            <a:endParaRPr lang="en-US" baseline="0" dirty="0" smtClean="0"/>
          </a:p>
          <a:p>
            <a:r>
              <a:rPr lang="en-US" baseline="0" dirty="0" smtClean="0"/>
              <a:t>Something about the output in these X days that is unique.</a:t>
            </a:r>
          </a:p>
          <a:p>
            <a:endParaRPr lang="en-US" baseline="0" dirty="0" smtClean="0"/>
          </a:p>
          <a:p>
            <a:endParaRPr lang="en-US" baseline="0" dirty="0" smtClean="0"/>
          </a:p>
          <a:p>
            <a:r>
              <a:rPr lang="en-US" dirty="0" smtClean="0"/>
              <a:t>How long until X point is reached. </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90</a:t>
            </a:fld>
            <a:endParaRPr lang="en-US"/>
          </a:p>
        </p:txBody>
      </p:sp>
    </p:spTree>
    <p:extLst>
      <p:ext uri="{BB962C8B-B14F-4D97-AF65-F5344CB8AC3E}">
        <p14:creationId xmlns:p14="http://schemas.microsoft.com/office/powerpoint/2010/main" val="683051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91</a:t>
            </a:fld>
            <a:endParaRPr lang="en-US"/>
          </a:p>
        </p:txBody>
      </p:sp>
    </p:spTree>
    <p:extLst>
      <p:ext uri="{BB962C8B-B14F-4D97-AF65-F5344CB8AC3E}">
        <p14:creationId xmlns:p14="http://schemas.microsoft.com/office/powerpoint/2010/main" val="28077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Highlight range of top ten events</a:t>
            </a:r>
          </a:p>
          <a:p>
            <a:r>
              <a:rPr lang="en-US" sz="1200" kern="1200" dirty="0" smtClean="0">
                <a:solidFill>
                  <a:schemeClr val="tx1"/>
                </a:solidFill>
                <a:latin typeface="+mn-lt"/>
                <a:ea typeface="+mn-ea"/>
                <a:cs typeface="+mn-cs"/>
              </a:rPr>
              <a:t>Why I think you might be </a:t>
            </a:r>
            <a:r>
              <a:rPr lang="en-US" sz="1200" kern="1200" dirty="0" err="1" smtClean="0">
                <a:solidFill>
                  <a:schemeClr val="tx1"/>
                </a:solidFill>
                <a:latin typeface="+mn-lt"/>
                <a:ea typeface="+mn-ea"/>
                <a:cs typeface="+mn-cs"/>
              </a:rPr>
              <a:t>interestedManagers</a:t>
            </a:r>
            <a:r>
              <a:rPr lang="en-US" sz="1200" kern="1200" dirty="0" smtClean="0">
                <a:solidFill>
                  <a:schemeClr val="tx1"/>
                </a:solidFill>
                <a:latin typeface="+mn-lt"/>
                <a:ea typeface="+mn-ea"/>
                <a:cs typeface="+mn-cs"/>
              </a:rPr>
              <a:t> amazing ability to recall past years</a:t>
            </a:r>
            <a:endParaRPr lang="en-US" dirty="0"/>
          </a:p>
        </p:txBody>
      </p:sp>
      <p:sp>
        <p:nvSpPr>
          <p:cNvPr id="4" name="Slide Number Placeholder 3"/>
          <p:cNvSpPr>
            <a:spLocks noGrp="1"/>
          </p:cNvSpPr>
          <p:nvPr>
            <p:ph type="sldNum" sz="quarter" idx="10"/>
          </p:nvPr>
        </p:nvSpPr>
        <p:spPr/>
        <p:txBody>
          <a:bodyPr/>
          <a:lstStyle/>
          <a:p>
            <a:fld id="{B0D7D072-54D4-BD43-8D5C-9AD1C9364A21}" type="slidenum">
              <a:rPr lang="en-US" smtClean="0"/>
              <a:pPr/>
              <a:t>92</a:t>
            </a:fld>
            <a:endParaRPr lang="en-US"/>
          </a:p>
        </p:txBody>
      </p:sp>
    </p:spTree>
    <p:extLst>
      <p:ext uri="{BB962C8B-B14F-4D97-AF65-F5344CB8AC3E}">
        <p14:creationId xmlns:p14="http://schemas.microsoft.com/office/powerpoint/2010/main" val="904188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D6D9431-903A-EA4F-AED4-375E898754C3}" type="slidenum">
              <a:rPr lang="en-US"/>
              <a:pPr/>
              <a:t>93</a:t>
            </a:fld>
            <a:endParaRPr lang="en-US"/>
          </a:p>
        </p:txBody>
      </p:sp>
      <p:sp>
        <p:nvSpPr>
          <p:cNvPr id="51203" name="Rectangle 2"/>
          <p:cNvSpPr>
            <a:spLocks noGrp="1" noRot="1" noChangeAspect="1" noChangeArrowheads="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rgbClr val="FFFFFF"/>
                </a:solidFill>
              </a:rPr>
              <a:t>New bottom-up approach use the same models, but start with identifying the impact</a:t>
            </a:r>
          </a:p>
          <a:p>
            <a:pPr eaLnBrk="1" hangingPunct="1"/>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rgbClr val="FFFFFF"/>
                </a:solidFill>
              </a:rPr>
              <a:t>encourages decision maker participation at </a:t>
            </a:r>
            <a:r>
              <a:rPr lang="en-US" sz="1400" dirty="0" smtClean="0">
                <a:solidFill>
                  <a:srgbClr val="FFFFFF"/>
                </a:solidFill>
              </a:rPr>
              <a:t>	-  Can use this to identify how results in the future differ from those in the past.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Future directions: relevant flows in the Sauk, help in deciding which runs look at monthly </a:t>
            </a:r>
            <a:r>
              <a:rPr lang="en-US" sz="1200" kern="1200" dirty="0" err="1" smtClean="0">
                <a:solidFill>
                  <a:schemeClr val="tx1"/>
                </a:solidFill>
                <a:latin typeface="+mn-lt"/>
                <a:ea typeface="+mn-ea"/>
                <a:cs typeface="+mn-cs"/>
              </a:rPr>
              <a:t>streamflows</a:t>
            </a:r>
            <a:r>
              <a:rPr lang="en-US" sz="1200" kern="1200" dirty="0" smtClean="0">
                <a:solidFill>
                  <a:schemeClr val="tx1"/>
                </a:solidFill>
                <a:latin typeface="+mn-lt"/>
                <a:ea typeface="+mn-ea"/>
                <a:cs typeface="+mn-cs"/>
              </a:rPr>
              <a:t> for the Sauk</a:t>
            </a:r>
            <a:endParaRPr lang="en-US" sz="1400" dirty="0" smtClean="0">
              <a:solidFill>
                <a:srgbClr val="FFFFFF"/>
              </a:solidFill>
            </a:endParaRPr>
          </a:p>
          <a:p>
            <a:pPr eaLnBrk="1" hangingPunct="1"/>
            <a:endParaRPr lang="en-US" sz="1400" dirty="0"/>
          </a:p>
        </p:txBody>
      </p:sp>
    </p:spTree>
    <p:extLst>
      <p:ext uri="{BB962C8B-B14F-4D97-AF65-F5344CB8AC3E}">
        <p14:creationId xmlns:p14="http://schemas.microsoft.com/office/powerpoint/2010/main" val="167323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0FEF7-B537-4B42-9A25-0DBB0507D847}" type="slidenum">
              <a:rPr lang="en-US" smtClean="0"/>
              <a:t>9</a:t>
            </a:fld>
            <a:endParaRPr lang="en-US"/>
          </a:p>
        </p:txBody>
      </p:sp>
    </p:spTree>
    <p:extLst>
      <p:ext uri="{BB962C8B-B14F-4D97-AF65-F5344CB8AC3E}">
        <p14:creationId xmlns:p14="http://schemas.microsoft.com/office/powerpoint/2010/main" val="152069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74DD7FB-5A29-AE4F-83B5-9357E4F94CE3}" type="slidenum">
              <a:rPr lang="en-US"/>
              <a:pPr/>
              <a:t>10</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900" dirty="0"/>
          </a:p>
        </p:txBody>
      </p:sp>
    </p:spTree>
    <p:extLst>
      <p:ext uri="{BB962C8B-B14F-4D97-AF65-F5344CB8AC3E}">
        <p14:creationId xmlns:p14="http://schemas.microsoft.com/office/powerpoint/2010/main" val="429727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FA90E8-1365-ED49-B359-D7DF453B9108}" type="slidenum">
              <a:rPr lang="en-US" smtClean="0"/>
              <a:pPr/>
              <a:t>11</a:t>
            </a:fld>
            <a:endParaRPr lang="en-US"/>
          </a:p>
        </p:txBody>
      </p:sp>
    </p:spTree>
    <p:extLst>
      <p:ext uri="{BB962C8B-B14F-4D97-AF65-F5344CB8AC3E}">
        <p14:creationId xmlns:p14="http://schemas.microsoft.com/office/powerpoint/2010/main" val="446885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123842-0FBE-CE40-9D07-953956AA01A1}" type="datetime1">
              <a:rPr lang="en-US" smtClean="0"/>
              <a:t>6/21/16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85C24-46A5-C043-89A6-378C8E2CC948}" type="datetime1">
              <a:rPr lang="en-US" smtClean="0"/>
              <a:t>6/21/16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1AB227-F959-9A47-9E13-6C60974C707E}" type="datetime1">
              <a:rPr lang="en-US" smtClean="0"/>
              <a:t>6/21/16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76F0DC-0059-AC45-923E-55192B1E23D5}" type="datetime1">
              <a:rPr lang="en-US" smtClean="0"/>
              <a:t>6/21/16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2D2834-D128-7945-AAB8-2CC72EE18D13}" type="datetime1">
              <a:rPr lang="en-US" smtClean="0"/>
              <a:t>6/21/16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BAB150-D705-3C47-AF1F-2394F610CDC4}" type="datetime1">
              <a:rPr lang="en-US" smtClean="0"/>
              <a:t>6/21/16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001C54-0261-CD4A-A4B4-318BFD08DB8F}" type="datetime1">
              <a:rPr lang="en-US" smtClean="0"/>
              <a:t>6/21/16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6B4E30-C066-1440-AD44-61DCB9346441}" type="datetime1">
              <a:rPr lang="en-US" smtClean="0"/>
              <a:t>6/21/16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E7A50-6D75-664A-BE85-07BA913850B1}" type="datetime1">
              <a:rPr lang="en-US" smtClean="0"/>
              <a:t>6/21/16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414D1-D9EB-AD44-8FF8-88A251E726CB}" type="datetime1">
              <a:rPr lang="en-US" smtClean="0"/>
              <a:t>6/21/16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C12914-C5EC-5C44-A338-6F04605FE1F0}" type="datetime1">
              <a:rPr lang="en-US" smtClean="0"/>
              <a:t>6/21/16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71FCF-8162-CF4F-97AC-67D24C9EE9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92153A-21C2-C341-9C5F-73738FD7F09A}" type="datetime1">
              <a:rPr lang="en-US" smtClean="0"/>
              <a:t>6/21/16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A71FCF-8162-CF4F-97AC-67D24C9EE9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2.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1.emf"/><Relationship Id="rId5"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1.emf"/><Relationship Id="rId5"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gif"/><Relationship Id="rId4"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 Id="rId3" Type="http://schemas.openxmlformats.org/officeDocument/2006/relationships/image" Target="../media/image5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 Id="rId3" Type="http://schemas.openxmlformats.org/officeDocument/2006/relationships/image" Target="../media/image5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 Id="rId3" Type="http://schemas.openxmlformats.org/officeDocument/2006/relationships/image" Target="../media/image5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 Id="rId3" Type="http://schemas.openxmlformats.org/officeDocument/2006/relationships/image" Target="../media/image5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 Id="rId3" Type="http://schemas.openxmlformats.org/officeDocument/2006/relationships/image" Target="../media/image52.emf"/></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1.emf"/><Relationship Id="rId5" Type="http://schemas.openxmlformats.org/officeDocument/2006/relationships/image" Target="../media/image54.emf"/><Relationship Id="rId6" Type="http://schemas.openxmlformats.org/officeDocument/2006/relationships/image" Target="../media/image52.emf"/><Relationship Id="rId7" Type="http://schemas.openxmlformats.org/officeDocument/2006/relationships/image" Target="../media/image55.gi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1.emf"/><Relationship Id="rId5" Type="http://schemas.openxmlformats.org/officeDocument/2006/relationships/image" Target="../media/image54.emf"/><Relationship Id="rId6" Type="http://schemas.openxmlformats.org/officeDocument/2006/relationships/image" Target="../media/image52.emf"/><Relationship Id="rId7" Type="http://schemas.openxmlformats.org/officeDocument/2006/relationships/image" Target="../media/image55.gi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1.emf"/><Relationship Id="rId5" Type="http://schemas.openxmlformats.org/officeDocument/2006/relationships/image" Target="../media/image54.emf"/><Relationship Id="rId6"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emf"/><Relationship Id="rId7" Type="http://schemas.openxmlformats.org/officeDocument/2006/relationships/image" Target="../media/image67.emf"/><Relationship Id="rId8"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em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image" Target="../media/image77.jpeg"/><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 Id="rId1" Type="http://schemas.openxmlformats.org/officeDocument/2006/relationships/slideLayout" Target="../slideLayouts/slideLayout2.xml"/><Relationship Id="rId2" Type="http://schemas.openxmlformats.org/officeDocument/2006/relationships/image" Target="../media/image7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eg"/><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78.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9.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94.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9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94.emf"/></Relationships>
</file>

<file path=ppt/slides/_rels/slide91.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4.emf"/><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8.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224167" y="257175"/>
            <a:ext cx="5008233" cy="2062103"/>
          </a:xfrm>
          <a:prstGeom prst="rect">
            <a:avLst/>
          </a:prstGeom>
          <a:noFill/>
          <a:ln w="25400">
            <a:noFill/>
            <a:miter lim="800000"/>
            <a:headEnd/>
            <a:tailEnd/>
          </a:ln>
        </p:spPr>
        <p:txBody>
          <a:bodyPr wrap="square">
            <a:prstTxWarp prst="textNoShape">
              <a:avLst/>
            </a:prstTxWarp>
            <a:spAutoFit/>
          </a:bodyPr>
          <a:lstStyle/>
          <a:p>
            <a:pPr>
              <a:defRPr/>
            </a:pPr>
            <a:r>
              <a:rPr lang="en-US" sz="4800" b="1" dirty="0">
                <a:solidFill>
                  <a:srgbClr val="FFEEBE"/>
                </a:solidFill>
                <a:effectLst>
                  <a:outerShdw blurRad="38100" dist="38100" dir="2700000" algn="tl">
                    <a:srgbClr val="000000">
                      <a:alpha val="43137"/>
                    </a:srgbClr>
                  </a:outerShdw>
                </a:effectLst>
                <a:latin typeface="+mj-lt"/>
                <a:cs typeface="Arial"/>
              </a:rPr>
              <a:t>H</a:t>
            </a:r>
            <a:r>
              <a:rPr lang="en-US" sz="4800" b="1" dirty="0" smtClean="0">
                <a:solidFill>
                  <a:srgbClr val="FFEEBE"/>
                </a:solidFill>
                <a:effectLst>
                  <a:outerShdw blurRad="38100" dist="38100" dir="2700000" algn="tl">
                    <a:srgbClr val="000000">
                      <a:alpha val="43137"/>
                    </a:srgbClr>
                  </a:outerShdw>
                </a:effectLst>
                <a:latin typeface="+mj-lt"/>
                <a:cs typeface="Arial"/>
              </a:rPr>
              <a:t>ydrologic sensitivities</a:t>
            </a:r>
          </a:p>
          <a:p>
            <a:pPr>
              <a:defRPr/>
            </a:pPr>
            <a:endParaRPr lang="en-US" sz="3200" b="1" dirty="0" smtClean="0">
              <a:solidFill>
                <a:srgbClr val="FFEEBE"/>
              </a:solidFill>
              <a:effectLst>
                <a:outerShdw blurRad="38100" dist="38100" dir="2700000" algn="tl">
                  <a:srgbClr val="000000">
                    <a:alpha val="43137"/>
                  </a:srgbClr>
                </a:outerShdw>
              </a:effectLst>
              <a:latin typeface="+mj-lt"/>
              <a:cs typeface="Calibri"/>
            </a:endParaRPr>
          </a:p>
        </p:txBody>
      </p:sp>
      <p:sp>
        <p:nvSpPr>
          <p:cNvPr id="3076" name="Text Box 5"/>
          <p:cNvSpPr txBox="1">
            <a:spLocks noChangeArrowheads="1"/>
          </p:cNvSpPr>
          <p:nvPr/>
        </p:nvSpPr>
        <p:spPr bwMode="auto">
          <a:xfrm>
            <a:off x="224167" y="2055868"/>
            <a:ext cx="6875133" cy="4601260"/>
          </a:xfrm>
          <a:prstGeom prst="rect">
            <a:avLst/>
          </a:prstGeom>
          <a:noFill/>
          <a:ln w="9525">
            <a:noFill/>
            <a:miter lim="800000"/>
            <a:headEnd/>
            <a:tailEnd/>
          </a:ln>
        </p:spPr>
        <p:txBody>
          <a:bodyPr wrap="square">
            <a:prstTxWarp prst="textNoShape">
              <a:avLst/>
            </a:prstTxWarp>
            <a:spAutoFit/>
          </a:bodyPr>
          <a:lstStyle/>
          <a:p>
            <a:pPr>
              <a:defRPr/>
            </a:pPr>
            <a:r>
              <a:rPr lang="en-US" sz="3000" b="1" dirty="0" smtClean="0">
                <a:solidFill>
                  <a:schemeClr val="bg1"/>
                </a:solidFill>
                <a:effectLst>
                  <a:outerShdw blurRad="38100" dist="38100" dir="2700000" algn="tl">
                    <a:srgbClr val="000000"/>
                  </a:outerShdw>
                </a:effectLst>
                <a:latin typeface="Calibri"/>
                <a:cs typeface="Calibri"/>
              </a:rPr>
              <a:t>Julie Vano</a:t>
            </a:r>
            <a:endParaRPr lang="en-US" sz="3000" b="1" baseline="50000" dirty="0" smtClean="0">
              <a:solidFill>
                <a:schemeClr val="bg1"/>
              </a:solidFill>
              <a:effectLst>
                <a:outerShdw blurRad="38100" dist="38100" dir="2700000" algn="tl">
                  <a:srgbClr val="000000"/>
                </a:outerShdw>
              </a:effectLst>
              <a:latin typeface="Calibri"/>
              <a:cs typeface="Calibri"/>
            </a:endParaRPr>
          </a:p>
          <a:p>
            <a:pPr>
              <a:defRPr/>
            </a:pPr>
            <a:endParaRPr lang="en-US" sz="400" dirty="0" smtClean="0">
              <a:solidFill>
                <a:schemeClr val="bg1"/>
              </a:solidFill>
              <a:effectLst>
                <a:outerShdw blurRad="38100" dist="38100" dir="2700000" algn="tl">
                  <a:srgbClr val="000000"/>
                </a:outerShdw>
              </a:effectLst>
              <a:latin typeface="Calibri"/>
              <a:cs typeface="Calibri"/>
            </a:endParaRPr>
          </a:p>
          <a:p>
            <a:pPr>
              <a:defRPr/>
            </a:pPr>
            <a:r>
              <a:rPr lang="en-US" sz="1550" dirty="0" smtClean="0">
                <a:solidFill>
                  <a:schemeClr val="bg1"/>
                </a:solidFill>
                <a:effectLst>
                  <a:outerShdw blurRad="38100" dist="38100" dir="2700000" algn="tl">
                    <a:srgbClr val="000000"/>
                  </a:outerShdw>
                </a:effectLst>
                <a:latin typeface="Calibri"/>
                <a:cs typeface="Calibri"/>
              </a:rPr>
              <a:t>Research while at:</a:t>
            </a:r>
          </a:p>
          <a:p>
            <a:pPr>
              <a:defRPr/>
            </a:pPr>
            <a:r>
              <a:rPr lang="en-US" sz="1550" dirty="0">
                <a:solidFill>
                  <a:schemeClr val="bg1"/>
                </a:solidFill>
                <a:effectLst>
                  <a:outerShdw blurRad="38100" dist="38100" dir="2700000" algn="tl">
                    <a:srgbClr val="000000"/>
                  </a:outerShdw>
                </a:effectLst>
                <a:latin typeface="Calibri"/>
                <a:cs typeface="Calibri"/>
              </a:rPr>
              <a:t>	</a:t>
            </a:r>
            <a:r>
              <a:rPr lang="en-US" sz="1550" dirty="0" smtClean="0">
                <a:solidFill>
                  <a:schemeClr val="bg1"/>
                </a:solidFill>
                <a:effectLst>
                  <a:outerShdw blurRad="38100" dist="38100" dir="2700000" algn="tl">
                    <a:srgbClr val="000000"/>
                  </a:outerShdw>
                </a:effectLst>
                <a:latin typeface="Calibri"/>
                <a:cs typeface="Calibri"/>
              </a:rPr>
              <a:t>University of Washington</a:t>
            </a:r>
            <a:endParaRPr lang="en-US" sz="1550" dirty="0">
              <a:solidFill>
                <a:schemeClr val="bg1"/>
              </a:solidFill>
              <a:effectLst>
                <a:outerShdw blurRad="38100" dist="38100" dir="2700000" algn="tl">
                  <a:srgbClr val="000000"/>
                </a:outerShdw>
              </a:effectLst>
              <a:latin typeface="Calibri"/>
              <a:cs typeface="Calibri"/>
            </a:endParaRPr>
          </a:p>
          <a:p>
            <a:pPr>
              <a:defRPr/>
            </a:pPr>
            <a:r>
              <a:rPr lang="en-US" sz="1550" dirty="0" smtClean="0">
                <a:solidFill>
                  <a:schemeClr val="bg1"/>
                </a:solidFill>
                <a:effectLst>
                  <a:outerShdw blurRad="38100" dist="38100" dir="2700000" algn="tl">
                    <a:srgbClr val="000000"/>
                  </a:outerShdw>
                </a:effectLst>
                <a:latin typeface="Calibri"/>
                <a:cs typeface="Calibri"/>
              </a:rPr>
              <a:t>	Oregon State University</a:t>
            </a:r>
          </a:p>
          <a:p>
            <a:pPr>
              <a:defRPr/>
            </a:pPr>
            <a:r>
              <a:rPr lang="en-US" sz="1550" dirty="0">
                <a:solidFill>
                  <a:schemeClr val="bg1"/>
                </a:solidFill>
                <a:effectLst>
                  <a:outerShdw blurRad="38100" dist="38100" dir="2700000" algn="tl">
                    <a:srgbClr val="000000"/>
                  </a:outerShdw>
                </a:effectLst>
                <a:latin typeface="Calibri"/>
                <a:cs typeface="Calibri"/>
              </a:rPr>
              <a:t>	</a:t>
            </a:r>
          </a:p>
          <a:p>
            <a:pPr>
              <a:defRPr/>
            </a:pPr>
            <a:r>
              <a:rPr lang="en-US" dirty="0" smtClean="0">
                <a:solidFill>
                  <a:schemeClr val="bg1"/>
                </a:solidFill>
                <a:effectLst>
                  <a:outerShdw blurRad="38100" dist="38100" dir="2700000" algn="tl">
                    <a:srgbClr val="000000"/>
                  </a:outerShdw>
                </a:effectLst>
                <a:latin typeface="Calibri"/>
                <a:cs typeface="Calibri"/>
              </a:rPr>
              <a:t>Key Collaborators:  Dennis </a:t>
            </a:r>
            <a:r>
              <a:rPr lang="en-US" dirty="0" err="1" smtClean="0">
                <a:solidFill>
                  <a:schemeClr val="bg1"/>
                </a:solidFill>
                <a:effectLst>
                  <a:outerShdw blurRad="38100" dist="38100" dir="2700000" algn="tl">
                    <a:srgbClr val="000000"/>
                  </a:outerShdw>
                </a:effectLst>
                <a:latin typeface="Calibri"/>
                <a:cs typeface="Calibri"/>
              </a:rPr>
              <a:t>Lettenmaier</a:t>
            </a:r>
            <a:r>
              <a:rPr lang="en-US" dirty="0" smtClean="0">
                <a:solidFill>
                  <a:schemeClr val="bg1"/>
                </a:solidFill>
                <a:effectLst>
                  <a:outerShdw blurRad="38100" dist="38100" dir="2700000" algn="tl">
                    <a:srgbClr val="000000"/>
                  </a:outerShdw>
                </a:effectLst>
                <a:latin typeface="Calibri"/>
                <a:cs typeface="Calibri"/>
              </a:rPr>
              <a:t> (UCLA)</a:t>
            </a:r>
            <a:r>
              <a:rPr lang="en-US" dirty="0" smtClean="0">
                <a:solidFill>
                  <a:schemeClr val="bg1"/>
                </a:solidFill>
                <a:effectLst>
                  <a:outerShdw blurRad="38100" dist="38100" dir="2700000" algn="tl">
                    <a:srgbClr val="000000"/>
                  </a:outerShdw>
                </a:effectLst>
                <a:cs typeface="Calibri"/>
              </a:rPr>
              <a:t>, </a:t>
            </a:r>
            <a:r>
              <a:rPr lang="en-US" dirty="0">
                <a:solidFill>
                  <a:schemeClr val="bg1"/>
                </a:solidFill>
                <a:effectLst>
                  <a:outerShdw blurRad="38100" dist="38100" dir="2700000" algn="tl">
                    <a:srgbClr val="000000"/>
                  </a:outerShdw>
                </a:effectLst>
                <a:cs typeface="Calibri"/>
              </a:rPr>
              <a:t>Phil </a:t>
            </a:r>
            <a:r>
              <a:rPr lang="en-US" dirty="0" smtClean="0">
                <a:solidFill>
                  <a:schemeClr val="bg1"/>
                </a:solidFill>
                <a:effectLst>
                  <a:outerShdw blurRad="38100" dist="38100" dir="2700000" algn="tl">
                    <a:srgbClr val="000000"/>
                  </a:outerShdw>
                </a:effectLst>
                <a:cs typeface="Calibri"/>
              </a:rPr>
              <a:t>Mote (OSU), </a:t>
            </a:r>
          </a:p>
          <a:p>
            <a:pPr>
              <a:defRPr/>
            </a:pPr>
            <a:r>
              <a:rPr lang="en-US" dirty="0" smtClean="0">
                <a:solidFill>
                  <a:schemeClr val="bg1"/>
                </a:solidFill>
                <a:effectLst>
                  <a:outerShdw blurRad="38100" dist="38100" dir="2700000" algn="tl">
                    <a:srgbClr val="000000"/>
                  </a:outerShdw>
                </a:effectLst>
                <a:cs typeface="Calibri"/>
              </a:rPr>
              <a:t>Bart Nijssen (UW), </a:t>
            </a:r>
            <a:r>
              <a:rPr lang="en-US" dirty="0" smtClean="0">
                <a:solidFill>
                  <a:schemeClr val="bg1"/>
                </a:solidFill>
                <a:effectLst>
                  <a:outerShdw blurRad="38100" dist="38100" dir="2700000" algn="tl">
                    <a:srgbClr val="000000"/>
                  </a:outerShdw>
                </a:effectLst>
                <a:latin typeface="Calibri"/>
                <a:cs typeface="Calibri"/>
              </a:rPr>
              <a:t>Alan Hamlet (Notre Dame), David Rupp (OSU</a:t>
            </a:r>
            <a:r>
              <a:rPr lang="en-US" sz="2000" dirty="0" smtClean="0">
                <a:solidFill>
                  <a:schemeClr val="bg1"/>
                </a:solidFill>
                <a:effectLst>
                  <a:outerShdw blurRad="38100" dist="38100" dir="2700000" algn="tl">
                    <a:srgbClr val="000000"/>
                  </a:outerShdw>
                </a:effectLst>
                <a:latin typeface="Calibri"/>
                <a:cs typeface="Calibri"/>
              </a:rPr>
              <a:t>)</a:t>
            </a:r>
          </a:p>
          <a:p>
            <a:pPr eaLnBrk="1" hangingPunct="1">
              <a:defRPr/>
            </a:pPr>
            <a:endParaRPr lang="en-US" sz="14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14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5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500" dirty="0">
              <a:solidFill>
                <a:schemeClr val="bg1"/>
              </a:solidFill>
              <a:effectLst>
                <a:outerShdw blurRad="38100" dist="38100" dir="2700000" algn="tl">
                  <a:srgbClr val="000000"/>
                </a:outerShdw>
              </a:effectLst>
              <a:latin typeface="Calibri"/>
              <a:cs typeface="Calibri"/>
            </a:endParaRPr>
          </a:p>
          <a:p>
            <a:pPr eaLnBrk="1" hangingPunct="1">
              <a:defRPr/>
            </a:pPr>
            <a:endParaRPr lang="en-US" sz="500" dirty="0" smtClean="0">
              <a:solidFill>
                <a:schemeClr val="bg1"/>
              </a:solidFill>
              <a:effectLst>
                <a:outerShdw blurRad="38100" dist="38100" dir="2700000" algn="tl">
                  <a:srgbClr val="000000"/>
                </a:outerShdw>
              </a:effectLst>
              <a:latin typeface="Calibri"/>
              <a:cs typeface="Calibri"/>
            </a:endParaRPr>
          </a:p>
          <a:p>
            <a:pPr eaLnBrk="1" hangingPunct="1">
              <a:defRPr/>
            </a:pPr>
            <a:endParaRPr lang="en-US" sz="800" dirty="0" smtClean="0">
              <a:solidFill>
                <a:schemeClr val="bg1"/>
              </a:solidFill>
              <a:effectLst>
                <a:outerShdw blurRad="38100" dist="38100" dir="2700000" algn="tl">
                  <a:srgbClr val="000000"/>
                </a:outerShdw>
              </a:effectLst>
              <a:latin typeface="Calibri"/>
              <a:cs typeface="Calibri"/>
            </a:endParaRPr>
          </a:p>
          <a:p>
            <a:pPr eaLnBrk="1" hangingPunct="1">
              <a:defRPr/>
            </a:pPr>
            <a:r>
              <a:rPr lang="en-US" b="1" dirty="0" smtClean="0">
                <a:solidFill>
                  <a:srgbClr val="FFEEBE"/>
                </a:solidFill>
                <a:effectLst>
                  <a:outerShdw blurRad="50800" dist="76200" dir="2700000" algn="tl" rotWithShape="0">
                    <a:prstClr val="black">
                      <a:alpha val="40000"/>
                    </a:prstClr>
                  </a:outerShdw>
                </a:effectLst>
                <a:latin typeface="+mj-lt"/>
                <a:cs typeface="Calibri"/>
              </a:rPr>
              <a:t>June 21, 2016</a:t>
            </a:r>
          </a:p>
          <a:p>
            <a:pPr>
              <a:defRPr/>
            </a:pPr>
            <a:r>
              <a:rPr lang="en-US" b="1" dirty="0" smtClean="0">
                <a:solidFill>
                  <a:srgbClr val="FFEEBE"/>
                </a:solidFill>
                <a:effectLst>
                  <a:outerShdw blurRad="50800" dist="76200" dir="2700000" algn="tl" rotWithShape="0">
                    <a:prstClr val="black">
                      <a:alpha val="40000"/>
                    </a:prstClr>
                  </a:outerShdw>
                </a:effectLst>
                <a:latin typeface="+mj-lt"/>
              </a:rPr>
              <a:t>Meeting at U.S. Army Corps of Engineers, Seattle District Office</a:t>
            </a:r>
            <a:endParaRPr lang="en-US" b="1" dirty="0" smtClean="0">
              <a:solidFill>
                <a:srgbClr val="FFEEBE"/>
              </a:solidFill>
              <a:effectLst>
                <a:outerShdw blurRad="50800" dist="76200" dir="2700000" algn="tl" rotWithShape="0">
                  <a:prstClr val="black">
                    <a:alpha val="40000"/>
                  </a:prstClr>
                </a:outerShdw>
              </a:effectLst>
              <a:latin typeface="+mj-lt"/>
              <a:cs typeface="Calibri"/>
            </a:endParaRPr>
          </a:p>
        </p:txBody>
      </p:sp>
      <p:sp>
        <p:nvSpPr>
          <p:cNvPr id="16388" name="Line 26"/>
          <p:cNvSpPr>
            <a:spLocks noChangeShapeType="1"/>
          </p:cNvSpPr>
          <p:nvPr/>
        </p:nvSpPr>
        <p:spPr bwMode="auto">
          <a:xfrm>
            <a:off x="265595" y="1964262"/>
            <a:ext cx="5892498" cy="992"/>
          </a:xfrm>
          <a:prstGeom prst="line">
            <a:avLst/>
          </a:prstGeom>
          <a:noFill/>
          <a:ln w="19050">
            <a:solidFill>
              <a:srgbClr val="B2B2B2"/>
            </a:solidFill>
            <a:round/>
            <a:headEnd/>
            <a:tailEnd/>
          </a:ln>
        </p:spPr>
        <p:txBody>
          <a:bodyPr>
            <a:prstTxWarp prst="textNoShape">
              <a:avLst/>
            </a:prstTxWarp>
          </a:bodyPr>
          <a:lstStyle/>
          <a:p>
            <a:endParaRPr lang="en-US">
              <a:latin typeface="Arial"/>
              <a:cs typeface="Arial"/>
            </a:endParaRPr>
          </a:p>
        </p:txBody>
      </p:sp>
      <p:pic>
        <p:nvPicPr>
          <p:cNvPr id="17" name="Picture 16" descr="nsf1.jpg"/>
          <p:cNvPicPr>
            <a:picLocks noChangeAspect="1"/>
          </p:cNvPicPr>
          <p:nvPr/>
        </p:nvPicPr>
        <p:blipFill>
          <a:blip r:embed="rId3"/>
          <a:stretch>
            <a:fillRect/>
          </a:stretch>
        </p:blipFill>
        <p:spPr>
          <a:xfrm>
            <a:off x="265595" y="4361381"/>
            <a:ext cx="1337950" cy="1346010"/>
          </a:xfrm>
          <a:prstGeom prst="rect">
            <a:avLst/>
          </a:prstGeom>
          <a:ln w="12700">
            <a:solidFill>
              <a:schemeClr val="tx1"/>
            </a:solidFill>
          </a:ln>
        </p:spPr>
      </p:pic>
      <p:pic>
        <p:nvPicPr>
          <p:cNvPr id="19" name="Picture 15" descr="Picture 19.png                                                 0005712Chummock                        BFD0D29B:"/>
          <p:cNvPicPr>
            <a:picLocks noChangeAspect="1" noChangeArrowheads="1"/>
          </p:cNvPicPr>
          <p:nvPr/>
        </p:nvPicPr>
        <p:blipFill>
          <a:blip r:embed="rId4"/>
          <a:srcRect r="1104"/>
          <a:stretch>
            <a:fillRect/>
          </a:stretch>
        </p:blipFill>
        <p:spPr bwMode="auto">
          <a:xfrm>
            <a:off x="6835306" y="3289833"/>
            <a:ext cx="2040406" cy="1549913"/>
          </a:xfrm>
          <a:prstGeom prst="rect">
            <a:avLst/>
          </a:prstGeom>
          <a:noFill/>
          <a:ln w="22225">
            <a:solidFill>
              <a:srgbClr val="FFF1CC"/>
            </a:solidFill>
            <a:miter lim="800000"/>
            <a:headEnd/>
            <a:tailEnd/>
          </a:ln>
        </p:spPr>
      </p:pic>
      <p:pic>
        <p:nvPicPr>
          <p:cNvPr id="14" name="Picture 13" descr="2007 Mt Baker Ski Area (Jan- 13) 45.jpg"/>
          <p:cNvPicPr>
            <a:picLocks noChangeAspect="1"/>
          </p:cNvPicPr>
          <p:nvPr/>
        </p:nvPicPr>
        <p:blipFill>
          <a:blip r:embed="rId5"/>
          <a:srcRect r="2370"/>
          <a:stretch>
            <a:fillRect/>
          </a:stretch>
        </p:blipFill>
        <p:spPr>
          <a:xfrm>
            <a:off x="6835972" y="284560"/>
            <a:ext cx="2039740" cy="1566942"/>
          </a:xfrm>
          <a:prstGeom prst="rect">
            <a:avLst/>
          </a:prstGeom>
          <a:ln w="25400">
            <a:solidFill>
              <a:srgbClr val="FFF1CC"/>
            </a:solidFill>
          </a:ln>
        </p:spPr>
      </p:pic>
      <p:pic>
        <p:nvPicPr>
          <p:cNvPr id="20" name="Picture 19" descr="2013  CJD and GCD 22.jpg"/>
          <p:cNvPicPr>
            <a:picLocks noChangeAspect="1"/>
          </p:cNvPicPr>
          <p:nvPr/>
        </p:nvPicPr>
        <p:blipFill>
          <a:blip r:embed="rId6"/>
          <a:srcRect r="1104"/>
          <a:stretch>
            <a:fillRect/>
          </a:stretch>
        </p:blipFill>
        <p:spPr>
          <a:xfrm>
            <a:off x="6835305" y="1886706"/>
            <a:ext cx="2040407" cy="1376179"/>
          </a:xfrm>
          <a:prstGeom prst="rect">
            <a:avLst/>
          </a:prstGeom>
          <a:ln w="25400">
            <a:solidFill>
              <a:srgbClr val="FFF1CC"/>
            </a:solidFill>
          </a:ln>
        </p:spPr>
      </p:pic>
      <p:pic>
        <p:nvPicPr>
          <p:cNvPr id="18" name="Picture 17" descr="CIRC_FINAL_PNG_newsletter.png"/>
          <p:cNvPicPr>
            <a:picLocks noChangeAspect="1"/>
          </p:cNvPicPr>
          <p:nvPr/>
        </p:nvPicPr>
        <p:blipFill>
          <a:blip r:embed="rId7"/>
          <a:srcRect t="6828" b="12371"/>
          <a:stretch>
            <a:fillRect/>
          </a:stretch>
        </p:blipFill>
        <p:spPr>
          <a:xfrm>
            <a:off x="1728810" y="4361381"/>
            <a:ext cx="2649536" cy="956730"/>
          </a:xfrm>
          <a:prstGeom prst="rect">
            <a:avLst/>
          </a:prstGeom>
          <a:ln w="12700">
            <a:solidFill>
              <a:schemeClr val="tx1"/>
            </a:solidFill>
          </a:ln>
        </p:spPr>
      </p:pic>
    </p:spTree>
    <p:extLst>
      <p:ext uri="{BB962C8B-B14F-4D97-AF65-F5344CB8AC3E}">
        <p14:creationId xmlns:p14="http://schemas.microsoft.com/office/powerpoint/2010/main" val="179496709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33866" y="-171450"/>
            <a:ext cx="9144000" cy="5657850"/>
          </a:xfrm>
        </p:spPr>
        <p:txBody>
          <a:bodyPr>
            <a:normAutofit/>
          </a:bodyPr>
          <a:lstStyle/>
          <a:p>
            <a:pPr>
              <a:defRPr/>
            </a:pPr>
            <a:r>
              <a:rPr lang="en-US" b="1" dirty="0">
                <a:solidFill>
                  <a:srgbClr val="FFEEBE"/>
                </a:solidFill>
                <a:effectLst>
                  <a:outerShdw blurRad="38100" dist="38100" dir="2700000" algn="tl">
                    <a:srgbClr val="000000"/>
                  </a:outerShdw>
                </a:effectLst>
                <a:latin typeface="+mn-lt"/>
                <a:cs typeface="Arial"/>
              </a:rPr>
              <a:t>2</a:t>
            </a:r>
            <a:r>
              <a:rPr lang="en-US" b="1" dirty="0" smtClean="0">
                <a:solidFill>
                  <a:srgbClr val="FFEEBE"/>
                </a:solidFill>
                <a:effectLst>
                  <a:outerShdw blurRad="38100" dist="38100" dir="2700000" algn="tl">
                    <a:srgbClr val="000000"/>
                  </a:outerShdw>
                </a:effectLst>
                <a:latin typeface="+mn-lt"/>
                <a:cs typeface="Arial"/>
              </a:rPr>
              <a:t>.  Provide quick calculations of long-term average changes, annually and seasonally</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10</a:t>
            </a:fld>
            <a:endParaRPr lang="en-US"/>
          </a:p>
        </p:txBody>
      </p:sp>
    </p:spTree>
    <p:extLst>
      <p:ext uri="{BB962C8B-B14F-4D97-AF65-F5344CB8AC3E}">
        <p14:creationId xmlns:p14="http://schemas.microsoft.com/office/powerpoint/2010/main" val="104699891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73794" y="-58372"/>
            <a:ext cx="3160031" cy="769441"/>
          </a:xfrm>
          <a:prstGeom prst="rect">
            <a:avLst/>
          </a:prstGeom>
          <a:noFill/>
        </p:spPr>
        <p:txBody>
          <a:bodyPr wrap="square" rtlCol="0">
            <a:spAutoFit/>
          </a:bodyPr>
          <a:lstStyle/>
          <a:p>
            <a:pPr algn="ctr"/>
            <a:r>
              <a:rPr lang="en-US" sz="2200" b="1" dirty="0" smtClean="0">
                <a:latin typeface="+mj-lt"/>
              </a:rPr>
              <a:t>Current approach: </a:t>
            </a:r>
          </a:p>
          <a:p>
            <a:pPr algn="ctr"/>
            <a:r>
              <a:rPr lang="en-US" sz="2200" b="1" dirty="0" smtClean="0">
                <a:latin typeface="+mj-lt"/>
              </a:rPr>
              <a:t>Full-simulation approach</a:t>
            </a:r>
            <a:endParaRPr lang="en-US" sz="2200" b="1" dirty="0">
              <a:latin typeface="+mj-lt"/>
            </a:endParaRPr>
          </a:p>
        </p:txBody>
      </p:sp>
      <p:sp>
        <p:nvSpPr>
          <p:cNvPr id="34" name="Rectangle 33"/>
          <p:cNvSpPr/>
          <p:nvPr/>
        </p:nvSpPr>
        <p:spPr>
          <a:xfrm>
            <a:off x="1044441" y="4965956"/>
            <a:ext cx="3005895" cy="2548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25" name="Group 24"/>
          <p:cNvGrpSpPr/>
          <p:nvPr/>
        </p:nvGrpSpPr>
        <p:grpSpPr>
          <a:xfrm>
            <a:off x="621147" y="1069652"/>
            <a:ext cx="3347028" cy="3528207"/>
            <a:chOff x="621147" y="847402"/>
            <a:chExt cx="3347028" cy="3528207"/>
          </a:xfrm>
        </p:grpSpPr>
        <p:sp>
          <p:nvSpPr>
            <p:cNvPr id="5" name="Text Box 20"/>
            <p:cNvSpPr txBox="1">
              <a:spLocks noChangeArrowheads="1"/>
            </p:cNvSpPr>
            <p:nvPr/>
          </p:nvSpPr>
          <p:spPr bwMode="auto">
            <a:xfrm>
              <a:off x="625664" y="3121250"/>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a:solidFill>
                    <a:srgbClr val="0D0D0D"/>
                  </a:solidFill>
                  <a:latin typeface="+mj-lt"/>
                </a:rPr>
                <a:t>stream routing,</a:t>
              </a:r>
            </a:p>
            <a:p>
              <a:pPr algn="r">
                <a:lnSpc>
                  <a:spcPct val="10000"/>
                </a:lnSpc>
                <a:spcBef>
                  <a:spcPct val="50000"/>
                </a:spcBef>
              </a:pPr>
              <a:r>
                <a:rPr lang="en-US" sz="2000" i="1" dirty="0">
                  <a:solidFill>
                    <a:srgbClr val="0D0D0D"/>
                  </a:solidFill>
                  <a:latin typeface="+mj-lt"/>
                </a:rPr>
                <a:t> bias </a:t>
              </a:r>
              <a:r>
                <a:rPr lang="en-US" sz="2000" i="1" dirty="0" smtClean="0">
                  <a:solidFill>
                    <a:srgbClr val="0D0D0D"/>
                  </a:solidFill>
                  <a:latin typeface="+mj-lt"/>
                </a:rPr>
                <a:t>correcting</a:t>
              </a:r>
              <a:endParaRPr lang="en-US" sz="2000" i="1" dirty="0">
                <a:solidFill>
                  <a:srgbClr val="0D0D0D"/>
                </a:solidFill>
                <a:latin typeface="+mj-lt"/>
              </a:endParaRPr>
            </a:p>
          </p:txBody>
        </p:sp>
        <p:sp>
          <p:nvSpPr>
            <p:cNvPr id="7" name="AutoShape 13"/>
            <p:cNvSpPr>
              <a:spLocks noChangeArrowheads="1"/>
            </p:cNvSpPr>
            <p:nvPr/>
          </p:nvSpPr>
          <p:spPr bwMode="auto">
            <a:xfrm>
              <a:off x="1528246" y="847402"/>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latin typeface="+mj-lt"/>
                </a:rPr>
                <a:t>(P</a:t>
              </a:r>
              <a:r>
                <a:rPr lang="en-US" sz="2000" baseline="-25000" dirty="0">
                  <a:solidFill>
                    <a:srgbClr val="0D0D0D"/>
                  </a:solidFill>
                </a:rPr>
                <a:t>GCM</a:t>
              </a:r>
              <a:r>
                <a:rPr lang="en-US" sz="2000" dirty="0" smtClean="0">
                  <a:solidFill>
                    <a:srgbClr val="0D0D0D"/>
                  </a:solidFill>
                  <a:latin typeface="+mj-lt"/>
                </a:rPr>
                <a:t>,T</a:t>
              </a:r>
              <a:r>
                <a:rPr lang="en-US" sz="2000" baseline="-25000" dirty="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9" name="AutoShape 13"/>
            <p:cNvSpPr>
              <a:spLocks noChangeArrowheads="1"/>
            </p:cNvSpPr>
            <p:nvPr/>
          </p:nvSpPr>
          <p:spPr bwMode="auto">
            <a:xfrm>
              <a:off x="1529700" y="3752651"/>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rgbClr val="0D0D0D"/>
                  </a:solidFill>
                </a:rPr>
                <a:t>Future </a:t>
              </a:r>
            </a:p>
            <a:p>
              <a:pPr algn="ctr"/>
              <a:r>
                <a:rPr lang="en-US" sz="2200" dirty="0" err="1" smtClean="0">
                  <a:solidFill>
                    <a:srgbClr val="0D0D0D"/>
                  </a:solidFill>
                </a:rPr>
                <a:t>streamflow</a:t>
              </a:r>
              <a:endParaRPr lang="en-US" sz="2200" dirty="0">
                <a:solidFill>
                  <a:srgbClr val="0D0D0D"/>
                </a:solidFill>
              </a:endParaRPr>
            </a:p>
          </p:txBody>
        </p:sp>
        <p:sp>
          <p:nvSpPr>
            <p:cNvPr id="11" name="Line 10"/>
            <p:cNvSpPr>
              <a:spLocks noChangeShapeType="1"/>
            </p:cNvSpPr>
            <p:nvPr/>
          </p:nvSpPr>
          <p:spPr bwMode="auto">
            <a:xfrm>
              <a:off x="2744788" y="1736646"/>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1529700" y="2324276"/>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 (e.g., VIC)</a:t>
              </a:r>
              <a:endParaRPr lang="en-US" sz="2200" dirty="0">
                <a:solidFill>
                  <a:srgbClr val="0D0D0D"/>
                </a:solidFill>
              </a:endParaRPr>
            </a:p>
          </p:txBody>
        </p:sp>
        <p:sp>
          <p:nvSpPr>
            <p:cNvPr id="22" name="Line 10"/>
            <p:cNvSpPr>
              <a:spLocks noChangeShapeType="1"/>
            </p:cNvSpPr>
            <p:nvPr/>
          </p:nvSpPr>
          <p:spPr bwMode="auto">
            <a:xfrm>
              <a:off x="2744788" y="322920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621147" y="1617134"/>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smtClean="0">
                  <a:solidFill>
                    <a:srgbClr val="0D0D0D"/>
                  </a:solidFill>
                  <a:latin typeface="+mj-lt"/>
                </a:rPr>
                <a:t>bias correcting,</a:t>
              </a:r>
              <a:endParaRPr lang="en-US" sz="2000" i="1" dirty="0">
                <a:solidFill>
                  <a:srgbClr val="0D0D0D"/>
                </a:solidFill>
                <a:latin typeface="+mj-lt"/>
              </a:endParaRPr>
            </a:p>
            <a:p>
              <a:pPr algn="r">
                <a:lnSpc>
                  <a:spcPct val="10000"/>
                </a:lnSpc>
                <a:spcBef>
                  <a:spcPct val="50000"/>
                </a:spcBef>
              </a:pPr>
              <a:r>
                <a:rPr lang="en-US" sz="2000" i="1" dirty="0" smtClean="0">
                  <a:solidFill>
                    <a:srgbClr val="0D0D0D"/>
                  </a:solidFill>
                  <a:latin typeface="+mj-lt"/>
                </a:rPr>
                <a:t> downscaling</a:t>
              </a:r>
              <a:endParaRPr lang="en-US" sz="2000" i="1" dirty="0">
                <a:solidFill>
                  <a:srgbClr val="0D0D0D"/>
                </a:solidFill>
                <a:latin typeface="+mj-lt"/>
              </a:endParaRPr>
            </a:p>
          </p:txBody>
        </p:sp>
      </p:grpSp>
      <p:grpSp>
        <p:nvGrpSpPr>
          <p:cNvPr id="52" name="Group 51"/>
          <p:cNvGrpSpPr/>
          <p:nvPr/>
        </p:nvGrpSpPr>
        <p:grpSpPr>
          <a:xfrm>
            <a:off x="5747275" y="1081014"/>
            <a:ext cx="2438475" cy="1384949"/>
            <a:chOff x="5747275" y="1081014"/>
            <a:chExt cx="2438475" cy="1384949"/>
          </a:xfrm>
        </p:grpSpPr>
        <p:sp>
          <p:nvSpPr>
            <p:cNvPr id="29" name="AutoShape 13"/>
            <p:cNvSpPr>
              <a:spLocks noChangeArrowheads="1"/>
            </p:cNvSpPr>
            <p:nvPr/>
          </p:nvSpPr>
          <p:spPr bwMode="auto">
            <a:xfrm>
              <a:off x="5747275" y="1081014"/>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rPr>
                <a:t>(</a:t>
              </a:r>
              <a:r>
                <a:rPr lang="en-US" sz="2000" dirty="0" smtClean="0">
                  <a:solidFill>
                    <a:srgbClr val="FF0000"/>
                  </a:solidFill>
                </a:rPr>
                <a:t>Δ</a:t>
              </a:r>
              <a:r>
                <a:rPr lang="en-US" sz="2000" dirty="0" smtClean="0">
                  <a:solidFill>
                    <a:srgbClr val="0D0D0D"/>
                  </a:solidFill>
                </a:rPr>
                <a:t>P</a:t>
              </a:r>
              <a:r>
                <a:rPr lang="en-US" sz="2000" baseline="-25000" dirty="0" smtClean="0">
                  <a:solidFill>
                    <a:srgbClr val="0D0D0D"/>
                  </a:solidFill>
                </a:rPr>
                <a:t>GCM</a:t>
              </a:r>
              <a:r>
                <a:rPr lang="en-US" sz="2000" dirty="0" smtClean="0">
                  <a:solidFill>
                    <a:srgbClr val="0D0D0D"/>
                  </a:solidFill>
                </a:rPr>
                <a:t>,</a:t>
              </a:r>
              <a:r>
                <a:rPr lang="en-US" sz="2000" dirty="0" smtClean="0">
                  <a:solidFill>
                    <a:srgbClr val="FF0000"/>
                  </a:solidFill>
                </a:rPr>
                <a:t>Δ</a:t>
              </a:r>
              <a:r>
                <a:rPr lang="en-US" sz="2000" dirty="0" smtClean="0">
                  <a:solidFill>
                    <a:srgbClr val="0D0D0D"/>
                  </a:solidFill>
                </a:rPr>
                <a:t>T</a:t>
              </a:r>
              <a:r>
                <a:rPr lang="en-US" sz="2000" baseline="-25000" dirty="0" smtClean="0">
                  <a:solidFill>
                    <a:srgbClr val="0D0D0D"/>
                  </a:solidFill>
                </a:rPr>
                <a:t>GCM</a:t>
              </a:r>
              <a:r>
                <a:rPr lang="en-US" sz="2000" dirty="0" smtClean="0">
                  <a:solidFill>
                    <a:srgbClr val="0D0D0D"/>
                  </a:solidFill>
                </a:rPr>
                <a:t>)</a:t>
              </a:r>
              <a:endParaRPr lang="en-US" sz="2000" dirty="0">
                <a:solidFill>
                  <a:srgbClr val="0D0D0D"/>
                </a:solidFill>
                <a:latin typeface="+mj-lt"/>
              </a:endParaRPr>
            </a:p>
          </p:txBody>
        </p:sp>
        <p:sp>
          <p:nvSpPr>
            <p:cNvPr id="32" name="Line 10"/>
            <p:cNvSpPr>
              <a:spLocks noChangeShapeType="1"/>
            </p:cNvSpPr>
            <p:nvPr/>
          </p:nvSpPr>
          <p:spPr bwMode="auto">
            <a:xfrm>
              <a:off x="6963817" y="197025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grpSp>
        <p:nvGrpSpPr>
          <p:cNvPr id="57" name="Group 56"/>
          <p:cNvGrpSpPr/>
          <p:nvPr/>
        </p:nvGrpSpPr>
        <p:grpSpPr>
          <a:xfrm>
            <a:off x="4533516" y="-83261"/>
            <a:ext cx="3992749" cy="6125806"/>
            <a:chOff x="4533516" y="-83261"/>
            <a:chExt cx="3992749" cy="6125806"/>
          </a:xfrm>
          <a:effectLst/>
        </p:grpSpPr>
        <p:cxnSp>
          <p:nvCxnSpPr>
            <p:cNvPr id="45" name="Straight Connector 44"/>
            <p:cNvCxnSpPr/>
            <p:nvPr/>
          </p:nvCxnSpPr>
          <p:spPr>
            <a:xfrm rot="5400000">
              <a:off x="1643201" y="3143607"/>
              <a:ext cx="5789253" cy="86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822115" y="-83261"/>
              <a:ext cx="3704150" cy="769441"/>
            </a:xfrm>
            <a:prstGeom prst="rect">
              <a:avLst/>
            </a:prstGeom>
            <a:noFill/>
          </p:spPr>
          <p:txBody>
            <a:bodyPr wrap="square" rtlCol="0">
              <a:spAutoFit/>
            </a:bodyPr>
            <a:lstStyle/>
            <a:p>
              <a:pPr marL="514350" indent="-514350" algn="ctr"/>
              <a:r>
                <a:rPr lang="en-US" sz="2200" b="1" dirty="0" smtClean="0">
                  <a:latin typeface="+mj-lt"/>
                </a:rPr>
                <a:t>Quick approach:</a:t>
              </a:r>
            </a:p>
            <a:p>
              <a:pPr marL="514350" indent="-514350" algn="ctr"/>
              <a:r>
                <a:rPr lang="en-US" sz="2200" b="1" dirty="0" smtClean="0">
                  <a:latin typeface="+mj-lt"/>
                </a:rPr>
                <a:t>Sensitivity-based approach</a:t>
              </a:r>
              <a:endParaRPr lang="en-US" sz="2200" b="1" dirty="0">
                <a:latin typeface="+mj-lt"/>
              </a:endParaRPr>
            </a:p>
          </p:txBody>
        </p:sp>
      </p:grpSp>
      <p:grpSp>
        <p:nvGrpSpPr>
          <p:cNvPr id="58" name="Group 57"/>
          <p:cNvGrpSpPr/>
          <p:nvPr/>
        </p:nvGrpSpPr>
        <p:grpSpPr>
          <a:xfrm>
            <a:off x="4151935" y="2557888"/>
            <a:ext cx="4035269" cy="822374"/>
            <a:chOff x="4151935" y="2557888"/>
            <a:chExt cx="4035269" cy="822374"/>
          </a:xfrm>
        </p:grpSpPr>
        <p:sp>
          <p:nvSpPr>
            <p:cNvPr id="36" name="AutoShape 13"/>
            <p:cNvSpPr>
              <a:spLocks noChangeArrowheads="1"/>
            </p:cNvSpPr>
            <p:nvPr/>
          </p:nvSpPr>
          <p:spPr bwMode="auto">
            <a:xfrm>
              <a:off x="5748729" y="2557888"/>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Sensitivities (</a:t>
              </a:r>
              <a:r>
                <a:rPr lang="en-US" sz="2200" dirty="0" smtClean="0">
                  <a:solidFill>
                    <a:srgbClr val="FF0000"/>
                  </a:solidFill>
                </a:rPr>
                <a:t>ε,S</a:t>
              </a:r>
              <a:r>
                <a:rPr lang="en-US" sz="2200" dirty="0" smtClean="0">
                  <a:solidFill>
                    <a:srgbClr val="0D0D0D"/>
                  </a:solidFill>
                </a:rPr>
                <a:t>)</a:t>
              </a:r>
              <a:endParaRPr lang="en-US" sz="2200" dirty="0">
                <a:solidFill>
                  <a:srgbClr val="0D0D0D"/>
                </a:solidFill>
              </a:endParaRPr>
            </a:p>
          </p:txBody>
        </p:sp>
        <p:sp>
          <p:nvSpPr>
            <p:cNvPr id="50" name="Line 10"/>
            <p:cNvSpPr>
              <a:spLocks noChangeShapeType="1"/>
            </p:cNvSpPr>
            <p:nvPr/>
          </p:nvSpPr>
          <p:spPr bwMode="auto">
            <a:xfrm flipV="1">
              <a:off x="4151935" y="2974143"/>
              <a:ext cx="1439170" cy="0"/>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grpSp>
        <p:nvGrpSpPr>
          <p:cNvPr id="10" name="Group 9"/>
          <p:cNvGrpSpPr/>
          <p:nvPr/>
        </p:nvGrpSpPr>
        <p:grpSpPr>
          <a:xfrm>
            <a:off x="857894" y="4672905"/>
            <a:ext cx="3537700" cy="2221249"/>
            <a:chOff x="781694" y="4672905"/>
            <a:chExt cx="3537700" cy="2221249"/>
          </a:xfrm>
        </p:grpSpPr>
        <p:grpSp>
          <p:nvGrpSpPr>
            <p:cNvPr id="4" name="Group 3"/>
            <p:cNvGrpSpPr/>
            <p:nvPr/>
          </p:nvGrpSpPr>
          <p:grpSpPr>
            <a:xfrm>
              <a:off x="807095" y="4672905"/>
              <a:ext cx="3512299" cy="2221249"/>
              <a:chOff x="1022995" y="4672905"/>
              <a:chExt cx="3512299" cy="2221249"/>
            </a:xfrm>
          </p:grpSpPr>
          <p:pic>
            <p:nvPicPr>
              <p:cNvPr id="37" name="Picture 36" descr="Screen shot 2012-06-05 at 11.58.54 AM.png"/>
              <p:cNvPicPr>
                <a:picLocks noChangeAspect="1"/>
              </p:cNvPicPr>
              <p:nvPr/>
            </p:nvPicPr>
            <p:blipFill rotWithShape="1">
              <a:blip r:embed="rId3"/>
              <a:srcRect l="28403" t="8430" r="49696" b="68228"/>
              <a:stretch/>
            </p:blipFill>
            <p:spPr>
              <a:xfrm>
                <a:off x="1397572" y="5009960"/>
                <a:ext cx="2515965" cy="1629382"/>
              </a:xfrm>
              <a:prstGeom prst="rect">
                <a:avLst/>
              </a:prstGeom>
            </p:spPr>
          </p:pic>
          <p:sp>
            <p:nvSpPr>
              <p:cNvPr id="2" name="TextBox 1"/>
              <p:cNvSpPr txBox="1"/>
              <p:nvPr/>
            </p:nvSpPr>
            <p:spPr>
              <a:xfrm rot="16200000">
                <a:off x="847177" y="5514974"/>
                <a:ext cx="720967" cy="369332"/>
              </a:xfrm>
              <a:prstGeom prst="rect">
                <a:avLst/>
              </a:prstGeom>
              <a:noFill/>
            </p:spPr>
            <p:txBody>
              <a:bodyPr wrap="none" rtlCol="0">
                <a:spAutoFit/>
              </a:bodyPr>
              <a:lstStyle/>
              <a:p>
                <a:r>
                  <a:rPr lang="en-US" smtClean="0"/>
                  <a:t>count</a:t>
                </a:r>
                <a:endParaRPr lang="en-US"/>
              </a:p>
            </p:txBody>
          </p:sp>
          <p:sp>
            <p:nvSpPr>
              <p:cNvPr id="38" name="TextBox 37"/>
              <p:cNvSpPr txBox="1"/>
              <p:nvPr/>
            </p:nvSpPr>
            <p:spPr>
              <a:xfrm>
                <a:off x="1207660" y="6524822"/>
                <a:ext cx="3110467" cy="369332"/>
              </a:xfrm>
              <a:prstGeom prst="rect">
                <a:avLst/>
              </a:prstGeom>
              <a:noFill/>
            </p:spPr>
            <p:txBody>
              <a:bodyPr wrap="none" rtlCol="0">
                <a:spAutoFit/>
              </a:bodyPr>
              <a:lstStyle/>
              <a:p>
                <a:r>
                  <a:rPr lang="en-US" dirty="0" smtClean="0"/>
                  <a:t>% change </a:t>
                </a:r>
                <a:r>
                  <a:rPr lang="en-US" smtClean="0"/>
                  <a:t>in annual streamflow</a:t>
                </a:r>
                <a:endParaRPr lang="en-US" dirty="0"/>
              </a:p>
            </p:txBody>
          </p:sp>
          <p:sp>
            <p:nvSpPr>
              <p:cNvPr id="3" name="TextBox 2"/>
              <p:cNvSpPr txBox="1"/>
              <p:nvPr/>
            </p:nvSpPr>
            <p:spPr>
              <a:xfrm>
                <a:off x="1090568" y="4672905"/>
                <a:ext cx="3444726" cy="369332"/>
              </a:xfrm>
              <a:prstGeom prst="rect">
                <a:avLst/>
              </a:prstGeom>
              <a:noFill/>
            </p:spPr>
            <p:txBody>
              <a:bodyPr wrap="none" rtlCol="0">
                <a:spAutoFit/>
              </a:bodyPr>
              <a:lstStyle/>
              <a:p>
                <a:r>
                  <a:rPr lang="en-US" b="1" dirty="0" smtClean="0"/>
                  <a:t>Colorado R. at Lee’s Ferry in 2050s</a:t>
                </a:r>
                <a:endParaRPr lang="en-US" b="1" dirty="0"/>
              </a:p>
            </p:txBody>
          </p:sp>
        </p:grpSp>
        <p:sp>
          <p:nvSpPr>
            <p:cNvPr id="8" name="Rectangle 7"/>
            <p:cNvSpPr/>
            <p:nvPr/>
          </p:nvSpPr>
          <p:spPr>
            <a:xfrm>
              <a:off x="781694" y="4688626"/>
              <a:ext cx="3512300" cy="2143974"/>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340604" y="3462812"/>
            <a:ext cx="3528551" cy="3434363"/>
            <a:chOff x="5340604" y="3462812"/>
            <a:chExt cx="3528551" cy="3434363"/>
          </a:xfrm>
        </p:grpSpPr>
        <p:grpSp>
          <p:nvGrpSpPr>
            <p:cNvPr id="6" name="Group 5"/>
            <p:cNvGrpSpPr/>
            <p:nvPr/>
          </p:nvGrpSpPr>
          <p:grpSpPr>
            <a:xfrm>
              <a:off x="5356856" y="3462812"/>
              <a:ext cx="3512299" cy="3434363"/>
              <a:chOff x="5356856" y="3462812"/>
              <a:chExt cx="3512299" cy="3434363"/>
            </a:xfrm>
          </p:grpSpPr>
          <p:grpSp>
            <p:nvGrpSpPr>
              <p:cNvPr id="39" name="Group 38"/>
              <p:cNvGrpSpPr/>
              <p:nvPr/>
            </p:nvGrpSpPr>
            <p:grpSpPr>
              <a:xfrm>
                <a:off x="5356856" y="4688626"/>
                <a:ext cx="3512299" cy="2208549"/>
                <a:chOff x="1022995" y="4672905"/>
                <a:chExt cx="3512299" cy="2208549"/>
              </a:xfrm>
            </p:grpSpPr>
            <p:pic>
              <p:nvPicPr>
                <p:cNvPr id="41" name="Picture 40" descr="Screen shot 2012-06-05 at 11.58.54 AM.png"/>
                <p:cNvPicPr>
                  <a:picLocks noChangeAspect="1"/>
                </p:cNvPicPr>
                <p:nvPr/>
              </p:nvPicPr>
              <p:blipFill rotWithShape="1">
                <a:blip r:embed="rId3"/>
                <a:srcRect l="28403" t="8430" r="49696" b="68228"/>
                <a:stretch/>
              </p:blipFill>
              <p:spPr>
                <a:xfrm>
                  <a:off x="1397572" y="5009960"/>
                  <a:ext cx="2515965" cy="1629382"/>
                </a:xfrm>
                <a:prstGeom prst="rect">
                  <a:avLst/>
                </a:prstGeom>
              </p:spPr>
            </p:pic>
            <p:sp>
              <p:nvSpPr>
                <p:cNvPr id="42" name="TextBox 41"/>
                <p:cNvSpPr txBox="1"/>
                <p:nvPr/>
              </p:nvSpPr>
              <p:spPr>
                <a:xfrm rot="16200000">
                  <a:off x="847177" y="5514974"/>
                  <a:ext cx="720967" cy="369332"/>
                </a:xfrm>
                <a:prstGeom prst="rect">
                  <a:avLst/>
                </a:prstGeom>
                <a:noFill/>
              </p:spPr>
              <p:txBody>
                <a:bodyPr wrap="none" rtlCol="0">
                  <a:spAutoFit/>
                </a:bodyPr>
                <a:lstStyle/>
                <a:p>
                  <a:r>
                    <a:rPr lang="en-US" smtClean="0"/>
                    <a:t>count</a:t>
                  </a:r>
                  <a:endParaRPr lang="en-US"/>
                </a:p>
              </p:txBody>
            </p:sp>
            <p:sp>
              <p:nvSpPr>
                <p:cNvPr id="51" name="TextBox 50"/>
                <p:cNvSpPr txBox="1"/>
                <p:nvPr/>
              </p:nvSpPr>
              <p:spPr>
                <a:xfrm>
                  <a:off x="1207660" y="6512122"/>
                  <a:ext cx="3110467" cy="369332"/>
                </a:xfrm>
                <a:prstGeom prst="rect">
                  <a:avLst/>
                </a:prstGeom>
                <a:noFill/>
              </p:spPr>
              <p:txBody>
                <a:bodyPr wrap="none" rtlCol="0">
                  <a:spAutoFit/>
                </a:bodyPr>
                <a:lstStyle/>
                <a:p>
                  <a:r>
                    <a:rPr lang="en-US" dirty="0" smtClean="0"/>
                    <a:t>% change in annual streamflow</a:t>
                  </a:r>
                  <a:endParaRPr lang="en-US" dirty="0"/>
                </a:p>
              </p:txBody>
            </p:sp>
            <p:sp>
              <p:nvSpPr>
                <p:cNvPr id="54" name="TextBox 53"/>
                <p:cNvSpPr txBox="1"/>
                <p:nvPr/>
              </p:nvSpPr>
              <p:spPr>
                <a:xfrm>
                  <a:off x="1090568" y="4672905"/>
                  <a:ext cx="3444726" cy="369332"/>
                </a:xfrm>
                <a:prstGeom prst="rect">
                  <a:avLst/>
                </a:prstGeom>
                <a:noFill/>
              </p:spPr>
              <p:txBody>
                <a:bodyPr wrap="none" rtlCol="0">
                  <a:spAutoFit/>
                </a:bodyPr>
                <a:lstStyle/>
                <a:p>
                  <a:r>
                    <a:rPr lang="en-US" b="1" dirty="0" smtClean="0"/>
                    <a:t>Colorado R. at Lee’s Ferry in 2050s</a:t>
                  </a:r>
                  <a:endParaRPr lang="en-US" b="1" dirty="0"/>
                </a:p>
              </p:txBody>
            </p:sp>
          </p:grpSp>
          <p:grpSp>
            <p:nvGrpSpPr>
              <p:cNvPr id="53" name="Group 52"/>
              <p:cNvGrpSpPr/>
              <p:nvPr/>
            </p:nvGrpSpPr>
            <p:grpSpPr>
              <a:xfrm>
                <a:off x="5748729" y="3462812"/>
                <a:ext cx="2438475" cy="2916210"/>
                <a:chOff x="5748729" y="3462812"/>
                <a:chExt cx="2438475" cy="2916210"/>
              </a:xfrm>
            </p:grpSpPr>
            <p:sp>
              <p:nvSpPr>
                <p:cNvPr id="40" name="Line 10"/>
                <p:cNvSpPr>
                  <a:spLocks noChangeShapeType="1"/>
                </p:cNvSpPr>
                <p:nvPr/>
              </p:nvSpPr>
              <p:spPr bwMode="auto">
                <a:xfrm>
                  <a:off x="6963817" y="3462812"/>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nvGrpSpPr>
                <p:cNvPr id="49" name="Group 48"/>
                <p:cNvGrpSpPr/>
                <p:nvPr/>
              </p:nvGrpSpPr>
              <p:grpSpPr>
                <a:xfrm>
                  <a:off x="5748729" y="4155593"/>
                  <a:ext cx="2438475" cy="2223429"/>
                  <a:chOff x="5748729" y="4155593"/>
                  <a:chExt cx="2438475" cy="2223429"/>
                </a:xfrm>
              </p:grpSpPr>
              <p:sp>
                <p:nvSpPr>
                  <p:cNvPr id="31" name="AutoShape 13"/>
                  <p:cNvSpPr>
                    <a:spLocks noChangeArrowheads="1"/>
                  </p:cNvSpPr>
                  <p:nvPr/>
                </p:nvSpPr>
                <p:spPr bwMode="auto">
                  <a:xfrm>
                    <a:off x="5748729" y="4155593"/>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rgbClr val="0D0D0D"/>
                        </a:solidFill>
                      </a:rPr>
                      <a:t>Future </a:t>
                    </a:r>
                    <a:r>
                      <a:rPr lang="en-US" sz="2200" dirty="0" err="1" smtClean="0">
                        <a:solidFill>
                          <a:srgbClr val="0D0D0D"/>
                        </a:solidFill>
                      </a:rPr>
                      <a:t>streamflow</a:t>
                    </a:r>
                    <a:r>
                      <a:rPr lang="en-US" sz="2200" dirty="0" smtClean="0">
                        <a:solidFill>
                          <a:srgbClr val="0D0D0D"/>
                        </a:solidFill>
                      </a:rPr>
                      <a:t> </a:t>
                    </a:r>
                  </a:p>
                  <a:p>
                    <a:pPr algn="ctr"/>
                    <a:r>
                      <a:rPr lang="en-US" sz="2000" dirty="0" smtClean="0">
                        <a:solidFill>
                          <a:srgbClr val="0D0D0D"/>
                        </a:solidFill>
                      </a:rPr>
                      <a:t>change (</a:t>
                    </a:r>
                    <a:r>
                      <a:rPr lang="en-US" sz="2000" dirty="0" err="1" smtClean="0">
                        <a:solidFill>
                          <a:srgbClr val="FF0000"/>
                        </a:solidFill>
                      </a:rPr>
                      <a:t>ΔQ</a:t>
                    </a:r>
                    <a:r>
                      <a:rPr lang="en-US" sz="2000" i="1" baseline="-25000" dirty="0" err="1" smtClean="0">
                        <a:solidFill>
                          <a:srgbClr val="FF0000"/>
                        </a:solidFill>
                      </a:rPr>
                      <a:t>est</a:t>
                    </a:r>
                    <a:r>
                      <a:rPr lang="en-US" sz="2000" dirty="0" smtClean="0">
                        <a:solidFill>
                          <a:srgbClr val="0D0D0D"/>
                        </a:solidFill>
                      </a:rPr>
                      <a:t>)</a:t>
                    </a:r>
                  </a:p>
                  <a:p>
                    <a:pPr algn="ctr"/>
                    <a:endParaRPr lang="en-US" sz="2200" dirty="0">
                      <a:solidFill>
                        <a:srgbClr val="0D0D0D"/>
                      </a:solidFill>
                    </a:endParaRPr>
                  </a:p>
                </p:txBody>
              </p:sp>
              <p:grpSp>
                <p:nvGrpSpPr>
                  <p:cNvPr id="48" name="Group 47"/>
                  <p:cNvGrpSpPr/>
                  <p:nvPr/>
                </p:nvGrpSpPr>
                <p:grpSpPr>
                  <a:xfrm>
                    <a:off x="6172200" y="5052106"/>
                    <a:ext cx="1701800" cy="1326916"/>
                    <a:chOff x="6172200" y="5052106"/>
                    <a:chExt cx="1701800" cy="1326916"/>
                  </a:xfrm>
                </p:grpSpPr>
                <p:sp>
                  <p:nvSpPr>
                    <p:cNvPr id="46" name="Rectangle 45"/>
                    <p:cNvSpPr/>
                    <p:nvPr/>
                  </p:nvSpPr>
                  <p:spPr>
                    <a:xfrm>
                      <a:off x="6172200" y="5052106"/>
                      <a:ext cx="1701800" cy="1326916"/>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627428" y="5118356"/>
                      <a:ext cx="698178" cy="1200329"/>
                    </a:xfrm>
                    <a:prstGeom prst="rect">
                      <a:avLst/>
                    </a:prstGeom>
                    <a:noFill/>
                  </p:spPr>
                  <p:txBody>
                    <a:bodyPr wrap="none" rtlCol="0">
                      <a:spAutoFit/>
                    </a:bodyPr>
                    <a:lstStyle/>
                    <a:p>
                      <a:r>
                        <a:rPr lang="en-US" sz="7200" dirty="0" smtClean="0">
                          <a:latin typeface="Arial"/>
                          <a:cs typeface="Arial"/>
                        </a:rPr>
                        <a:t>?</a:t>
                      </a:r>
                      <a:endParaRPr lang="en-US" sz="7200" dirty="0">
                        <a:latin typeface="Arial"/>
                        <a:cs typeface="Arial"/>
                      </a:endParaRPr>
                    </a:p>
                  </p:txBody>
                </p:sp>
              </p:grpSp>
            </p:grpSp>
          </p:grpSp>
        </p:grpSp>
        <p:sp>
          <p:nvSpPr>
            <p:cNvPr id="55" name="Rectangle 54"/>
            <p:cNvSpPr/>
            <p:nvPr/>
          </p:nvSpPr>
          <p:spPr>
            <a:xfrm>
              <a:off x="5340604" y="4684842"/>
              <a:ext cx="3512300" cy="2143974"/>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Slide Number Placeholder 12"/>
          <p:cNvSpPr>
            <a:spLocks noGrp="1"/>
          </p:cNvSpPr>
          <p:nvPr>
            <p:ph type="sldNum" sz="quarter" idx="12"/>
          </p:nvPr>
        </p:nvSpPr>
        <p:spPr>
          <a:xfrm>
            <a:off x="7051731" y="6559377"/>
            <a:ext cx="2133600" cy="365125"/>
          </a:xfrm>
        </p:spPr>
        <p:txBody>
          <a:bodyPr/>
          <a:lstStyle/>
          <a:p>
            <a:fld id="{08A71FCF-8162-CF4F-97AC-67D24C9EE9EE}" type="slidenum">
              <a:rPr lang="en-US" smtClean="0"/>
              <a:pPr/>
              <a:t>11</a:t>
            </a:fld>
            <a:endParaRPr lang="en-US" dirty="0"/>
          </a:p>
        </p:txBody>
      </p:sp>
    </p:spTree>
    <p:extLst>
      <p:ext uri="{BB962C8B-B14F-4D97-AF65-F5344CB8AC3E}">
        <p14:creationId xmlns:p14="http://schemas.microsoft.com/office/powerpoint/2010/main" val="1627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2-06-05 at 11.58.54 AM.png"/>
          <p:cNvPicPr>
            <a:picLocks noChangeAspect="1"/>
          </p:cNvPicPr>
          <p:nvPr/>
        </p:nvPicPr>
        <p:blipFill>
          <a:blip r:embed="rId3"/>
          <a:srcRect r="28670" b="64144"/>
          <a:stretch>
            <a:fillRect/>
          </a:stretch>
        </p:blipFill>
        <p:spPr>
          <a:xfrm>
            <a:off x="1758840" y="444516"/>
            <a:ext cx="6328595" cy="1933028"/>
          </a:xfrm>
          <a:prstGeom prst="rect">
            <a:avLst/>
          </a:prstGeom>
        </p:spPr>
      </p:pic>
      <p:sp>
        <p:nvSpPr>
          <p:cNvPr id="7" name="TextBox 6"/>
          <p:cNvSpPr txBox="1"/>
          <p:nvPr/>
        </p:nvSpPr>
        <p:spPr>
          <a:xfrm>
            <a:off x="143933" y="990541"/>
            <a:ext cx="1731434" cy="646331"/>
          </a:xfrm>
          <a:prstGeom prst="rect">
            <a:avLst/>
          </a:prstGeom>
          <a:noFill/>
        </p:spPr>
        <p:txBody>
          <a:bodyPr wrap="square" rtlCol="0">
            <a:spAutoFit/>
          </a:bodyPr>
          <a:lstStyle/>
          <a:p>
            <a:pPr marL="177800" indent="-177800"/>
            <a:r>
              <a:rPr lang="en-US" i="1" dirty="0" smtClean="0"/>
              <a:t>Full-simulation</a:t>
            </a:r>
          </a:p>
          <a:p>
            <a:pPr marL="177800" indent="-177800"/>
            <a:r>
              <a:rPr lang="en-US" i="1" dirty="0" smtClean="0"/>
              <a:t>approach</a:t>
            </a:r>
            <a:endParaRPr lang="en-US" i="1" dirty="0"/>
          </a:p>
        </p:txBody>
      </p:sp>
      <p:sp>
        <p:nvSpPr>
          <p:cNvPr id="11" name="Text Box 40"/>
          <p:cNvSpPr txBox="1">
            <a:spLocks noChangeArrowheads="1"/>
          </p:cNvSpPr>
          <p:nvPr/>
        </p:nvSpPr>
        <p:spPr bwMode="auto">
          <a:xfrm>
            <a:off x="0" y="-42601"/>
            <a:ext cx="9144000" cy="615553"/>
          </a:xfrm>
          <a:prstGeom prst="rect">
            <a:avLst/>
          </a:prstGeom>
          <a:noFill/>
          <a:ln w="9525">
            <a:noFill/>
            <a:miter lim="800000"/>
            <a:headEnd/>
            <a:tailEnd/>
          </a:ln>
        </p:spPr>
        <p:txBody>
          <a:bodyPr wrap="square">
            <a:prstTxWarp prst="textNoShape">
              <a:avLst/>
            </a:prstTxWarp>
            <a:spAutoFit/>
          </a:bodyPr>
          <a:lstStyle/>
          <a:p>
            <a:pPr algn="ctr"/>
            <a:r>
              <a:rPr lang="en-US" sz="3400" b="1" dirty="0" smtClean="0">
                <a:latin typeface="+mj-lt"/>
              </a:rPr>
              <a:t>Future scenarios: Long-term annual average</a:t>
            </a:r>
            <a:endParaRPr lang="en-US" sz="3400" b="1" dirty="0">
              <a:latin typeface="+mj-lt"/>
            </a:endParaRPr>
          </a:p>
        </p:txBody>
      </p:sp>
      <p:grpSp>
        <p:nvGrpSpPr>
          <p:cNvPr id="3" name="Group 22"/>
          <p:cNvGrpSpPr/>
          <p:nvPr/>
        </p:nvGrpSpPr>
        <p:grpSpPr>
          <a:xfrm>
            <a:off x="173562" y="4997443"/>
            <a:ext cx="8551338" cy="1829297"/>
            <a:chOff x="173562" y="4997442"/>
            <a:chExt cx="8551338" cy="1829296"/>
          </a:xfrm>
        </p:grpSpPr>
        <p:pic>
          <p:nvPicPr>
            <p:cNvPr id="20" name="Picture 19" descr="Screen shot 2012-06-05 at 11.58.54 AM.png"/>
            <p:cNvPicPr>
              <a:picLocks noChangeAspect="1"/>
            </p:cNvPicPr>
            <p:nvPr/>
          </p:nvPicPr>
          <p:blipFill>
            <a:blip r:embed="rId3"/>
            <a:srcRect t="66744" r="28670"/>
            <a:stretch>
              <a:fillRect/>
            </a:stretch>
          </p:blipFill>
          <p:spPr>
            <a:xfrm>
              <a:off x="1753616" y="5033860"/>
              <a:ext cx="6328595" cy="1792878"/>
            </a:xfrm>
            <a:prstGeom prst="rect">
              <a:avLst/>
            </a:prstGeom>
          </p:spPr>
        </p:pic>
        <p:grpSp>
          <p:nvGrpSpPr>
            <p:cNvPr id="4" name="Group 21"/>
            <p:cNvGrpSpPr/>
            <p:nvPr/>
          </p:nvGrpSpPr>
          <p:grpSpPr>
            <a:xfrm>
              <a:off x="173562" y="4997442"/>
              <a:ext cx="8551338" cy="1607825"/>
              <a:chOff x="173562" y="4997442"/>
              <a:chExt cx="8551338" cy="1607825"/>
            </a:xfrm>
          </p:grpSpPr>
          <p:sp>
            <p:nvSpPr>
              <p:cNvPr id="9" name="TextBox 8"/>
              <p:cNvSpPr txBox="1"/>
              <p:nvPr/>
            </p:nvSpPr>
            <p:spPr>
              <a:xfrm>
                <a:off x="173562" y="5127940"/>
                <a:ext cx="1930405" cy="1477327"/>
              </a:xfrm>
              <a:prstGeom prst="rect">
                <a:avLst/>
              </a:prstGeom>
              <a:noFill/>
            </p:spPr>
            <p:txBody>
              <a:bodyPr wrap="square" rtlCol="0">
                <a:spAutoFit/>
              </a:bodyPr>
              <a:lstStyle/>
              <a:p>
                <a:r>
                  <a:rPr lang="en-US" i="1" dirty="0" smtClean="0"/>
                  <a:t>Comparison of approaches for LONG-TERM annual change in</a:t>
                </a:r>
              </a:p>
              <a:p>
                <a:r>
                  <a:rPr lang="en-US" i="1" dirty="0" err="1" smtClean="0"/>
                  <a:t>streamflow</a:t>
                </a:r>
                <a:r>
                  <a:rPr lang="en-US" i="1" dirty="0" smtClean="0"/>
                  <a:t> (Q)</a:t>
                </a:r>
                <a:endParaRPr lang="en-US" i="1" dirty="0"/>
              </a:p>
            </p:txBody>
          </p:sp>
          <p:cxnSp>
            <p:nvCxnSpPr>
              <p:cNvPr id="21" name="Straight Connector 20"/>
              <p:cNvCxnSpPr/>
              <p:nvPr/>
            </p:nvCxnSpPr>
            <p:spPr>
              <a:xfrm>
                <a:off x="241300" y="4997442"/>
                <a:ext cx="8483600"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22" name="TextBox 21"/>
          <p:cNvSpPr txBox="1"/>
          <p:nvPr/>
        </p:nvSpPr>
        <p:spPr>
          <a:xfrm>
            <a:off x="2567809" y="2322320"/>
            <a:ext cx="6620954" cy="400110"/>
          </a:xfrm>
          <a:prstGeom prst="rect">
            <a:avLst/>
          </a:prstGeom>
          <a:noFill/>
        </p:spPr>
        <p:txBody>
          <a:bodyPr wrap="square" rtlCol="0">
            <a:spAutoFit/>
          </a:bodyPr>
          <a:lstStyle/>
          <a:p>
            <a:r>
              <a:rPr lang="en-US" sz="2000" dirty="0" err="1" smtClean="0"/>
              <a:t>dQ</a:t>
            </a:r>
            <a:r>
              <a:rPr lang="en-US" sz="2000" i="1" baseline="-25000" dirty="0" err="1" smtClean="0"/>
              <a:t>sim</a:t>
            </a:r>
            <a:r>
              <a:rPr lang="en-US" sz="2000" dirty="0" smtClean="0"/>
              <a:t> = (</a:t>
            </a:r>
            <a:r>
              <a:rPr lang="en-US" sz="2000" dirty="0" err="1" smtClean="0"/>
              <a:t>Q</a:t>
            </a:r>
            <a:r>
              <a:rPr lang="en-US" sz="2000" i="1" baseline="-25000" dirty="0" err="1" smtClean="0"/>
              <a:t>sim</a:t>
            </a:r>
            <a:r>
              <a:rPr lang="en-US" sz="2000" dirty="0" err="1" smtClean="0"/>
              <a:t>-Q</a:t>
            </a:r>
            <a:r>
              <a:rPr lang="en-US" sz="2000" i="1" baseline="-25000" dirty="0" err="1" smtClean="0"/>
              <a:t>hist</a:t>
            </a:r>
            <a:r>
              <a:rPr lang="en-US" sz="2000" dirty="0" err="1" smtClean="0"/>
              <a:t>)/Q</a:t>
            </a:r>
            <a:r>
              <a:rPr lang="en-US" sz="2000" i="1" baseline="-25000" dirty="0" err="1" smtClean="0"/>
              <a:t>hist</a:t>
            </a:r>
            <a:endParaRPr lang="en-US" sz="2000" i="1" baseline="-25000" dirty="0"/>
          </a:p>
        </p:txBody>
      </p:sp>
      <p:grpSp>
        <p:nvGrpSpPr>
          <p:cNvPr id="5" name="Group 4"/>
          <p:cNvGrpSpPr/>
          <p:nvPr/>
        </p:nvGrpSpPr>
        <p:grpSpPr>
          <a:xfrm>
            <a:off x="156634" y="2738110"/>
            <a:ext cx="9277678" cy="2081442"/>
            <a:chOff x="156634" y="2738110"/>
            <a:chExt cx="9277678" cy="2081442"/>
          </a:xfrm>
        </p:grpSpPr>
        <p:grpSp>
          <p:nvGrpSpPr>
            <p:cNvPr id="2" name="Group 21"/>
            <p:cNvGrpSpPr/>
            <p:nvPr/>
          </p:nvGrpSpPr>
          <p:grpSpPr>
            <a:xfrm>
              <a:off x="156634" y="2738110"/>
              <a:ext cx="7938462" cy="1768251"/>
              <a:chOff x="156634" y="2738109"/>
              <a:chExt cx="7938462" cy="1768251"/>
            </a:xfrm>
          </p:grpSpPr>
          <p:pic>
            <p:nvPicPr>
              <p:cNvPr id="17" name="Picture 16" descr="Screen shot 2012-06-05 at 11.58.54 AM.png"/>
              <p:cNvPicPr>
                <a:picLocks noChangeAspect="1"/>
              </p:cNvPicPr>
              <p:nvPr/>
            </p:nvPicPr>
            <p:blipFill>
              <a:blip r:embed="rId3"/>
              <a:srcRect t="34886" r="28670" b="32315"/>
              <a:stretch>
                <a:fillRect/>
              </a:stretch>
            </p:blipFill>
            <p:spPr>
              <a:xfrm>
                <a:off x="1766501" y="2738109"/>
                <a:ext cx="6328595" cy="1768251"/>
              </a:xfrm>
              <a:prstGeom prst="rect">
                <a:avLst/>
              </a:prstGeom>
            </p:spPr>
          </p:pic>
          <p:sp>
            <p:nvSpPr>
              <p:cNvPr id="8" name="TextBox 7"/>
              <p:cNvSpPr txBox="1"/>
              <p:nvPr/>
            </p:nvSpPr>
            <p:spPr>
              <a:xfrm>
                <a:off x="156634" y="2936682"/>
                <a:ext cx="1389511" cy="923330"/>
              </a:xfrm>
              <a:prstGeom prst="rect">
                <a:avLst/>
              </a:prstGeom>
              <a:noFill/>
            </p:spPr>
            <p:txBody>
              <a:bodyPr wrap="square" rtlCol="0">
                <a:spAutoFit/>
              </a:bodyPr>
              <a:lstStyle/>
              <a:p>
                <a:pPr marL="177800" indent="-177800"/>
                <a:r>
                  <a:rPr lang="en-US" i="1" dirty="0" smtClean="0"/>
                  <a:t>Sensitivity-based</a:t>
                </a:r>
              </a:p>
              <a:p>
                <a:pPr marL="177800" indent="-177800"/>
                <a:r>
                  <a:rPr lang="en-US" i="1" dirty="0" smtClean="0"/>
                  <a:t>approach</a:t>
                </a:r>
                <a:endParaRPr lang="en-US" i="1" dirty="0"/>
              </a:p>
            </p:txBody>
          </p:sp>
        </p:grpSp>
        <p:cxnSp>
          <p:nvCxnSpPr>
            <p:cNvPr id="19" name="Straight Connector 18"/>
            <p:cNvCxnSpPr/>
            <p:nvPr/>
          </p:nvCxnSpPr>
          <p:spPr>
            <a:xfrm>
              <a:off x="241300" y="2794694"/>
              <a:ext cx="8483600"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360709" y="4419442"/>
              <a:ext cx="7073603" cy="400110"/>
            </a:xfrm>
            <a:prstGeom prst="rect">
              <a:avLst/>
            </a:prstGeom>
            <a:noFill/>
          </p:spPr>
          <p:txBody>
            <a:bodyPr wrap="square" rtlCol="0">
              <a:spAutoFit/>
            </a:bodyPr>
            <a:lstStyle/>
            <a:p>
              <a:r>
                <a:rPr lang="en-US" sz="2000" dirty="0" err="1" smtClean="0"/>
                <a:t>dQ</a:t>
              </a:r>
              <a:r>
                <a:rPr lang="en-US" sz="2000" i="1" baseline="-25000" dirty="0" err="1" smtClean="0"/>
                <a:t>est</a:t>
              </a:r>
              <a:r>
                <a:rPr lang="en-US" sz="2000" dirty="0" smtClean="0"/>
                <a:t> = ΔT</a:t>
              </a:r>
              <a:r>
                <a:rPr lang="en-US" sz="2000" baseline="-25000" dirty="0" smtClean="0"/>
                <a:t>GCM</a:t>
              </a:r>
              <a:r>
                <a:rPr lang="en-US" sz="1400" dirty="0" smtClean="0"/>
                <a:t>*</a:t>
              </a:r>
              <a:r>
                <a:rPr lang="en-US" sz="2000" dirty="0" err="1" smtClean="0"/>
                <a:t>T</a:t>
              </a:r>
              <a:r>
                <a:rPr lang="en-US" sz="1500" dirty="0" err="1" smtClean="0"/>
                <a:t>sensivity</a:t>
              </a:r>
              <a:r>
                <a:rPr lang="en-US" sz="2000" dirty="0" smtClean="0"/>
                <a:t>+ ΔP</a:t>
              </a:r>
              <a:r>
                <a:rPr lang="en-US" sz="1600" baseline="-25000" dirty="0" smtClean="0"/>
                <a:t>GCM</a:t>
              </a:r>
              <a:r>
                <a:rPr lang="en-US" sz="1500" dirty="0" smtClean="0"/>
                <a:t>*</a:t>
              </a:r>
              <a:r>
                <a:rPr lang="en-US" sz="2000" dirty="0" err="1" smtClean="0"/>
                <a:t>P</a:t>
              </a:r>
              <a:r>
                <a:rPr lang="en-US" sz="1500" dirty="0" err="1" smtClean="0"/>
                <a:t>elastcity</a:t>
              </a:r>
              <a:r>
                <a:rPr lang="en-US" sz="1500" dirty="0" smtClean="0"/>
                <a:t> + </a:t>
              </a:r>
              <a:r>
                <a:rPr lang="en-US" sz="2000" dirty="0" err="1" smtClean="0"/>
                <a:t>d(T,P)</a:t>
              </a:r>
              <a:r>
                <a:rPr lang="en-US" sz="1500" dirty="0" err="1" smtClean="0"/>
                <a:t>interaction</a:t>
              </a:r>
              <a:r>
                <a:rPr lang="en-US" sz="1500" dirty="0" smtClean="0"/>
                <a:t> (with 3 adjust.)</a:t>
              </a:r>
              <a:r>
                <a:rPr lang="en-US" sz="2000" dirty="0" smtClean="0"/>
                <a:t> </a:t>
              </a:r>
              <a:endParaRPr lang="en-US" sz="2000" dirty="0"/>
            </a:p>
          </p:txBody>
        </p:sp>
      </p:grpSp>
      <p:sp>
        <p:nvSpPr>
          <p:cNvPr id="16" name="Slide Number Placeholder 38"/>
          <p:cNvSpPr>
            <a:spLocks noGrp="1"/>
          </p:cNvSpPr>
          <p:nvPr>
            <p:ph type="sldNum" sz="quarter" idx="12"/>
          </p:nvPr>
        </p:nvSpPr>
        <p:spPr>
          <a:xfrm>
            <a:off x="6787883" y="6422706"/>
            <a:ext cx="2133600" cy="365125"/>
          </a:xfrm>
        </p:spPr>
        <p:txBody>
          <a:bodyPr/>
          <a:lstStyle/>
          <a:p>
            <a:fld id="{848FD02B-51F0-D54A-A2B1-A6E8C7514061}" type="slidenum">
              <a:rPr lang="en-US" smtClean="0"/>
              <a:pPr/>
              <a:t>12</a:t>
            </a:fld>
            <a:endParaRPr lang="en-US" dirty="0"/>
          </a:p>
        </p:txBody>
      </p:sp>
    </p:spTree>
    <p:extLst>
      <p:ext uri="{BB962C8B-B14F-4D97-AF65-F5344CB8AC3E}">
        <p14:creationId xmlns:p14="http://schemas.microsoft.com/office/powerpoint/2010/main" val="1586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dfs.LF.sresb1.eps"/>
          <p:cNvPicPr>
            <a:picLocks noChangeAspect="1"/>
          </p:cNvPicPr>
          <p:nvPr/>
        </p:nvPicPr>
        <p:blipFill>
          <a:blip r:embed="rId3"/>
          <a:srcRect l="1803" t="66254" r="29965" b="3490"/>
          <a:stretch>
            <a:fillRect/>
          </a:stretch>
        </p:blipFill>
        <p:spPr>
          <a:xfrm>
            <a:off x="1591280" y="261320"/>
            <a:ext cx="6030105" cy="1606162"/>
          </a:xfrm>
          <a:prstGeom prst="rect">
            <a:avLst/>
          </a:prstGeom>
        </p:spPr>
      </p:pic>
      <p:pic>
        <p:nvPicPr>
          <p:cNvPr id="21" name="Picture 20" descr="cdfs.LF.sresa1b.eps"/>
          <p:cNvPicPr>
            <a:picLocks noChangeAspect="1"/>
          </p:cNvPicPr>
          <p:nvPr/>
        </p:nvPicPr>
        <p:blipFill>
          <a:blip r:embed="rId4"/>
          <a:srcRect l="2078" t="70377" r="30511" b="3506"/>
          <a:stretch>
            <a:fillRect/>
          </a:stretch>
        </p:blipFill>
        <p:spPr>
          <a:xfrm>
            <a:off x="1610522" y="1867483"/>
            <a:ext cx="5957577" cy="1386505"/>
          </a:xfrm>
          <a:prstGeom prst="rect">
            <a:avLst/>
          </a:prstGeom>
        </p:spPr>
      </p:pic>
      <p:grpSp>
        <p:nvGrpSpPr>
          <p:cNvPr id="2" name="Group 40"/>
          <p:cNvGrpSpPr/>
          <p:nvPr/>
        </p:nvGrpSpPr>
        <p:grpSpPr>
          <a:xfrm>
            <a:off x="1284462" y="145857"/>
            <a:ext cx="6051915" cy="5171488"/>
            <a:chOff x="31576" y="145856"/>
            <a:chExt cx="6051915" cy="5171489"/>
          </a:xfrm>
        </p:grpSpPr>
        <p:sp>
          <p:nvSpPr>
            <p:cNvPr id="27" name="TextBox 26"/>
            <p:cNvSpPr txBox="1"/>
            <p:nvPr/>
          </p:nvSpPr>
          <p:spPr>
            <a:xfrm rot="16200000">
              <a:off x="-209516" y="926683"/>
              <a:ext cx="851515" cy="369332"/>
            </a:xfrm>
            <a:prstGeom prst="rect">
              <a:avLst/>
            </a:prstGeom>
            <a:solidFill>
              <a:schemeClr val="bg1"/>
            </a:solidFill>
          </p:spPr>
          <p:txBody>
            <a:bodyPr wrap="none" rtlCol="0">
              <a:spAutoFit/>
            </a:bodyPr>
            <a:lstStyle/>
            <a:p>
              <a:r>
                <a:rPr lang="en-US" dirty="0" smtClean="0"/>
                <a:t>B1 CDF </a:t>
              </a:r>
              <a:endParaRPr lang="en-US" dirty="0"/>
            </a:p>
          </p:txBody>
        </p:sp>
        <p:sp>
          <p:nvSpPr>
            <p:cNvPr id="28" name="TextBox 27"/>
            <p:cNvSpPr txBox="1"/>
            <p:nvPr/>
          </p:nvSpPr>
          <p:spPr>
            <a:xfrm>
              <a:off x="289412" y="3771900"/>
              <a:ext cx="435223" cy="369332"/>
            </a:xfrm>
            <a:prstGeom prst="rect">
              <a:avLst/>
            </a:prstGeom>
            <a:noFill/>
          </p:spPr>
          <p:txBody>
            <a:bodyPr wrap="none" rtlCol="0">
              <a:spAutoFit/>
            </a:bodyPr>
            <a:lstStyle/>
            <a:p>
              <a:r>
                <a:rPr lang="en-US" dirty="0" smtClean="0"/>
                <a:t>A2</a:t>
              </a:r>
              <a:endParaRPr lang="en-US" dirty="0"/>
            </a:p>
          </p:txBody>
        </p:sp>
        <p:sp>
          <p:nvSpPr>
            <p:cNvPr id="29" name="TextBox 28"/>
            <p:cNvSpPr txBox="1"/>
            <p:nvPr/>
          </p:nvSpPr>
          <p:spPr>
            <a:xfrm rot="16200000">
              <a:off x="-275442" y="2311759"/>
              <a:ext cx="984126" cy="369332"/>
            </a:xfrm>
            <a:prstGeom prst="rect">
              <a:avLst/>
            </a:prstGeom>
            <a:solidFill>
              <a:schemeClr val="bg1"/>
            </a:solidFill>
          </p:spPr>
          <p:txBody>
            <a:bodyPr wrap="none" rtlCol="0">
              <a:spAutoFit/>
            </a:bodyPr>
            <a:lstStyle/>
            <a:p>
              <a:r>
                <a:rPr lang="en-US" dirty="0" smtClean="0"/>
                <a:t>A1B CDF </a:t>
              </a:r>
              <a:endParaRPr lang="en-US" dirty="0"/>
            </a:p>
          </p:txBody>
        </p:sp>
        <p:sp>
          <p:nvSpPr>
            <p:cNvPr id="30" name="TextBox 29"/>
            <p:cNvSpPr txBox="1"/>
            <p:nvPr/>
          </p:nvSpPr>
          <p:spPr>
            <a:xfrm>
              <a:off x="844715" y="145856"/>
              <a:ext cx="1191289" cy="369332"/>
            </a:xfrm>
            <a:prstGeom prst="rect">
              <a:avLst/>
            </a:prstGeom>
            <a:noFill/>
          </p:spPr>
          <p:txBody>
            <a:bodyPr wrap="none" rtlCol="0">
              <a:spAutoFit/>
            </a:bodyPr>
            <a:lstStyle/>
            <a:p>
              <a:r>
                <a:rPr lang="en-US" dirty="0" smtClean="0"/>
                <a:t>2010-2039</a:t>
              </a:r>
              <a:endParaRPr lang="en-US" dirty="0"/>
            </a:p>
          </p:txBody>
        </p:sp>
        <p:sp>
          <p:nvSpPr>
            <p:cNvPr id="31" name="TextBox 30"/>
            <p:cNvSpPr txBox="1"/>
            <p:nvPr/>
          </p:nvSpPr>
          <p:spPr>
            <a:xfrm>
              <a:off x="2796511" y="165100"/>
              <a:ext cx="1191289" cy="369332"/>
            </a:xfrm>
            <a:prstGeom prst="rect">
              <a:avLst/>
            </a:prstGeom>
            <a:noFill/>
          </p:spPr>
          <p:txBody>
            <a:bodyPr wrap="none" rtlCol="0">
              <a:spAutoFit/>
            </a:bodyPr>
            <a:lstStyle/>
            <a:p>
              <a:r>
                <a:rPr lang="en-US" dirty="0" smtClean="0"/>
                <a:t>2040-2069</a:t>
              </a:r>
              <a:endParaRPr lang="en-US" dirty="0"/>
            </a:p>
          </p:txBody>
        </p:sp>
        <p:sp>
          <p:nvSpPr>
            <p:cNvPr id="32" name="TextBox 31"/>
            <p:cNvSpPr txBox="1"/>
            <p:nvPr/>
          </p:nvSpPr>
          <p:spPr>
            <a:xfrm>
              <a:off x="4784251" y="165100"/>
              <a:ext cx="1191289" cy="369332"/>
            </a:xfrm>
            <a:prstGeom prst="rect">
              <a:avLst/>
            </a:prstGeom>
            <a:noFill/>
          </p:spPr>
          <p:txBody>
            <a:bodyPr wrap="none" rtlCol="0">
              <a:spAutoFit/>
            </a:bodyPr>
            <a:lstStyle/>
            <a:p>
              <a:r>
                <a:rPr lang="en-US" dirty="0" smtClean="0"/>
                <a:t>2070-2099</a:t>
              </a:r>
              <a:endParaRPr lang="en-US" dirty="0"/>
            </a:p>
          </p:txBody>
        </p:sp>
        <p:cxnSp>
          <p:nvCxnSpPr>
            <p:cNvPr id="33" name="Straight Connector 32"/>
            <p:cNvCxnSpPr/>
            <p:nvPr/>
          </p:nvCxnSpPr>
          <p:spPr>
            <a:xfrm>
              <a:off x="407713" y="5105625"/>
              <a:ext cx="494722" cy="1588"/>
            </a:xfrm>
            <a:prstGeom prst="line">
              <a:avLst/>
            </a:prstGeom>
            <a:ln w="63500">
              <a:solidFill>
                <a:srgbClr val="002EFA"/>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902435" y="4917104"/>
              <a:ext cx="2415946" cy="338554"/>
            </a:xfrm>
            <a:prstGeom prst="rect">
              <a:avLst/>
            </a:prstGeom>
            <a:noFill/>
          </p:spPr>
          <p:txBody>
            <a:bodyPr wrap="none" rtlCol="0">
              <a:spAutoFit/>
            </a:bodyPr>
            <a:lstStyle/>
            <a:p>
              <a:r>
                <a:rPr lang="en-US" sz="1600" dirty="0" smtClean="0"/>
                <a:t>Sensitivity-based approach</a:t>
              </a:r>
              <a:endParaRPr lang="en-US" sz="1600" dirty="0"/>
            </a:p>
          </p:txBody>
        </p:sp>
        <p:sp>
          <p:nvSpPr>
            <p:cNvPr id="35" name="Rectangle 34"/>
            <p:cNvSpPr/>
            <p:nvPr/>
          </p:nvSpPr>
          <p:spPr>
            <a:xfrm>
              <a:off x="308653" y="4938031"/>
              <a:ext cx="5774838" cy="37931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6" name="Straight Connector 35"/>
          <p:cNvCxnSpPr/>
          <p:nvPr/>
        </p:nvCxnSpPr>
        <p:spPr>
          <a:xfrm>
            <a:off x="4603015" y="5109580"/>
            <a:ext cx="494722" cy="1588"/>
          </a:xfrm>
          <a:prstGeom prst="line">
            <a:avLst/>
          </a:prstGeom>
          <a:ln w="63500">
            <a:solidFill>
              <a:srgbClr val="646464"/>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116978" y="4921060"/>
            <a:ext cx="2248031" cy="338554"/>
          </a:xfrm>
          <a:prstGeom prst="rect">
            <a:avLst/>
          </a:prstGeom>
          <a:noFill/>
        </p:spPr>
        <p:txBody>
          <a:bodyPr wrap="none" rtlCol="0">
            <a:spAutoFit/>
          </a:bodyPr>
          <a:lstStyle/>
          <a:p>
            <a:r>
              <a:rPr lang="en-US" sz="1600" dirty="0" smtClean="0"/>
              <a:t>Full-simulation approach</a:t>
            </a:r>
            <a:endParaRPr lang="en-US" sz="1600" dirty="0"/>
          </a:p>
        </p:txBody>
      </p:sp>
      <p:sp>
        <p:nvSpPr>
          <p:cNvPr id="38" name="TextBox 37"/>
          <p:cNvSpPr txBox="1"/>
          <p:nvPr/>
        </p:nvSpPr>
        <p:spPr>
          <a:xfrm>
            <a:off x="1539876" y="5606461"/>
            <a:ext cx="5926625" cy="646331"/>
          </a:xfrm>
          <a:prstGeom prst="rect">
            <a:avLst/>
          </a:prstGeom>
          <a:noFill/>
        </p:spPr>
        <p:txBody>
          <a:bodyPr wrap="square" rtlCol="0">
            <a:spAutoFit/>
          </a:bodyPr>
          <a:lstStyle/>
          <a:p>
            <a:r>
              <a:rPr lang="en-US" dirty="0" smtClean="0">
                <a:cs typeface="Times New Roman"/>
              </a:rPr>
              <a:t>Cumulative distribution functions (</a:t>
            </a:r>
            <a:r>
              <a:rPr lang="en-US" dirty="0" err="1" smtClean="0">
                <a:cs typeface="Times New Roman"/>
              </a:rPr>
              <a:t>CDFs</a:t>
            </a:r>
            <a:r>
              <a:rPr lang="en-US" dirty="0" smtClean="0">
                <a:cs typeface="Times New Roman"/>
              </a:rPr>
              <a:t>) of 112 USBR simulations divided into time periods and emission scenarios.</a:t>
            </a:r>
            <a:endParaRPr lang="en-US" dirty="0">
              <a:cs typeface="Times New Roman"/>
            </a:endParaRPr>
          </a:p>
        </p:txBody>
      </p:sp>
      <p:pic>
        <p:nvPicPr>
          <p:cNvPr id="40" name="Picture 39" descr="cdfs.LF.sresa2.eps"/>
          <p:cNvPicPr>
            <a:picLocks noChangeAspect="1"/>
          </p:cNvPicPr>
          <p:nvPr/>
        </p:nvPicPr>
        <p:blipFill>
          <a:blip r:embed="rId5"/>
          <a:srcRect l="1828" t="69433" r="29825"/>
          <a:stretch>
            <a:fillRect/>
          </a:stretch>
        </p:blipFill>
        <p:spPr>
          <a:xfrm>
            <a:off x="1591282" y="3217418"/>
            <a:ext cx="6040255" cy="1622710"/>
          </a:xfrm>
          <a:prstGeom prst="rect">
            <a:avLst/>
          </a:prstGeom>
        </p:spPr>
      </p:pic>
      <p:sp>
        <p:nvSpPr>
          <p:cNvPr id="41" name="TextBox 40"/>
          <p:cNvSpPr txBox="1"/>
          <p:nvPr/>
        </p:nvSpPr>
        <p:spPr>
          <a:xfrm rot="16200000">
            <a:off x="1027523" y="3709147"/>
            <a:ext cx="858566" cy="369332"/>
          </a:xfrm>
          <a:prstGeom prst="rect">
            <a:avLst/>
          </a:prstGeom>
          <a:solidFill>
            <a:schemeClr val="bg1"/>
          </a:solidFill>
        </p:spPr>
        <p:txBody>
          <a:bodyPr wrap="none" rtlCol="0">
            <a:spAutoFit/>
          </a:bodyPr>
          <a:lstStyle/>
          <a:p>
            <a:r>
              <a:rPr lang="en-US" dirty="0" smtClean="0"/>
              <a:t>A2 CDF </a:t>
            </a:r>
            <a:endParaRPr lang="en-US" dirty="0"/>
          </a:p>
        </p:txBody>
      </p:sp>
      <p:sp>
        <p:nvSpPr>
          <p:cNvPr id="19" name="Slide Number Placeholder 38"/>
          <p:cNvSpPr>
            <a:spLocks noGrp="1"/>
          </p:cNvSpPr>
          <p:nvPr>
            <p:ph type="sldNum" sz="quarter" idx="12"/>
          </p:nvPr>
        </p:nvSpPr>
        <p:spPr>
          <a:xfrm>
            <a:off x="6843102" y="6492876"/>
            <a:ext cx="2133600" cy="365125"/>
          </a:xfrm>
        </p:spPr>
        <p:txBody>
          <a:bodyPr/>
          <a:lstStyle/>
          <a:p>
            <a:fld id="{848FD02B-51F0-D54A-A2B1-A6E8C7514061}" type="slidenum">
              <a:rPr lang="en-US" smtClean="0"/>
              <a:pPr/>
              <a:t>13</a:t>
            </a:fld>
            <a:endParaRPr lang="en-US" dirty="0"/>
          </a:p>
        </p:txBody>
      </p:sp>
    </p:spTree>
    <p:extLst>
      <p:ext uri="{BB962C8B-B14F-4D97-AF65-F5344CB8AC3E}">
        <p14:creationId xmlns:p14="http://schemas.microsoft.com/office/powerpoint/2010/main" val="907750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73794" y="-58372"/>
            <a:ext cx="3160031" cy="769441"/>
          </a:xfrm>
          <a:prstGeom prst="rect">
            <a:avLst/>
          </a:prstGeom>
          <a:noFill/>
        </p:spPr>
        <p:txBody>
          <a:bodyPr wrap="square" rtlCol="0">
            <a:spAutoFit/>
          </a:bodyPr>
          <a:lstStyle/>
          <a:p>
            <a:pPr algn="ctr"/>
            <a:r>
              <a:rPr lang="en-US" sz="2200" b="1" dirty="0" smtClean="0">
                <a:latin typeface="+mj-lt"/>
              </a:rPr>
              <a:t>Current approach: </a:t>
            </a:r>
          </a:p>
          <a:p>
            <a:pPr algn="ctr"/>
            <a:r>
              <a:rPr lang="en-US" sz="2200" b="1" dirty="0" smtClean="0">
                <a:latin typeface="+mj-lt"/>
              </a:rPr>
              <a:t>Full-simulation approach</a:t>
            </a:r>
            <a:endParaRPr lang="en-US" sz="2200" b="1" dirty="0">
              <a:latin typeface="+mj-lt"/>
            </a:endParaRPr>
          </a:p>
        </p:txBody>
      </p:sp>
      <p:grpSp>
        <p:nvGrpSpPr>
          <p:cNvPr id="28" name="Group 16"/>
          <p:cNvGrpSpPr/>
          <p:nvPr/>
        </p:nvGrpSpPr>
        <p:grpSpPr>
          <a:xfrm>
            <a:off x="352515" y="4785182"/>
            <a:ext cx="3881310" cy="2077184"/>
            <a:chOff x="10634" y="4463945"/>
            <a:chExt cx="3881310" cy="2077184"/>
          </a:xfrm>
        </p:grpSpPr>
        <p:pic>
          <p:nvPicPr>
            <p:cNvPr id="33" name="Picture 32" descr="yakima.pdf"/>
            <p:cNvPicPr>
              <a:picLocks noChangeAspect="1"/>
            </p:cNvPicPr>
            <p:nvPr/>
          </p:nvPicPr>
          <p:blipFill>
            <a:blip r:embed="rId3"/>
            <a:srcRect t="1652" r="58917" b="82810"/>
            <a:stretch>
              <a:fillRect/>
            </a:stretch>
          </p:blipFill>
          <p:spPr>
            <a:xfrm>
              <a:off x="10634" y="4463945"/>
              <a:ext cx="3881310" cy="2077184"/>
            </a:xfrm>
            <a:prstGeom prst="rect">
              <a:avLst/>
            </a:prstGeom>
          </p:spPr>
        </p:pic>
        <p:sp>
          <p:nvSpPr>
            <p:cNvPr id="34" name="Rectangle 33"/>
            <p:cNvSpPr/>
            <p:nvPr/>
          </p:nvSpPr>
          <p:spPr>
            <a:xfrm>
              <a:off x="702560" y="4644719"/>
              <a:ext cx="3005895" cy="2548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sp>
        <p:nvSpPr>
          <p:cNvPr id="35" name="TextBox 34"/>
          <p:cNvSpPr txBox="1"/>
          <p:nvPr/>
        </p:nvSpPr>
        <p:spPr>
          <a:xfrm>
            <a:off x="1073794" y="4875941"/>
            <a:ext cx="3766382" cy="338526"/>
          </a:xfrm>
          <a:prstGeom prst="rect">
            <a:avLst/>
          </a:prstGeom>
          <a:noFill/>
        </p:spPr>
        <p:txBody>
          <a:bodyPr wrap="square" lIns="91412" tIns="45706" rIns="91412" bIns="45706" rtlCol="0">
            <a:spAutoFit/>
          </a:bodyPr>
          <a:lstStyle/>
          <a:p>
            <a:r>
              <a:rPr lang="en-US" sz="1600" dirty="0" smtClean="0"/>
              <a:t>Yakima River naturalized flow (A1B)</a:t>
            </a:r>
            <a:endParaRPr lang="en-US" sz="1600" dirty="0"/>
          </a:p>
        </p:txBody>
      </p:sp>
      <p:grpSp>
        <p:nvGrpSpPr>
          <p:cNvPr id="25" name="Group 24"/>
          <p:cNvGrpSpPr/>
          <p:nvPr/>
        </p:nvGrpSpPr>
        <p:grpSpPr>
          <a:xfrm>
            <a:off x="621147" y="1069652"/>
            <a:ext cx="3347028" cy="3528207"/>
            <a:chOff x="621147" y="847402"/>
            <a:chExt cx="3347028" cy="3528207"/>
          </a:xfrm>
        </p:grpSpPr>
        <p:sp>
          <p:nvSpPr>
            <p:cNvPr id="5" name="Text Box 20"/>
            <p:cNvSpPr txBox="1">
              <a:spLocks noChangeArrowheads="1"/>
            </p:cNvSpPr>
            <p:nvPr/>
          </p:nvSpPr>
          <p:spPr bwMode="auto">
            <a:xfrm>
              <a:off x="625664" y="3121250"/>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a:solidFill>
                    <a:srgbClr val="0D0D0D"/>
                  </a:solidFill>
                  <a:latin typeface="+mj-lt"/>
                </a:rPr>
                <a:t>stream routing,</a:t>
              </a:r>
            </a:p>
            <a:p>
              <a:pPr algn="r">
                <a:lnSpc>
                  <a:spcPct val="10000"/>
                </a:lnSpc>
                <a:spcBef>
                  <a:spcPct val="50000"/>
                </a:spcBef>
              </a:pPr>
              <a:r>
                <a:rPr lang="en-US" sz="2000" i="1" dirty="0">
                  <a:solidFill>
                    <a:srgbClr val="0D0D0D"/>
                  </a:solidFill>
                  <a:latin typeface="+mj-lt"/>
                </a:rPr>
                <a:t> bias </a:t>
              </a:r>
              <a:r>
                <a:rPr lang="en-US" sz="2000" i="1" dirty="0" smtClean="0">
                  <a:solidFill>
                    <a:srgbClr val="0D0D0D"/>
                  </a:solidFill>
                  <a:latin typeface="+mj-lt"/>
                </a:rPr>
                <a:t>correcting</a:t>
              </a:r>
              <a:endParaRPr lang="en-US" sz="2000" i="1" dirty="0">
                <a:solidFill>
                  <a:srgbClr val="0D0D0D"/>
                </a:solidFill>
                <a:latin typeface="+mj-lt"/>
              </a:endParaRPr>
            </a:p>
          </p:txBody>
        </p:sp>
        <p:sp>
          <p:nvSpPr>
            <p:cNvPr id="7" name="AutoShape 13"/>
            <p:cNvSpPr>
              <a:spLocks noChangeArrowheads="1"/>
            </p:cNvSpPr>
            <p:nvPr/>
          </p:nvSpPr>
          <p:spPr bwMode="auto">
            <a:xfrm>
              <a:off x="1528246" y="847402"/>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latin typeface="+mj-lt"/>
                </a:rPr>
                <a:t>(P</a:t>
              </a:r>
              <a:r>
                <a:rPr lang="en-US" sz="2000" baseline="-25000" dirty="0">
                  <a:solidFill>
                    <a:srgbClr val="0D0D0D"/>
                  </a:solidFill>
                </a:rPr>
                <a:t>GCM</a:t>
              </a:r>
              <a:r>
                <a:rPr lang="en-US" sz="2000" dirty="0" smtClean="0">
                  <a:solidFill>
                    <a:srgbClr val="0D0D0D"/>
                  </a:solidFill>
                  <a:latin typeface="+mj-lt"/>
                </a:rPr>
                <a:t>,T</a:t>
              </a:r>
              <a:r>
                <a:rPr lang="en-US" sz="2000" baseline="-25000" dirty="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9" name="AutoShape 13"/>
            <p:cNvSpPr>
              <a:spLocks noChangeArrowheads="1"/>
            </p:cNvSpPr>
            <p:nvPr/>
          </p:nvSpPr>
          <p:spPr bwMode="auto">
            <a:xfrm>
              <a:off x="1529700" y="3752651"/>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rgbClr val="0D0D0D"/>
                  </a:solidFill>
                </a:rPr>
                <a:t>Future </a:t>
              </a:r>
            </a:p>
            <a:p>
              <a:pPr algn="ctr"/>
              <a:r>
                <a:rPr lang="en-US" sz="2200" dirty="0" err="1" smtClean="0">
                  <a:solidFill>
                    <a:srgbClr val="0D0D0D"/>
                  </a:solidFill>
                </a:rPr>
                <a:t>streamflow</a:t>
              </a:r>
              <a:endParaRPr lang="en-US" sz="2200" dirty="0">
                <a:solidFill>
                  <a:srgbClr val="0D0D0D"/>
                </a:solidFill>
              </a:endParaRPr>
            </a:p>
          </p:txBody>
        </p:sp>
        <p:sp>
          <p:nvSpPr>
            <p:cNvPr id="11" name="Line 10"/>
            <p:cNvSpPr>
              <a:spLocks noChangeShapeType="1"/>
            </p:cNvSpPr>
            <p:nvPr/>
          </p:nvSpPr>
          <p:spPr bwMode="auto">
            <a:xfrm>
              <a:off x="2744788" y="1736646"/>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1529700" y="2324276"/>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 (e.g., VIC)</a:t>
              </a:r>
              <a:endParaRPr lang="en-US" sz="2200" dirty="0">
                <a:solidFill>
                  <a:srgbClr val="0D0D0D"/>
                </a:solidFill>
              </a:endParaRPr>
            </a:p>
          </p:txBody>
        </p:sp>
        <p:sp>
          <p:nvSpPr>
            <p:cNvPr id="22" name="Line 10"/>
            <p:cNvSpPr>
              <a:spLocks noChangeShapeType="1"/>
            </p:cNvSpPr>
            <p:nvPr/>
          </p:nvSpPr>
          <p:spPr bwMode="auto">
            <a:xfrm>
              <a:off x="2744788" y="322920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621147" y="1617134"/>
              <a:ext cx="1966597" cy="630942"/>
            </a:xfrm>
            <a:prstGeom prst="rect">
              <a:avLst/>
            </a:prstGeom>
            <a:noFill/>
            <a:ln w="9525">
              <a:noFill/>
              <a:miter lim="800000"/>
              <a:headEnd/>
              <a:tailEnd/>
            </a:ln>
            <a:effectLst/>
          </p:spPr>
          <p:txBody>
            <a:bodyPr wrap="square">
              <a:prstTxWarp prst="textNoShape">
                <a:avLst/>
              </a:prstTxWarp>
              <a:spAutoFit/>
            </a:bodyPr>
            <a:lstStyle/>
            <a:p>
              <a:pPr algn="r">
                <a:spcBef>
                  <a:spcPct val="50000"/>
                </a:spcBef>
              </a:pPr>
              <a:r>
                <a:rPr lang="en-US" sz="2000" i="1" dirty="0" smtClean="0">
                  <a:solidFill>
                    <a:srgbClr val="0D0D0D"/>
                  </a:solidFill>
                  <a:latin typeface="+mj-lt"/>
                </a:rPr>
                <a:t>bias correcting,</a:t>
              </a:r>
              <a:endParaRPr lang="en-US" sz="2000" i="1" dirty="0">
                <a:solidFill>
                  <a:srgbClr val="0D0D0D"/>
                </a:solidFill>
                <a:latin typeface="+mj-lt"/>
              </a:endParaRPr>
            </a:p>
            <a:p>
              <a:pPr algn="r">
                <a:lnSpc>
                  <a:spcPct val="10000"/>
                </a:lnSpc>
                <a:spcBef>
                  <a:spcPct val="50000"/>
                </a:spcBef>
              </a:pPr>
              <a:r>
                <a:rPr lang="en-US" sz="2000" i="1" dirty="0" smtClean="0">
                  <a:solidFill>
                    <a:srgbClr val="0D0D0D"/>
                  </a:solidFill>
                  <a:latin typeface="+mj-lt"/>
                </a:rPr>
                <a:t> downscaling</a:t>
              </a:r>
              <a:endParaRPr lang="en-US" sz="2000" i="1" dirty="0">
                <a:solidFill>
                  <a:srgbClr val="0D0D0D"/>
                </a:solidFill>
                <a:latin typeface="+mj-lt"/>
              </a:endParaRPr>
            </a:p>
          </p:txBody>
        </p:sp>
      </p:grpSp>
      <p:grpSp>
        <p:nvGrpSpPr>
          <p:cNvPr id="52" name="Group 51"/>
          <p:cNvGrpSpPr/>
          <p:nvPr/>
        </p:nvGrpSpPr>
        <p:grpSpPr>
          <a:xfrm>
            <a:off x="5747275" y="1081014"/>
            <a:ext cx="2438475" cy="1384949"/>
            <a:chOff x="5747275" y="1081014"/>
            <a:chExt cx="2438475" cy="1384949"/>
          </a:xfrm>
        </p:grpSpPr>
        <p:sp>
          <p:nvSpPr>
            <p:cNvPr id="29" name="AutoShape 13"/>
            <p:cNvSpPr>
              <a:spLocks noChangeArrowheads="1"/>
            </p:cNvSpPr>
            <p:nvPr/>
          </p:nvSpPr>
          <p:spPr bwMode="auto">
            <a:xfrm>
              <a:off x="5747275" y="1081014"/>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 </a:t>
              </a:r>
              <a:r>
                <a:rPr lang="en-US" sz="2000" dirty="0" smtClean="0">
                  <a:solidFill>
                    <a:srgbClr val="0D0D0D"/>
                  </a:solidFill>
                </a:rPr>
                <a:t>(</a:t>
              </a:r>
              <a:r>
                <a:rPr lang="en-US" sz="2000" dirty="0" smtClean="0">
                  <a:solidFill>
                    <a:srgbClr val="FF0000"/>
                  </a:solidFill>
                </a:rPr>
                <a:t>Δ</a:t>
              </a:r>
              <a:r>
                <a:rPr lang="en-US" sz="2000" dirty="0" smtClean="0">
                  <a:solidFill>
                    <a:srgbClr val="0D0D0D"/>
                  </a:solidFill>
                </a:rPr>
                <a:t>P</a:t>
              </a:r>
              <a:r>
                <a:rPr lang="en-US" sz="2000" baseline="-25000" dirty="0" smtClean="0">
                  <a:solidFill>
                    <a:srgbClr val="0D0D0D"/>
                  </a:solidFill>
                </a:rPr>
                <a:t>GCM</a:t>
              </a:r>
              <a:r>
                <a:rPr lang="en-US" sz="2000" dirty="0" smtClean="0">
                  <a:solidFill>
                    <a:srgbClr val="0D0D0D"/>
                  </a:solidFill>
                </a:rPr>
                <a:t>,</a:t>
              </a:r>
              <a:r>
                <a:rPr lang="en-US" sz="2000" dirty="0" smtClean="0">
                  <a:solidFill>
                    <a:srgbClr val="FF0000"/>
                  </a:solidFill>
                </a:rPr>
                <a:t>Δ</a:t>
              </a:r>
              <a:r>
                <a:rPr lang="en-US" sz="2000" dirty="0" smtClean="0">
                  <a:solidFill>
                    <a:srgbClr val="0D0D0D"/>
                  </a:solidFill>
                </a:rPr>
                <a:t>T</a:t>
              </a:r>
              <a:r>
                <a:rPr lang="en-US" sz="2000" baseline="-25000" dirty="0" smtClean="0">
                  <a:solidFill>
                    <a:srgbClr val="0D0D0D"/>
                  </a:solidFill>
                </a:rPr>
                <a:t>GCM</a:t>
              </a:r>
              <a:r>
                <a:rPr lang="en-US" sz="2000" dirty="0" smtClean="0">
                  <a:solidFill>
                    <a:srgbClr val="0D0D0D"/>
                  </a:solidFill>
                </a:rPr>
                <a:t>)</a:t>
              </a:r>
              <a:endParaRPr lang="en-US" sz="2000" dirty="0">
                <a:solidFill>
                  <a:srgbClr val="0D0D0D"/>
                </a:solidFill>
                <a:latin typeface="+mj-lt"/>
              </a:endParaRPr>
            </a:p>
          </p:txBody>
        </p:sp>
        <p:sp>
          <p:nvSpPr>
            <p:cNvPr id="32" name="Line 10"/>
            <p:cNvSpPr>
              <a:spLocks noChangeShapeType="1"/>
            </p:cNvSpPr>
            <p:nvPr/>
          </p:nvSpPr>
          <p:spPr bwMode="auto">
            <a:xfrm>
              <a:off x="6963817" y="197025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grpSp>
        <p:nvGrpSpPr>
          <p:cNvPr id="53" name="Group 52"/>
          <p:cNvGrpSpPr/>
          <p:nvPr/>
        </p:nvGrpSpPr>
        <p:grpSpPr>
          <a:xfrm>
            <a:off x="4822115" y="3462812"/>
            <a:ext cx="3881310" cy="3392923"/>
            <a:chOff x="4822115" y="3462812"/>
            <a:chExt cx="3881310" cy="3392923"/>
          </a:xfrm>
        </p:grpSpPr>
        <p:sp>
          <p:nvSpPr>
            <p:cNvPr id="40" name="Line 10"/>
            <p:cNvSpPr>
              <a:spLocks noChangeShapeType="1"/>
            </p:cNvSpPr>
            <p:nvPr/>
          </p:nvSpPr>
          <p:spPr bwMode="auto">
            <a:xfrm>
              <a:off x="6963817" y="3462812"/>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nvGrpSpPr>
            <p:cNvPr id="49" name="Group 48"/>
            <p:cNvGrpSpPr/>
            <p:nvPr/>
          </p:nvGrpSpPr>
          <p:grpSpPr>
            <a:xfrm>
              <a:off x="4822115" y="4155593"/>
              <a:ext cx="3881310" cy="2700142"/>
              <a:chOff x="4822115" y="4155593"/>
              <a:chExt cx="3881310" cy="2700142"/>
            </a:xfrm>
          </p:grpSpPr>
          <p:sp>
            <p:nvSpPr>
              <p:cNvPr id="31" name="AutoShape 13"/>
              <p:cNvSpPr>
                <a:spLocks noChangeArrowheads="1"/>
              </p:cNvSpPr>
              <p:nvPr/>
            </p:nvSpPr>
            <p:spPr bwMode="auto">
              <a:xfrm>
                <a:off x="5748729" y="4155593"/>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rgbClr val="0D0D0D"/>
                    </a:solidFill>
                  </a:rPr>
                  <a:t>Future </a:t>
                </a:r>
                <a:r>
                  <a:rPr lang="en-US" sz="2200" dirty="0" err="1" smtClean="0">
                    <a:solidFill>
                      <a:srgbClr val="0D0D0D"/>
                    </a:solidFill>
                  </a:rPr>
                  <a:t>streamflow</a:t>
                </a:r>
                <a:r>
                  <a:rPr lang="en-US" sz="2200" dirty="0" smtClean="0">
                    <a:solidFill>
                      <a:srgbClr val="0D0D0D"/>
                    </a:solidFill>
                  </a:rPr>
                  <a:t> </a:t>
                </a:r>
              </a:p>
              <a:p>
                <a:pPr algn="ctr"/>
                <a:r>
                  <a:rPr lang="en-US" sz="2000" dirty="0" smtClean="0">
                    <a:solidFill>
                      <a:srgbClr val="0D0D0D"/>
                    </a:solidFill>
                  </a:rPr>
                  <a:t>change (</a:t>
                </a:r>
                <a:r>
                  <a:rPr lang="en-US" sz="2000" dirty="0" err="1" smtClean="0">
                    <a:solidFill>
                      <a:srgbClr val="FF0000"/>
                    </a:solidFill>
                  </a:rPr>
                  <a:t>ΔQ</a:t>
                </a:r>
                <a:r>
                  <a:rPr lang="en-US" sz="2000" i="1" baseline="-25000" dirty="0" err="1" smtClean="0">
                    <a:solidFill>
                      <a:srgbClr val="FF0000"/>
                    </a:solidFill>
                  </a:rPr>
                  <a:t>est</a:t>
                </a:r>
                <a:r>
                  <a:rPr lang="en-US" sz="2000" dirty="0" smtClean="0">
                    <a:solidFill>
                      <a:srgbClr val="0D0D0D"/>
                    </a:solidFill>
                  </a:rPr>
                  <a:t>)</a:t>
                </a:r>
              </a:p>
              <a:p>
                <a:pPr algn="ctr"/>
                <a:endParaRPr lang="en-US" sz="2200" dirty="0">
                  <a:solidFill>
                    <a:srgbClr val="0D0D0D"/>
                  </a:solidFill>
                </a:endParaRPr>
              </a:p>
            </p:txBody>
          </p:sp>
          <p:grpSp>
            <p:nvGrpSpPr>
              <p:cNvPr id="48" name="Group 47"/>
              <p:cNvGrpSpPr/>
              <p:nvPr/>
            </p:nvGrpSpPr>
            <p:grpSpPr>
              <a:xfrm>
                <a:off x="4822115" y="4778551"/>
                <a:ext cx="3881310" cy="2077184"/>
                <a:chOff x="4822115" y="4778551"/>
                <a:chExt cx="3881310" cy="2077184"/>
              </a:xfrm>
            </p:grpSpPr>
            <p:pic>
              <p:nvPicPr>
                <p:cNvPr id="43" name="Picture 42" descr="yakima.pdf"/>
                <p:cNvPicPr>
                  <a:picLocks noChangeAspect="1"/>
                </p:cNvPicPr>
                <p:nvPr/>
              </p:nvPicPr>
              <p:blipFill>
                <a:blip r:embed="rId3"/>
                <a:srcRect t="1652" r="58917" b="82810"/>
                <a:stretch>
                  <a:fillRect/>
                </a:stretch>
              </p:blipFill>
              <p:spPr>
                <a:xfrm>
                  <a:off x="4822115" y="4778551"/>
                  <a:ext cx="3881310" cy="2077184"/>
                </a:xfrm>
                <a:prstGeom prst="rect">
                  <a:avLst/>
                </a:prstGeom>
              </p:spPr>
            </p:pic>
            <p:sp>
              <p:nvSpPr>
                <p:cNvPr id="46" name="Rectangle 45"/>
                <p:cNvSpPr/>
                <p:nvPr/>
              </p:nvSpPr>
              <p:spPr>
                <a:xfrm>
                  <a:off x="5489506" y="4901339"/>
                  <a:ext cx="3201219" cy="15756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614728" y="4965956"/>
                  <a:ext cx="698178" cy="1200329"/>
                </a:xfrm>
                <a:prstGeom prst="rect">
                  <a:avLst/>
                </a:prstGeom>
                <a:noFill/>
              </p:spPr>
              <p:txBody>
                <a:bodyPr wrap="none" rtlCol="0">
                  <a:spAutoFit/>
                </a:bodyPr>
                <a:lstStyle/>
                <a:p>
                  <a:r>
                    <a:rPr lang="en-US" sz="7200" dirty="0" smtClean="0">
                      <a:latin typeface="Arial"/>
                      <a:cs typeface="Arial"/>
                    </a:rPr>
                    <a:t>?</a:t>
                  </a:r>
                  <a:endParaRPr lang="en-US" sz="7200" dirty="0">
                    <a:latin typeface="Arial"/>
                    <a:cs typeface="Arial"/>
                  </a:endParaRPr>
                </a:p>
              </p:txBody>
            </p:sp>
          </p:grpSp>
        </p:grpSp>
      </p:grpSp>
      <p:grpSp>
        <p:nvGrpSpPr>
          <p:cNvPr id="57" name="Group 56"/>
          <p:cNvGrpSpPr/>
          <p:nvPr/>
        </p:nvGrpSpPr>
        <p:grpSpPr>
          <a:xfrm>
            <a:off x="4533516" y="-83261"/>
            <a:ext cx="3992749" cy="6125806"/>
            <a:chOff x="4533516" y="-83261"/>
            <a:chExt cx="3992749" cy="6125806"/>
          </a:xfrm>
          <a:effectLst/>
        </p:grpSpPr>
        <p:cxnSp>
          <p:nvCxnSpPr>
            <p:cNvPr id="45" name="Straight Connector 44"/>
            <p:cNvCxnSpPr/>
            <p:nvPr/>
          </p:nvCxnSpPr>
          <p:spPr>
            <a:xfrm rot="5400000">
              <a:off x="1643201" y="3143607"/>
              <a:ext cx="5789253" cy="86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822115" y="-83261"/>
              <a:ext cx="3704150" cy="769441"/>
            </a:xfrm>
            <a:prstGeom prst="rect">
              <a:avLst/>
            </a:prstGeom>
            <a:noFill/>
          </p:spPr>
          <p:txBody>
            <a:bodyPr wrap="square" rtlCol="0">
              <a:spAutoFit/>
            </a:bodyPr>
            <a:lstStyle/>
            <a:p>
              <a:pPr marL="514350" indent="-514350" algn="ctr"/>
              <a:r>
                <a:rPr lang="en-US" sz="2200" b="1" dirty="0" smtClean="0">
                  <a:latin typeface="+mj-lt"/>
                </a:rPr>
                <a:t>Quick approach:</a:t>
              </a:r>
            </a:p>
            <a:p>
              <a:pPr marL="514350" indent="-514350" algn="ctr"/>
              <a:r>
                <a:rPr lang="en-US" sz="2200" b="1" dirty="0" smtClean="0">
                  <a:latin typeface="+mj-lt"/>
                </a:rPr>
                <a:t>Sensitivity-based approach</a:t>
              </a:r>
              <a:endParaRPr lang="en-US" sz="2200" b="1" dirty="0">
                <a:latin typeface="+mj-lt"/>
              </a:endParaRPr>
            </a:p>
          </p:txBody>
        </p:sp>
      </p:grpSp>
      <p:grpSp>
        <p:nvGrpSpPr>
          <p:cNvPr id="58" name="Group 57"/>
          <p:cNvGrpSpPr/>
          <p:nvPr/>
        </p:nvGrpSpPr>
        <p:grpSpPr>
          <a:xfrm>
            <a:off x="4151935" y="2557888"/>
            <a:ext cx="4035269" cy="822374"/>
            <a:chOff x="4151935" y="2557888"/>
            <a:chExt cx="4035269" cy="822374"/>
          </a:xfrm>
        </p:grpSpPr>
        <p:sp>
          <p:nvSpPr>
            <p:cNvPr id="36" name="AutoShape 13"/>
            <p:cNvSpPr>
              <a:spLocks noChangeArrowheads="1"/>
            </p:cNvSpPr>
            <p:nvPr/>
          </p:nvSpPr>
          <p:spPr bwMode="auto">
            <a:xfrm>
              <a:off x="5748729" y="2557888"/>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Sensitivities (</a:t>
              </a:r>
              <a:r>
                <a:rPr lang="en-US" sz="2200" dirty="0" smtClean="0">
                  <a:solidFill>
                    <a:srgbClr val="FF0000"/>
                  </a:solidFill>
                </a:rPr>
                <a:t>ε,S</a:t>
              </a:r>
              <a:r>
                <a:rPr lang="en-US" sz="2200" dirty="0" smtClean="0">
                  <a:solidFill>
                    <a:srgbClr val="0D0D0D"/>
                  </a:solidFill>
                </a:rPr>
                <a:t>)</a:t>
              </a:r>
              <a:endParaRPr lang="en-US" sz="2200" dirty="0">
                <a:solidFill>
                  <a:srgbClr val="0D0D0D"/>
                </a:solidFill>
              </a:endParaRPr>
            </a:p>
          </p:txBody>
        </p:sp>
        <p:sp>
          <p:nvSpPr>
            <p:cNvPr id="50" name="Line 10"/>
            <p:cNvSpPr>
              <a:spLocks noChangeShapeType="1"/>
            </p:cNvSpPr>
            <p:nvPr/>
          </p:nvSpPr>
          <p:spPr bwMode="auto">
            <a:xfrm flipV="1">
              <a:off x="4151935" y="2974143"/>
              <a:ext cx="1439170" cy="0"/>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sp>
        <p:nvSpPr>
          <p:cNvPr id="2" name="Slide Number Placeholder 1"/>
          <p:cNvSpPr>
            <a:spLocks noGrp="1"/>
          </p:cNvSpPr>
          <p:nvPr>
            <p:ph type="sldNum" sz="quarter" idx="12"/>
          </p:nvPr>
        </p:nvSpPr>
        <p:spPr>
          <a:xfrm>
            <a:off x="7010400" y="6541615"/>
            <a:ext cx="2133600" cy="365125"/>
          </a:xfrm>
        </p:spPr>
        <p:txBody>
          <a:bodyPr/>
          <a:lstStyle/>
          <a:p>
            <a:fld id="{08A71FCF-8162-CF4F-97AC-67D24C9EE9EE}" type="slidenum">
              <a:rPr lang="en-US" smtClean="0"/>
              <a:pPr/>
              <a:t>14</a:t>
            </a:fld>
            <a:endParaRPr lang="en-US" dirty="0"/>
          </a:p>
        </p:txBody>
      </p:sp>
    </p:spTree>
    <p:extLst>
      <p:ext uri="{BB962C8B-B14F-4D97-AF65-F5344CB8AC3E}">
        <p14:creationId xmlns:p14="http://schemas.microsoft.com/office/powerpoint/2010/main" val="17607365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Grp="1" noChangeArrowheads="1"/>
          </p:cNvSpPr>
          <p:nvPr>
            <p:ph type="title" idx="4294967295"/>
          </p:nvPr>
        </p:nvSpPr>
        <p:spPr>
          <a:xfrm>
            <a:off x="0" y="12700"/>
            <a:ext cx="9144000" cy="673099"/>
          </a:xfrm>
        </p:spPr>
        <p:txBody>
          <a:bodyPr/>
          <a:lstStyle/>
          <a:p>
            <a:pPr eaLnBrk="1" hangingPunct="1">
              <a:defRPr/>
            </a:pPr>
            <a:r>
              <a:rPr lang="en-US" sz="3600" b="1" dirty="0" smtClean="0">
                <a:latin typeface="Arial"/>
                <a:ea typeface="+mj-ea"/>
                <a:cs typeface="Arial"/>
              </a:rPr>
              <a:t>Yakima River basin at Parker</a:t>
            </a:r>
            <a:endParaRPr lang="en-US" sz="3600" b="1" dirty="0">
              <a:latin typeface="Arial"/>
              <a:ea typeface="+mj-ea"/>
              <a:cs typeface="Arial"/>
            </a:endParaRPr>
          </a:p>
        </p:txBody>
      </p:sp>
      <p:pic>
        <p:nvPicPr>
          <p:cNvPr id="11" name="Picture 10" descr="fig9.pdf"/>
          <p:cNvPicPr>
            <a:picLocks noChangeAspect="1"/>
          </p:cNvPicPr>
          <p:nvPr/>
        </p:nvPicPr>
        <p:blipFill>
          <a:blip r:embed="rId3"/>
          <a:stretch>
            <a:fillRect/>
          </a:stretch>
        </p:blipFill>
        <p:spPr>
          <a:xfrm>
            <a:off x="457200" y="685799"/>
            <a:ext cx="8229600" cy="5943600"/>
          </a:xfrm>
          <a:prstGeom prst="rect">
            <a:avLst/>
          </a:prstGeom>
        </p:spPr>
      </p:pic>
      <p:sp>
        <p:nvSpPr>
          <p:cNvPr id="12" name="Rectangle 11"/>
          <p:cNvSpPr/>
          <p:nvPr/>
        </p:nvSpPr>
        <p:spPr>
          <a:xfrm>
            <a:off x="3742267" y="685799"/>
            <a:ext cx="4741333" cy="5240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6421967"/>
            <a:ext cx="9144000" cy="461665"/>
          </a:xfrm>
          <a:prstGeom prst="rect">
            <a:avLst/>
          </a:prstGeom>
          <a:noFill/>
        </p:spPr>
        <p:txBody>
          <a:bodyPr wrap="square" rtlCol="0">
            <a:spAutoFit/>
          </a:bodyPr>
          <a:lstStyle/>
          <a:p>
            <a:endParaRPr lang="en-US" sz="1200" i="1" dirty="0" smtClean="0">
              <a:latin typeface="Arial"/>
              <a:cs typeface="Arial"/>
            </a:endParaRPr>
          </a:p>
          <a:p>
            <a:r>
              <a:rPr lang="en-US" sz="1200" i="1" dirty="0" smtClean="0"/>
              <a:t>Data from full-simulations were provided by Columbia Basin Climate Change Scenarios Project, UW, http://www.hydro.washington.edu/2860/. </a:t>
            </a:r>
          </a:p>
        </p:txBody>
      </p:sp>
      <p:sp>
        <p:nvSpPr>
          <p:cNvPr id="2" name="Slide Number Placeholder 1"/>
          <p:cNvSpPr>
            <a:spLocks noGrp="1"/>
          </p:cNvSpPr>
          <p:nvPr>
            <p:ph type="sldNum" sz="quarter" idx="12"/>
          </p:nvPr>
        </p:nvSpPr>
        <p:spPr/>
        <p:txBody>
          <a:bodyPr/>
          <a:lstStyle/>
          <a:p>
            <a:fld id="{08A71FCF-8162-CF4F-97AC-67D24C9EE9EE}" type="slidenum">
              <a:rPr lang="en-US" smtClean="0"/>
              <a:pPr/>
              <a:t>15</a:t>
            </a:fld>
            <a:endParaRPr lang="en-US"/>
          </a:p>
        </p:txBody>
      </p:sp>
    </p:spTree>
    <p:extLst>
      <p:ext uri="{BB962C8B-B14F-4D97-AF65-F5344CB8AC3E}">
        <p14:creationId xmlns:p14="http://schemas.microsoft.com/office/powerpoint/2010/main" val="1007321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Grp="1" noChangeArrowheads="1"/>
          </p:cNvSpPr>
          <p:nvPr>
            <p:ph type="title" idx="4294967295"/>
          </p:nvPr>
        </p:nvSpPr>
        <p:spPr>
          <a:xfrm>
            <a:off x="0" y="12700"/>
            <a:ext cx="9144000" cy="673099"/>
          </a:xfrm>
        </p:spPr>
        <p:txBody>
          <a:bodyPr/>
          <a:lstStyle/>
          <a:p>
            <a:pPr eaLnBrk="1" hangingPunct="1">
              <a:defRPr/>
            </a:pPr>
            <a:r>
              <a:rPr lang="en-US" sz="3600" b="1" dirty="0" smtClean="0">
                <a:latin typeface="Arial"/>
                <a:ea typeface="+mj-ea"/>
                <a:cs typeface="Arial"/>
              </a:rPr>
              <a:t>Yakima River basin at Parker</a:t>
            </a:r>
            <a:endParaRPr lang="en-US" sz="3600" b="1" dirty="0">
              <a:latin typeface="Arial"/>
              <a:ea typeface="+mj-ea"/>
              <a:cs typeface="Arial"/>
            </a:endParaRPr>
          </a:p>
        </p:txBody>
      </p:sp>
      <p:pic>
        <p:nvPicPr>
          <p:cNvPr id="13" name="Picture 12" descr="fig9.pdf"/>
          <p:cNvPicPr>
            <a:picLocks noChangeAspect="1"/>
          </p:cNvPicPr>
          <p:nvPr/>
        </p:nvPicPr>
        <p:blipFill>
          <a:blip r:embed="rId3"/>
          <a:stretch>
            <a:fillRect/>
          </a:stretch>
        </p:blipFill>
        <p:spPr>
          <a:xfrm>
            <a:off x="457200" y="685799"/>
            <a:ext cx="8229600" cy="5943600"/>
          </a:xfrm>
          <a:prstGeom prst="rect">
            <a:avLst/>
          </a:prstGeom>
        </p:spPr>
      </p:pic>
      <p:sp>
        <p:nvSpPr>
          <p:cNvPr id="4" name="TextBox 3"/>
          <p:cNvSpPr txBox="1"/>
          <p:nvPr/>
        </p:nvSpPr>
        <p:spPr>
          <a:xfrm>
            <a:off x="0" y="6421967"/>
            <a:ext cx="9144000" cy="461665"/>
          </a:xfrm>
          <a:prstGeom prst="rect">
            <a:avLst/>
          </a:prstGeom>
          <a:noFill/>
        </p:spPr>
        <p:txBody>
          <a:bodyPr wrap="square" rtlCol="0">
            <a:spAutoFit/>
          </a:bodyPr>
          <a:lstStyle/>
          <a:p>
            <a:endParaRPr lang="en-US" sz="1200" i="1" dirty="0" smtClean="0">
              <a:latin typeface="Arial"/>
              <a:cs typeface="Arial"/>
            </a:endParaRPr>
          </a:p>
          <a:p>
            <a:r>
              <a:rPr lang="en-US" sz="1200" i="1" dirty="0" smtClean="0"/>
              <a:t>Data from full-simulations were provided by Columbia Basin Climate Change Scenarios Project, UW, http://www.hydro.washington.edu/2860/. </a:t>
            </a:r>
          </a:p>
        </p:txBody>
      </p:sp>
      <p:sp>
        <p:nvSpPr>
          <p:cNvPr id="2" name="Slide Number Placeholder 1"/>
          <p:cNvSpPr>
            <a:spLocks noGrp="1"/>
          </p:cNvSpPr>
          <p:nvPr>
            <p:ph type="sldNum" sz="quarter" idx="12"/>
          </p:nvPr>
        </p:nvSpPr>
        <p:spPr/>
        <p:txBody>
          <a:bodyPr/>
          <a:lstStyle/>
          <a:p>
            <a:fld id="{08A71FCF-8162-CF4F-97AC-67D24C9EE9EE}" type="slidenum">
              <a:rPr lang="en-US" smtClean="0"/>
              <a:pPr/>
              <a:t>16</a:t>
            </a:fld>
            <a:endParaRPr lang="en-US"/>
          </a:p>
        </p:txBody>
      </p:sp>
    </p:spTree>
    <p:extLst>
      <p:ext uri="{BB962C8B-B14F-4D97-AF65-F5344CB8AC3E}">
        <p14:creationId xmlns:p14="http://schemas.microsoft.com/office/powerpoint/2010/main" val="1396651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descr="Screen Shot 2012-09-24 at 10.20.08 AM.png"/>
          <p:cNvPicPr>
            <a:picLocks noGrp="1" noChangeAspect="1"/>
          </p:cNvPicPr>
          <p:nvPr>
            <p:ph idx="1"/>
          </p:nvPr>
        </p:nvPicPr>
        <p:blipFill>
          <a:blip r:embed="rId3">
            <a:extLst>
              <a:ext uri="{28A0092B-C50C-407E-A947-70E740481C1C}">
                <a14:useLocalDpi xmlns:a14="http://schemas.microsoft.com/office/drawing/2010/main" val="0"/>
              </a:ext>
            </a:extLst>
          </a:blip>
          <a:srcRect l="-22263" r="-22263"/>
          <a:stretch>
            <a:fillRect/>
          </a:stretch>
        </p:blipFill>
        <p:spPr>
          <a:xfrm>
            <a:off x="-677494" y="1744607"/>
            <a:ext cx="6089217" cy="3348834"/>
          </a:xfrm>
        </p:spPr>
      </p:pic>
      <p:pic>
        <p:nvPicPr>
          <p:cNvPr id="5" name="Picture 4" descr="Screen Shot 2012-09-24 at 10.19.5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66" y="1730180"/>
            <a:ext cx="4291162" cy="3428296"/>
          </a:xfrm>
          <a:prstGeom prst="rect">
            <a:avLst/>
          </a:prstGeom>
        </p:spPr>
      </p:pic>
      <p:sp>
        <p:nvSpPr>
          <p:cNvPr id="6" name="Rectangle 3"/>
          <p:cNvSpPr>
            <a:spLocks noGrp="1" noChangeArrowheads="1"/>
          </p:cNvSpPr>
          <p:nvPr>
            <p:ph type="title" idx="4294967295"/>
          </p:nvPr>
        </p:nvSpPr>
        <p:spPr>
          <a:xfrm>
            <a:off x="16931" y="1044380"/>
            <a:ext cx="4907569" cy="711200"/>
          </a:xfrm>
        </p:spPr>
        <p:txBody>
          <a:bodyPr>
            <a:normAutofit/>
          </a:bodyPr>
          <a:lstStyle/>
          <a:p>
            <a:pPr eaLnBrk="1" hangingPunct="1"/>
            <a:r>
              <a:rPr lang="en-US" sz="2400" dirty="0" smtClean="0">
                <a:latin typeface="Arial"/>
                <a:cs typeface="Arial"/>
              </a:rPr>
              <a:t>Precipitation</a:t>
            </a:r>
            <a:endParaRPr lang="en-US" sz="2400" dirty="0">
              <a:latin typeface="Arial"/>
              <a:cs typeface="Arial"/>
            </a:endParaRPr>
          </a:p>
        </p:txBody>
      </p:sp>
      <p:sp>
        <p:nvSpPr>
          <p:cNvPr id="7" name="Rectangle 3"/>
          <p:cNvSpPr>
            <a:spLocks noGrp="1" noChangeArrowheads="1"/>
          </p:cNvSpPr>
          <p:nvPr>
            <p:ph type="title" idx="4294967295"/>
          </p:nvPr>
        </p:nvSpPr>
        <p:spPr>
          <a:xfrm>
            <a:off x="4572000" y="1044380"/>
            <a:ext cx="4907569" cy="711200"/>
          </a:xfrm>
        </p:spPr>
        <p:txBody>
          <a:bodyPr>
            <a:normAutofit/>
          </a:bodyPr>
          <a:lstStyle/>
          <a:p>
            <a:pPr eaLnBrk="1" hangingPunct="1"/>
            <a:r>
              <a:rPr lang="en-US" sz="2400" dirty="0" smtClean="0">
                <a:latin typeface="Arial"/>
                <a:cs typeface="Arial"/>
              </a:rPr>
              <a:t>Temperature</a:t>
            </a:r>
            <a:endParaRPr lang="en-US" sz="2400" dirty="0">
              <a:latin typeface="Arial"/>
              <a:cs typeface="Arial"/>
            </a:endParaRPr>
          </a:p>
        </p:txBody>
      </p:sp>
      <p:sp>
        <p:nvSpPr>
          <p:cNvPr id="8" name="Rectangle 5"/>
          <p:cNvSpPr>
            <a:spLocks noGrp="1" noChangeArrowheads="1"/>
          </p:cNvSpPr>
          <p:nvPr>
            <p:ph type="title" idx="4294967295"/>
          </p:nvPr>
        </p:nvSpPr>
        <p:spPr>
          <a:xfrm>
            <a:off x="0" y="-114300"/>
            <a:ext cx="9144000" cy="939801"/>
          </a:xfrm>
        </p:spPr>
        <p:txBody>
          <a:bodyPr>
            <a:normAutofit/>
          </a:bodyPr>
          <a:lstStyle/>
          <a:p>
            <a:pPr eaLnBrk="1" hangingPunct="1">
              <a:defRPr/>
            </a:pPr>
            <a:r>
              <a:rPr lang="en-US" sz="3600" b="1" dirty="0" smtClean="0">
                <a:latin typeface="Arial"/>
                <a:ea typeface="+mj-ea"/>
                <a:cs typeface="Arial"/>
              </a:rPr>
              <a:t>New Climate Change Projections</a:t>
            </a:r>
            <a:endParaRPr lang="en-US" sz="3600" b="1" dirty="0">
              <a:latin typeface="Arial"/>
              <a:ea typeface="+mj-ea"/>
              <a:cs typeface="Arial"/>
            </a:endParaRPr>
          </a:p>
        </p:txBody>
      </p:sp>
      <p:sp>
        <p:nvSpPr>
          <p:cNvPr id="9" name="TextBox 8"/>
          <p:cNvSpPr txBox="1"/>
          <p:nvPr/>
        </p:nvSpPr>
        <p:spPr>
          <a:xfrm>
            <a:off x="0" y="6570824"/>
            <a:ext cx="8128000" cy="276999"/>
          </a:xfrm>
          <a:prstGeom prst="rect">
            <a:avLst/>
          </a:prstGeom>
          <a:noFill/>
        </p:spPr>
        <p:txBody>
          <a:bodyPr wrap="square" rtlCol="0">
            <a:spAutoFit/>
          </a:bodyPr>
          <a:lstStyle/>
          <a:p>
            <a:r>
              <a:rPr lang="en-US" sz="1200" i="1" dirty="0" smtClean="0">
                <a:cs typeface="Arial"/>
              </a:rPr>
              <a:t>Figures from John </a:t>
            </a:r>
            <a:r>
              <a:rPr lang="en-US" sz="1200" i="1" dirty="0" err="1" smtClean="0">
                <a:cs typeface="Arial"/>
              </a:rPr>
              <a:t>Abataoglou</a:t>
            </a:r>
            <a:r>
              <a:rPr lang="en-US" sz="1200" i="1" dirty="0" smtClean="0">
                <a:cs typeface="Arial"/>
              </a:rPr>
              <a:t> at the University of Idaho</a:t>
            </a:r>
            <a:endParaRPr lang="en-US" sz="1200" i="1" dirty="0">
              <a:cs typeface="Arial"/>
            </a:endParaRPr>
          </a:p>
        </p:txBody>
      </p:sp>
      <p:sp>
        <p:nvSpPr>
          <p:cNvPr id="10" name="TextBox 9"/>
          <p:cNvSpPr txBox="1"/>
          <p:nvPr/>
        </p:nvSpPr>
        <p:spPr>
          <a:xfrm>
            <a:off x="635000" y="5664200"/>
            <a:ext cx="7912100" cy="461665"/>
          </a:xfrm>
          <a:prstGeom prst="rect">
            <a:avLst/>
          </a:prstGeom>
          <a:noFill/>
        </p:spPr>
        <p:txBody>
          <a:bodyPr wrap="square" rtlCol="0">
            <a:spAutoFit/>
          </a:bodyPr>
          <a:lstStyle/>
          <a:p>
            <a:r>
              <a:rPr lang="en-US" sz="2400" b="1" dirty="0" smtClean="0">
                <a:solidFill>
                  <a:srgbClr val="000000"/>
                </a:solidFill>
                <a:latin typeface="Arial"/>
                <a:cs typeface="Arial"/>
              </a:rPr>
              <a:t>How does this translate into changes in </a:t>
            </a:r>
            <a:r>
              <a:rPr lang="en-US" sz="2400" b="1" dirty="0" err="1" smtClean="0">
                <a:solidFill>
                  <a:srgbClr val="000000"/>
                </a:solidFill>
                <a:latin typeface="Arial"/>
                <a:cs typeface="Arial"/>
              </a:rPr>
              <a:t>streamflow</a:t>
            </a:r>
            <a:r>
              <a:rPr lang="en-US" sz="2400" b="1" dirty="0" smtClean="0">
                <a:solidFill>
                  <a:srgbClr val="000000"/>
                </a:solidFill>
                <a:latin typeface="Arial"/>
                <a:cs typeface="Arial"/>
              </a:rPr>
              <a:t>?</a:t>
            </a:r>
          </a:p>
        </p:txBody>
      </p:sp>
      <p:sp>
        <p:nvSpPr>
          <p:cNvPr id="2" name="Slide Number Placeholder 1"/>
          <p:cNvSpPr>
            <a:spLocks noGrp="1"/>
          </p:cNvSpPr>
          <p:nvPr>
            <p:ph type="sldNum" sz="quarter" idx="12"/>
          </p:nvPr>
        </p:nvSpPr>
        <p:spPr/>
        <p:txBody>
          <a:bodyPr/>
          <a:lstStyle/>
          <a:p>
            <a:fld id="{08A71FCF-8162-CF4F-97AC-67D24C9EE9EE}" type="slidenum">
              <a:rPr lang="en-US" smtClean="0"/>
              <a:pPr/>
              <a:t>17</a:t>
            </a:fld>
            <a:endParaRPr lang="en-US"/>
          </a:p>
        </p:txBody>
      </p:sp>
    </p:spTree>
    <p:extLst>
      <p:ext uri="{BB962C8B-B14F-4D97-AF65-F5344CB8AC3E}">
        <p14:creationId xmlns:p14="http://schemas.microsoft.com/office/powerpoint/2010/main" val="356370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descr="Screen Shot 2012-09-24 at 10.20.08 AM.png"/>
          <p:cNvPicPr>
            <a:picLocks noGrp="1" noChangeAspect="1"/>
          </p:cNvPicPr>
          <p:nvPr>
            <p:ph idx="1"/>
          </p:nvPr>
        </p:nvPicPr>
        <p:blipFill>
          <a:blip r:embed="rId3">
            <a:extLst>
              <a:ext uri="{28A0092B-C50C-407E-A947-70E740481C1C}">
                <a14:useLocalDpi xmlns:a14="http://schemas.microsoft.com/office/drawing/2010/main" val="0"/>
              </a:ext>
            </a:extLst>
          </a:blip>
          <a:srcRect l="-22263" r="-22263"/>
          <a:stretch>
            <a:fillRect/>
          </a:stretch>
        </p:blipFill>
        <p:spPr>
          <a:xfrm>
            <a:off x="-677494" y="1744607"/>
            <a:ext cx="6089217" cy="3348834"/>
          </a:xfrm>
        </p:spPr>
      </p:pic>
      <p:pic>
        <p:nvPicPr>
          <p:cNvPr id="5" name="Picture 4" descr="Screen Shot 2012-09-24 at 10.19.5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66" y="1730180"/>
            <a:ext cx="4291162" cy="3428296"/>
          </a:xfrm>
          <a:prstGeom prst="rect">
            <a:avLst/>
          </a:prstGeom>
        </p:spPr>
      </p:pic>
      <p:sp>
        <p:nvSpPr>
          <p:cNvPr id="6" name="Rectangle 3"/>
          <p:cNvSpPr>
            <a:spLocks noGrp="1" noChangeArrowheads="1"/>
          </p:cNvSpPr>
          <p:nvPr>
            <p:ph type="title" idx="4294967295"/>
          </p:nvPr>
        </p:nvSpPr>
        <p:spPr>
          <a:xfrm>
            <a:off x="16931" y="1044380"/>
            <a:ext cx="4907569" cy="711200"/>
          </a:xfrm>
        </p:spPr>
        <p:txBody>
          <a:bodyPr>
            <a:normAutofit/>
          </a:bodyPr>
          <a:lstStyle/>
          <a:p>
            <a:pPr eaLnBrk="1" hangingPunct="1"/>
            <a:r>
              <a:rPr lang="en-US" sz="2400" dirty="0" smtClean="0">
                <a:latin typeface="Arial"/>
                <a:cs typeface="Arial"/>
              </a:rPr>
              <a:t>Precipitation</a:t>
            </a:r>
            <a:endParaRPr lang="en-US" sz="2400" dirty="0">
              <a:latin typeface="Arial"/>
              <a:cs typeface="Arial"/>
            </a:endParaRPr>
          </a:p>
        </p:txBody>
      </p:sp>
      <p:sp>
        <p:nvSpPr>
          <p:cNvPr id="7" name="Rectangle 3"/>
          <p:cNvSpPr>
            <a:spLocks noGrp="1" noChangeArrowheads="1"/>
          </p:cNvSpPr>
          <p:nvPr>
            <p:ph type="title" idx="4294967295"/>
          </p:nvPr>
        </p:nvSpPr>
        <p:spPr>
          <a:xfrm>
            <a:off x="4572000" y="1044380"/>
            <a:ext cx="4907569" cy="711200"/>
          </a:xfrm>
        </p:spPr>
        <p:txBody>
          <a:bodyPr>
            <a:normAutofit/>
          </a:bodyPr>
          <a:lstStyle/>
          <a:p>
            <a:pPr eaLnBrk="1" hangingPunct="1"/>
            <a:r>
              <a:rPr lang="en-US" sz="2400" dirty="0" smtClean="0">
                <a:latin typeface="Arial"/>
                <a:cs typeface="Arial"/>
              </a:rPr>
              <a:t>Temperature</a:t>
            </a:r>
            <a:endParaRPr lang="en-US" sz="2400" dirty="0">
              <a:latin typeface="Arial"/>
              <a:cs typeface="Arial"/>
            </a:endParaRPr>
          </a:p>
        </p:txBody>
      </p:sp>
      <p:sp>
        <p:nvSpPr>
          <p:cNvPr id="8" name="Rectangle 5"/>
          <p:cNvSpPr>
            <a:spLocks noGrp="1" noChangeArrowheads="1"/>
          </p:cNvSpPr>
          <p:nvPr>
            <p:ph type="title" idx="4294967295"/>
          </p:nvPr>
        </p:nvSpPr>
        <p:spPr>
          <a:xfrm>
            <a:off x="0" y="-114300"/>
            <a:ext cx="9144000" cy="939801"/>
          </a:xfrm>
        </p:spPr>
        <p:txBody>
          <a:bodyPr>
            <a:normAutofit/>
          </a:bodyPr>
          <a:lstStyle/>
          <a:p>
            <a:pPr eaLnBrk="1" hangingPunct="1">
              <a:defRPr/>
            </a:pPr>
            <a:r>
              <a:rPr lang="en-US" sz="3600" b="1" dirty="0" smtClean="0">
                <a:latin typeface="Arial"/>
                <a:ea typeface="+mj-ea"/>
                <a:cs typeface="Arial"/>
              </a:rPr>
              <a:t>New Climate Change Projections</a:t>
            </a:r>
            <a:endParaRPr lang="en-US" sz="3600" b="1" dirty="0">
              <a:latin typeface="Arial"/>
              <a:ea typeface="+mj-ea"/>
              <a:cs typeface="Arial"/>
            </a:endParaRPr>
          </a:p>
        </p:txBody>
      </p:sp>
      <p:sp>
        <p:nvSpPr>
          <p:cNvPr id="9" name="TextBox 8"/>
          <p:cNvSpPr txBox="1"/>
          <p:nvPr/>
        </p:nvSpPr>
        <p:spPr>
          <a:xfrm>
            <a:off x="0" y="6570824"/>
            <a:ext cx="8128000" cy="276999"/>
          </a:xfrm>
          <a:prstGeom prst="rect">
            <a:avLst/>
          </a:prstGeom>
          <a:noFill/>
        </p:spPr>
        <p:txBody>
          <a:bodyPr wrap="square" rtlCol="0">
            <a:spAutoFit/>
          </a:bodyPr>
          <a:lstStyle/>
          <a:p>
            <a:r>
              <a:rPr lang="en-US" sz="1200" i="1" dirty="0" smtClean="0">
                <a:cs typeface="Arial"/>
              </a:rPr>
              <a:t>Figures from John </a:t>
            </a:r>
            <a:r>
              <a:rPr lang="en-US" sz="1200" i="1" dirty="0" err="1" smtClean="0">
                <a:cs typeface="Arial"/>
              </a:rPr>
              <a:t>Abataoglou</a:t>
            </a:r>
            <a:r>
              <a:rPr lang="en-US" sz="1200" i="1" dirty="0" smtClean="0">
                <a:cs typeface="Arial"/>
              </a:rPr>
              <a:t> at the University of Idaho</a:t>
            </a:r>
            <a:endParaRPr lang="en-US" sz="1200" i="1" dirty="0">
              <a:cs typeface="Arial"/>
            </a:endParaRPr>
          </a:p>
        </p:txBody>
      </p:sp>
      <p:sp>
        <p:nvSpPr>
          <p:cNvPr id="10" name="TextBox 9"/>
          <p:cNvSpPr txBox="1"/>
          <p:nvPr/>
        </p:nvSpPr>
        <p:spPr>
          <a:xfrm>
            <a:off x="635000" y="5664200"/>
            <a:ext cx="7912100" cy="461665"/>
          </a:xfrm>
          <a:prstGeom prst="rect">
            <a:avLst/>
          </a:prstGeom>
          <a:noFill/>
        </p:spPr>
        <p:txBody>
          <a:bodyPr wrap="square" rtlCol="0">
            <a:spAutoFit/>
          </a:bodyPr>
          <a:lstStyle/>
          <a:p>
            <a:r>
              <a:rPr lang="en-US" sz="2400" b="1" dirty="0" smtClean="0">
                <a:solidFill>
                  <a:srgbClr val="000000"/>
                </a:solidFill>
                <a:latin typeface="Arial"/>
                <a:cs typeface="Arial"/>
              </a:rPr>
              <a:t>How does this translate into changes in </a:t>
            </a:r>
            <a:r>
              <a:rPr lang="en-US" sz="2400" b="1" dirty="0" err="1" smtClean="0">
                <a:solidFill>
                  <a:srgbClr val="000000"/>
                </a:solidFill>
                <a:latin typeface="Arial"/>
                <a:cs typeface="Arial"/>
              </a:rPr>
              <a:t>streamflow</a:t>
            </a:r>
            <a:r>
              <a:rPr lang="en-US" sz="2400" b="1" dirty="0" smtClean="0">
                <a:solidFill>
                  <a:srgbClr val="000000"/>
                </a:solidFill>
                <a:latin typeface="Arial"/>
                <a:cs typeface="Arial"/>
              </a:rPr>
              <a:t>?</a:t>
            </a:r>
          </a:p>
        </p:txBody>
      </p:sp>
      <p:grpSp>
        <p:nvGrpSpPr>
          <p:cNvPr id="15" name="Group 14"/>
          <p:cNvGrpSpPr/>
          <p:nvPr/>
        </p:nvGrpSpPr>
        <p:grpSpPr>
          <a:xfrm>
            <a:off x="696913" y="4013200"/>
            <a:ext cx="2239784" cy="428214"/>
            <a:chOff x="696913" y="4064000"/>
            <a:chExt cx="2239784" cy="428214"/>
          </a:xfrm>
        </p:grpSpPr>
        <p:sp>
          <p:nvSpPr>
            <p:cNvPr id="11" name="TextBox 10"/>
            <p:cNvSpPr txBox="1"/>
            <p:nvPr/>
          </p:nvSpPr>
          <p:spPr>
            <a:xfrm>
              <a:off x="1674813" y="4064000"/>
              <a:ext cx="1261884" cy="369332"/>
            </a:xfrm>
            <a:prstGeom prst="rect">
              <a:avLst/>
            </a:prstGeom>
            <a:noFill/>
          </p:spPr>
          <p:txBody>
            <a:bodyPr wrap="none" rtlCol="0">
              <a:spAutoFit/>
            </a:bodyPr>
            <a:lstStyle/>
            <a:p>
              <a:r>
                <a:rPr lang="en-US" dirty="0" smtClean="0">
                  <a:solidFill>
                    <a:srgbClr val="7030A0"/>
                  </a:solidFill>
                </a:rPr>
                <a:t>2007 </a:t>
              </a:r>
              <a:r>
                <a:rPr lang="en-US" dirty="0" err="1" smtClean="0">
                  <a:solidFill>
                    <a:srgbClr val="7030A0"/>
                  </a:solidFill>
                </a:rPr>
                <a:t>GCMs</a:t>
              </a:r>
              <a:endParaRPr lang="en-US" dirty="0">
                <a:solidFill>
                  <a:srgbClr val="7030A0"/>
                </a:solidFill>
              </a:endParaRPr>
            </a:p>
          </p:txBody>
        </p:sp>
        <p:sp>
          <p:nvSpPr>
            <p:cNvPr id="12" name="Rectangle 11"/>
            <p:cNvSpPr/>
            <p:nvPr/>
          </p:nvSpPr>
          <p:spPr bwMode="auto">
            <a:xfrm>
              <a:off x="696913" y="4064000"/>
              <a:ext cx="977900" cy="428214"/>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7030A0"/>
                </a:solidFill>
                <a:effectLst/>
                <a:latin typeface="Times" charset="0"/>
              </a:endParaRPr>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18</a:t>
            </a:fld>
            <a:endParaRPr lang="en-US"/>
          </a:p>
        </p:txBody>
      </p:sp>
    </p:spTree>
    <p:extLst>
      <p:ext uri="{BB962C8B-B14F-4D97-AF65-F5344CB8AC3E}">
        <p14:creationId xmlns:p14="http://schemas.microsoft.com/office/powerpoint/2010/main" val="5934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descr="Screen Shot 2012-09-24 at 10.20.08 AM.png"/>
          <p:cNvPicPr>
            <a:picLocks noGrp="1" noChangeAspect="1"/>
          </p:cNvPicPr>
          <p:nvPr>
            <p:ph idx="1"/>
          </p:nvPr>
        </p:nvPicPr>
        <p:blipFill>
          <a:blip r:embed="rId3">
            <a:extLst>
              <a:ext uri="{28A0092B-C50C-407E-A947-70E740481C1C}">
                <a14:useLocalDpi xmlns:a14="http://schemas.microsoft.com/office/drawing/2010/main" val="0"/>
              </a:ext>
            </a:extLst>
          </a:blip>
          <a:srcRect l="-22263" r="-22263"/>
          <a:stretch>
            <a:fillRect/>
          </a:stretch>
        </p:blipFill>
        <p:spPr>
          <a:xfrm>
            <a:off x="-677494" y="1744607"/>
            <a:ext cx="6089217" cy="3348834"/>
          </a:xfrm>
        </p:spPr>
      </p:pic>
      <p:pic>
        <p:nvPicPr>
          <p:cNvPr id="5" name="Picture 4" descr="Screen Shot 2012-09-24 at 10.19.5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66" y="1730180"/>
            <a:ext cx="4291162" cy="3428296"/>
          </a:xfrm>
          <a:prstGeom prst="rect">
            <a:avLst/>
          </a:prstGeom>
        </p:spPr>
      </p:pic>
      <p:sp>
        <p:nvSpPr>
          <p:cNvPr id="6" name="Rectangle 3"/>
          <p:cNvSpPr>
            <a:spLocks noGrp="1" noChangeArrowheads="1"/>
          </p:cNvSpPr>
          <p:nvPr>
            <p:ph type="title" idx="4294967295"/>
          </p:nvPr>
        </p:nvSpPr>
        <p:spPr>
          <a:xfrm>
            <a:off x="16931" y="1044380"/>
            <a:ext cx="4907569" cy="711200"/>
          </a:xfrm>
        </p:spPr>
        <p:txBody>
          <a:bodyPr>
            <a:normAutofit/>
          </a:bodyPr>
          <a:lstStyle/>
          <a:p>
            <a:pPr eaLnBrk="1" hangingPunct="1"/>
            <a:r>
              <a:rPr lang="en-US" sz="2400" dirty="0" smtClean="0">
                <a:latin typeface="Arial"/>
                <a:cs typeface="Arial"/>
              </a:rPr>
              <a:t>Precipitation</a:t>
            </a:r>
            <a:endParaRPr lang="en-US" sz="2400" dirty="0">
              <a:latin typeface="Arial"/>
              <a:cs typeface="Arial"/>
            </a:endParaRPr>
          </a:p>
        </p:txBody>
      </p:sp>
      <p:sp>
        <p:nvSpPr>
          <p:cNvPr id="7" name="Rectangle 3"/>
          <p:cNvSpPr>
            <a:spLocks noGrp="1" noChangeArrowheads="1"/>
          </p:cNvSpPr>
          <p:nvPr>
            <p:ph type="title" idx="4294967295"/>
          </p:nvPr>
        </p:nvSpPr>
        <p:spPr>
          <a:xfrm>
            <a:off x="4572000" y="1044380"/>
            <a:ext cx="4907569" cy="711200"/>
          </a:xfrm>
        </p:spPr>
        <p:txBody>
          <a:bodyPr>
            <a:normAutofit/>
          </a:bodyPr>
          <a:lstStyle/>
          <a:p>
            <a:pPr eaLnBrk="1" hangingPunct="1"/>
            <a:r>
              <a:rPr lang="en-US" sz="2400" dirty="0" smtClean="0">
                <a:latin typeface="Arial"/>
                <a:cs typeface="Arial"/>
              </a:rPr>
              <a:t>Temperature</a:t>
            </a:r>
            <a:endParaRPr lang="en-US" sz="2400" dirty="0">
              <a:latin typeface="Arial"/>
              <a:cs typeface="Arial"/>
            </a:endParaRPr>
          </a:p>
        </p:txBody>
      </p:sp>
      <p:sp>
        <p:nvSpPr>
          <p:cNvPr id="8" name="Rectangle 5"/>
          <p:cNvSpPr>
            <a:spLocks noGrp="1" noChangeArrowheads="1"/>
          </p:cNvSpPr>
          <p:nvPr>
            <p:ph type="title" idx="4294967295"/>
          </p:nvPr>
        </p:nvSpPr>
        <p:spPr>
          <a:xfrm>
            <a:off x="0" y="-114300"/>
            <a:ext cx="9144000" cy="939801"/>
          </a:xfrm>
        </p:spPr>
        <p:txBody>
          <a:bodyPr>
            <a:normAutofit/>
          </a:bodyPr>
          <a:lstStyle/>
          <a:p>
            <a:pPr eaLnBrk="1" hangingPunct="1">
              <a:defRPr/>
            </a:pPr>
            <a:r>
              <a:rPr lang="en-US" sz="3600" b="1" dirty="0" smtClean="0">
                <a:latin typeface="Arial"/>
                <a:ea typeface="+mj-ea"/>
                <a:cs typeface="Arial"/>
              </a:rPr>
              <a:t>New Climate Change Projections</a:t>
            </a:r>
            <a:endParaRPr lang="en-US" sz="3600" b="1" dirty="0">
              <a:latin typeface="Arial"/>
              <a:ea typeface="+mj-ea"/>
              <a:cs typeface="Arial"/>
            </a:endParaRPr>
          </a:p>
        </p:txBody>
      </p:sp>
      <p:sp>
        <p:nvSpPr>
          <p:cNvPr id="9" name="TextBox 8"/>
          <p:cNvSpPr txBox="1"/>
          <p:nvPr/>
        </p:nvSpPr>
        <p:spPr>
          <a:xfrm>
            <a:off x="0" y="6570824"/>
            <a:ext cx="8128000" cy="276999"/>
          </a:xfrm>
          <a:prstGeom prst="rect">
            <a:avLst/>
          </a:prstGeom>
          <a:noFill/>
        </p:spPr>
        <p:txBody>
          <a:bodyPr wrap="square" rtlCol="0">
            <a:spAutoFit/>
          </a:bodyPr>
          <a:lstStyle/>
          <a:p>
            <a:r>
              <a:rPr lang="en-US" sz="1200" i="1" dirty="0" smtClean="0">
                <a:cs typeface="Arial"/>
              </a:rPr>
              <a:t>Figures from John </a:t>
            </a:r>
            <a:r>
              <a:rPr lang="en-US" sz="1200" i="1" dirty="0" err="1" smtClean="0">
                <a:cs typeface="Arial"/>
              </a:rPr>
              <a:t>Abataoglou</a:t>
            </a:r>
            <a:r>
              <a:rPr lang="en-US" sz="1200" i="1" dirty="0" smtClean="0">
                <a:cs typeface="Arial"/>
              </a:rPr>
              <a:t> at the University of Idaho</a:t>
            </a:r>
            <a:endParaRPr lang="en-US" sz="1200" i="1" dirty="0">
              <a:cs typeface="Arial"/>
            </a:endParaRPr>
          </a:p>
        </p:txBody>
      </p:sp>
      <p:sp>
        <p:nvSpPr>
          <p:cNvPr id="10" name="TextBox 9"/>
          <p:cNvSpPr txBox="1"/>
          <p:nvPr/>
        </p:nvSpPr>
        <p:spPr>
          <a:xfrm>
            <a:off x="635000" y="5664200"/>
            <a:ext cx="7912100" cy="461665"/>
          </a:xfrm>
          <a:prstGeom prst="rect">
            <a:avLst/>
          </a:prstGeom>
          <a:noFill/>
        </p:spPr>
        <p:txBody>
          <a:bodyPr wrap="square" rtlCol="0">
            <a:spAutoFit/>
          </a:bodyPr>
          <a:lstStyle/>
          <a:p>
            <a:r>
              <a:rPr lang="en-US" sz="2400" b="1" dirty="0" smtClean="0">
                <a:solidFill>
                  <a:srgbClr val="000000"/>
                </a:solidFill>
                <a:latin typeface="Arial"/>
                <a:cs typeface="Arial"/>
              </a:rPr>
              <a:t>How does this translate into changes in </a:t>
            </a:r>
            <a:r>
              <a:rPr lang="en-US" sz="2400" b="1" dirty="0" err="1" smtClean="0">
                <a:solidFill>
                  <a:srgbClr val="000000"/>
                </a:solidFill>
                <a:latin typeface="Arial"/>
                <a:cs typeface="Arial"/>
              </a:rPr>
              <a:t>streamflow</a:t>
            </a:r>
            <a:r>
              <a:rPr lang="en-US" sz="2400" b="1" dirty="0" smtClean="0">
                <a:solidFill>
                  <a:srgbClr val="000000"/>
                </a:solidFill>
                <a:latin typeface="Arial"/>
                <a:cs typeface="Arial"/>
              </a:rPr>
              <a:t>?</a:t>
            </a:r>
          </a:p>
        </p:txBody>
      </p:sp>
      <p:grpSp>
        <p:nvGrpSpPr>
          <p:cNvPr id="15" name="Group 14"/>
          <p:cNvGrpSpPr/>
          <p:nvPr/>
        </p:nvGrpSpPr>
        <p:grpSpPr>
          <a:xfrm>
            <a:off x="696913" y="4013200"/>
            <a:ext cx="2239784" cy="428214"/>
            <a:chOff x="696913" y="4064000"/>
            <a:chExt cx="2239784" cy="428214"/>
          </a:xfrm>
        </p:grpSpPr>
        <p:sp>
          <p:nvSpPr>
            <p:cNvPr id="11" name="TextBox 10"/>
            <p:cNvSpPr txBox="1"/>
            <p:nvPr/>
          </p:nvSpPr>
          <p:spPr>
            <a:xfrm>
              <a:off x="1674813" y="4064000"/>
              <a:ext cx="1261884" cy="369332"/>
            </a:xfrm>
            <a:prstGeom prst="rect">
              <a:avLst/>
            </a:prstGeom>
            <a:noFill/>
          </p:spPr>
          <p:txBody>
            <a:bodyPr wrap="none" rtlCol="0">
              <a:spAutoFit/>
            </a:bodyPr>
            <a:lstStyle/>
            <a:p>
              <a:r>
                <a:rPr lang="en-US" dirty="0" smtClean="0">
                  <a:solidFill>
                    <a:srgbClr val="7030A0"/>
                  </a:solidFill>
                </a:rPr>
                <a:t>2007 </a:t>
              </a:r>
              <a:r>
                <a:rPr lang="en-US" dirty="0" err="1" smtClean="0">
                  <a:solidFill>
                    <a:srgbClr val="7030A0"/>
                  </a:solidFill>
                </a:rPr>
                <a:t>GCMs</a:t>
              </a:r>
              <a:endParaRPr lang="en-US" dirty="0">
                <a:solidFill>
                  <a:srgbClr val="7030A0"/>
                </a:solidFill>
              </a:endParaRPr>
            </a:p>
          </p:txBody>
        </p:sp>
        <p:sp>
          <p:nvSpPr>
            <p:cNvPr id="12" name="Rectangle 11"/>
            <p:cNvSpPr/>
            <p:nvPr/>
          </p:nvSpPr>
          <p:spPr bwMode="auto">
            <a:xfrm>
              <a:off x="696913" y="4064000"/>
              <a:ext cx="977900" cy="428214"/>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7030A0"/>
                </a:solidFill>
                <a:effectLst/>
                <a:latin typeface="Times" charset="0"/>
              </a:endParaRPr>
            </a:p>
          </p:txBody>
        </p:sp>
      </p:grpSp>
      <p:grpSp>
        <p:nvGrpSpPr>
          <p:cNvPr id="16" name="Group 15"/>
          <p:cNvGrpSpPr/>
          <p:nvPr/>
        </p:nvGrpSpPr>
        <p:grpSpPr>
          <a:xfrm>
            <a:off x="690742" y="4424574"/>
            <a:ext cx="2245955" cy="440914"/>
            <a:chOff x="690742" y="4475374"/>
            <a:chExt cx="2245955" cy="440914"/>
          </a:xfrm>
        </p:grpSpPr>
        <p:sp>
          <p:nvSpPr>
            <p:cNvPr id="13" name="TextBox 12"/>
            <p:cNvSpPr txBox="1"/>
            <p:nvPr/>
          </p:nvSpPr>
          <p:spPr>
            <a:xfrm>
              <a:off x="1674813" y="4475374"/>
              <a:ext cx="1261884" cy="369332"/>
            </a:xfrm>
            <a:prstGeom prst="rect">
              <a:avLst/>
            </a:prstGeom>
            <a:noFill/>
          </p:spPr>
          <p:txBody>
            <a:bodyPr wrap="none" rtlCol="0">
              <a:spAutoFit/>
            </a:bodyPr>
            <a:lstStyle/>
            <a:p>
              <a:r>
                <a:rPr lang="en-US" dirty="0" smtClean="0">
                  <a:solidFill>
                    <a:schemeClr val="accent3">
                      <a:lumMod val="50000"/>
                    </a:schemeClr>
                  </a:solidFill>
                </a:rPr>
                <a:t>2012 </a:t>
              </a:r>
              <a:r>
                <a:rPr lang="en-US" dirty="0" err="1" smtClean="0">
                  <a:solidFill>
                    <a:schemeClr val="accent3">
                      <a:lumMod val="50000"/>
                    </a:schemeClr>
                  </a:solidFill>
                </a:rPr>
                <a:t>GCMs</a:t>
              </a:r>
              <a:endParaRPr lang="en-US" dirty="0">
                <a:solidFill>
                  <a:schemeClr val="accent3">
                    <a:lumMod val="50000"/>
                  </a:schemeClr>
                </a:solidFill>
              </a:endParaRPr>
            </a:p>
          </p:txBody>
        </p:sp>
        <p:sp>
          <p:nvSpPr>
            <p:cNvPr id="14" name="Rectangle 13"/>
            <p:cNvSpPr/>
            <p:nvPr/>
          </p:nvSpPr>
          <p:spPr bwMode="auto">
            <a:xfrm>
              <a:off x="690742" y="4488074"/>
              <a:ext cx="977900" cy="428214"/>
            </a:xfrm>
            <a:prstGeom prst="rect">
              <a:avLst/>
            </a:prstGeom>
            <a:no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19</a:t>
            </a:fld>
            <a:endParaRPr lang="en-US"/>
          </a:p>
        </p:txBody>
      </p:sp>
    </p:spTree>
    <p:extLst>
      <p:ext uri="{BB962C8B-B14F-4D97-AF65-F5344CB8AC3E}">
        <p14:creationId xmlns:p14="http://schemas.microsoft.com/office/powerpoint/2010/main" val="1350417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36891" name="Rectangle 27"/>
          <p:cNvSpPr>
            <a:spLocks noGrp="1" noChangeArrowheads="1"/>
          </p:cNvSpPr>
          <p:nvPr>
            <p:ph type="ctrTitle"/>
          </p:nvPr>
        </p:nvSpPr>
        <p:spPr>
          <a:xfrm>
            <a:off x="33866" y="-171450"/>
            <a:ext cx="9144000" cy="5416550"/>
          </a:xfrm>
        </p:spPr>
        <p:txBody>
          <a:bodyPr/>
          <a:lstStyle/>
          <a:p>
            <a:pPr eaLnBrk="1" hangingPunct="1">
              <a:defRPr/>
            </a:pPr>
            <a:r>
              <a:rPr lang="en-US" b="1" dirty="0" smtClean="0">
                <a:solidFill>
                  <a:srgbClr val="FFEEBE"/>
                </a:solidFill>
                <a:effectLst>
                  <a:outerShdw blurRad="38100" dist="38100" dir="2700000" algn="tl">
                    <a:srgbClr val="000000"/>
                  </a:outerShdw>
                </a:effectLst>
                <a:latin typeface="+mn-lt"/>
                <a:cs typeface="Arial"/>
              </a:rPr>
              <a:t>What are </a:t>
            </a:r>
            <a:r>
              <a:rPr lang="en-US" b="1" dirty="0" smtClean="0">
                <a:solidFill>
                  <a:srgbClr val="FFEEBE"/>
                </a:solidFill>
                <a:effectLst>
                  <a:outerShdw blurRad="38100" dist="38100" dir="2700000" algn="tl">
                    <a:srgbClr val="000000"/>
                  </a:outerShdw>
                </a:effectLst>
                <a:latin typeface="+mn-lt"/>
                <a:ea typeface="+mj-ea"/>
                <a:cs typeface="Arial"/>
              </a:rPr>
              <a:t>hydrologic sensitivities?</a:t>
            </a:r>
            <a:endParaRPr lang="en-US" dirty="0">
              <a:solidFill>
                <a:srgbClr val="FFEEBE"/>
              </a:solidFill>
              <a:latin typeface="+mn-lt"/>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2</a:t>
            </a:fld>
            <a:endParaRPr lang="en-US"/>
          </a:p>
        </p:txBody>
      </p:sp>
    </p:spTree>
    <p:extLst>
      <p:ext uri="{BB962C8B-B14F-4D97-AF65-F5344CB8AC3E}">
        <p14:creationId xmlns:p14="http://schemas.microsoft.com/office/powerpoint/2010/main" val="74502156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9144000" cy="523220"/>
          </a:xfrm>
          <a:prstGeom prst="rect">
            <a:avLst/>
          </a:prstGeom>
          <a:noFill/>
        </p:spPr>
        <p:txBody>
          <a:bodyPr wrap="square" rtlCol="0">
            <a:spAutoFit/>
          </a:bodyPr>
          <a:lstStyle/>
          <a:p>
            <a:pPr algn="ctr"/>
            <a:r>
              <a:rPr lang="en-US" sz="2800" b="1" dirty="0" smtClean="0">
                <a:latin typeface="Arial"/>
                <a:cs typeface="Arial"/>
              </a:rPr>
              <a:t>Yakima River Basin, </a:t>
            </a:r>
            <a:r>
              <a:rPr lang="en-US" sz="2800" b="1" dirty="0" err="1" smtClean="0">
                <a:latin typeface="Arial"/>
                <a:cs typeface="Arial"/>
              </a:rPr>
              <a:t>streamflow</a:t>
            </a:r>
            <a:r>
              <a:rPr lang="en-US" sz="2800" b="1" dirty="0" smtClean="0">
                <a:latin typeface="Arial"/>
                <a:cs typeface="Arial"/>
              </a:rPr>
              <a:t> estimates in 2050s</a:t>
            </a:r>
            <a:endParaRPr lang="en-US" sz="2800" b="1" dirty="0">
              <a:latin typeface="Arial"/>
              <a:cs typeface="Arial"/>
            </a:endParaRPr>
          </a:p>
        </p:txBody>
      </p:sp>
      <p:pic>
        <p:nvPicPr>
          <p:cNvPr id="16" name="Picture 15" descr="multi-scenarios.YAPAR.recons.2050s.eps"/>
          <p:cNvPicPr>
            <a:picLocks noChangeAspect="1"/>
          </p:cNvPicPr>
          <p:nvPr/>
        </p:nvPicPr>
        <p:blipFill>
          <a:blip r:embed="rId3"/>
          <a:srcRect t="6343"/>
          <a:stretch>
            <a:fillRect/>
          </a:stretch>
        </p:blipFill>
        <p:spPr>
          <a:xfrm>
            <a:off x="712440" y="592475"/>
            <a:ext cx="7110854" cy="4053785"/>
          </a:xfrm>
          <a:prstGeom prst="rect">
            <a:avLst/>
          </a:prstGeom>
        </p:spPr>
      </p:pic>
      <p:pic>
        <p:nvPicPr>
          <p:cNvPr id="17" name="Picture 16" descr="ensemble.HD.bc.3months.YAPAR.recons.RCP85.2050s.eps"/>
          <p:cNvPicPr>
            <a:picLocks noChangeAspect="1"/>
          </p:cNvPicPr>
          <p:nvPr/>
        </p:nvPicPr>
        <p:blipFill>
          <a:blip r:embed="rId4"/>
          <a:srcRect l="2963" r="65767"/>
          <a:stretch>
            <a:fillRect/>
          </a:stretch>
        </p:blipFill>
        <p:spPr>
          <a:xfrm>
            <a:off x="6961839" y="4866654"/>
            <a:ext cx="2182161" cy="1627941"/>
          </a:xfrm>
          <a:prstGeom prst="rect">
            <a:avLst/>
          </a:prstGeom>
        </p:spPr>
      </p:pic>
      <p:pic>
        <p:nvPicPr>
          <p:cNvPr id="18" name="Picture 17" descr="ensemble.HD.bc.3months.YAPAR.recons.RCP45.2050s.eps"/>
          <p:cNvPicPr>
            <a:picLocks noChangeAspect="1"/>
          </p:cNvPicPr>
          <p:nvPr/>
        </p:nvPicPr>
        <p:blipFill>
          <a:blip r:embed="rId5"/>
          <a:srcRect l="2963" r="64413"/>
          <a:stretch>
            <a:fillRect/>
          </a:stretch>
        </p:blipFill>
        <p:spPr>
          <a:xfrm>
            <a:off x="4709963" y="4866654"/>
            <a:ext cx="2276609" cy="1627941"/>
          </a:xfrm>
          <a:prstGeom prst="rect">
            <a:avLst/>
          </a:prstGeom>
        </p:spPr>
      </p:pic>
      <p:pic>
        <p:nvPicPr>
          <p:cNvPr id="19" name="Picture 18" descr="ensemble.HD.bc.3months.YAPAR.recons.B1.2050s.eps"/>
          <p:cNvPicPr>
            <a:picLocks noChangeAspect="1"/>
          </p:cNvPicPr>
          <p:nvPr/>
        </p:nvPicPr>
        <p:blipFill>
          <a:blip r:embed="rId6"/>
          <a:srcRect l="3200" r="66017"/>
          <a:stretch>
            <a:fillRect/>
          </a:stretch>
        </p:blipFill>
        <p:spPr>
          <a:xfrm>
            <a:off x="99031" y="4866654"/>
            <a:ext cx="2148149" cy="1627941"/>
          </a:xfrm>
          <a:prstGeom prst="rect">
            <a:avLst/>
          </a:prstGeom>
        </p:spPr>
      </p:pic>
      <p:pic>
        <p:nvPicPr>
          <p:cNvPr id="20" name="Picture 19" descr="ensemble.HD.bc.3months.YAPAR.recons.A2.2050s.eps"/>
          <p:cNvPicPr>
            <a:picLocks noChangeAspect="1"/>
          </p:cNvPicPr>
          <p:nvPr/>
        </p:nvPicPr>
        <p:blipFill>
          <a:blip r:embed="rId7"/>
          <a:srcRect l="2984" r="66625"/>
          <a:stretch>
            <a:fillRect/>
          </a:stretch>
        </p:blipFill>
        <p:spPr>
          <a:xfrm>
            <a:off x="2351788" y="4866654"/>
            <a:ext cx="2120763" cy="1627941"/>
          </a:xfrm>
          <a:prstGeom prst="rect">
            <a:avLst/>
          </a:prstGeom>
        </p:spPr>
      </p:pic>
      <p:sp>
        <p:nvSpPr>
          <p:cNvPr id="21" name="TextBox 20"/>
          <p:cNvSpPr txBox="1"/>
          <p:nvPr/>
        </p:nvSpPr>
        <p:spPr>
          <a:xfrm>
            <a:off x="0" y="6585118"/>
            <a:ext cx="5091458" cy="276999"/>
          </a:xfrm>
          <a:prstGeom prst="rect">
            <a:avLst/>
          </a:prstGeom>
          <a:noFill/>
        </p:spPr>
        <p:txBody>
          <a:bodyPr wrap="none" rtlCol="0">
            <a:spAutoFit/>
          </a:bodyPr>
          <a:lstStyle/>
          <a:p>
            <a:r>
              <a:rPr lang="en-US" sz="1200" i="1" dirty="0" smtClean="0">
                <a:latin typeface="Arial"/>
                <a:cs typeface="Arial"/>
              </a:rPr>
              <a:t>n is the number of GCMs for each emission scenario, preliminary results.</a:t>
            </a:r>
            <a:endParaRPr lang="en-US" sz="1200" i="1" dirty="0">
              <a:latin typeface="Arial"/>
              <a:cs typeface="Arial"/>
            </a:endParaRPr>
          </a:p>
        </p:txBody>
      </p:sp>
      <p:grpSp>
        <p:nvGrpSpPr>
          <p:cNvPr id="11" name="Group 10"/>
          <p:cNvGrpSpPr/>
          <p:nvPr/>
        </p:nvGrpSpPr>
        <p:grpSpPr>
          <a:xfrm>
            <a:off x="48231" y="4416628"/>
            <a:ext cx="4424320" cy="2168490"/>
            <a:chOff x="0" y="4416628"/>
            <a:chExt cx="4472551" cy="2168490"/>
          </a:xfrm>
        </p:grpSpPr>
        <p:sp>
          <p:nvSpPr>
            <p:cNvPr id="9" name="Rectangle 8"/>
            <p:cNvSpPr/>
            <p:nvPr/>
          </p:nvSpPr>
          <p:spPr bwMode="auto">
            <a:xfrm>
              <a:off x="0" y="4866654"/>
              <a:ext cx="4472551" cy="1718464"/>
            </a:xfrm>
            <a:prstGeom prst="rect">
              <a:avLst/>
            </a:prstGeom>
            <a:noFill/>
            <a:ln w="635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a:off x="48231" y="4416628"/>
              <a:ext cx="1261884" cy="369332"/>
            </a:xfrm>
            <a:prstGeom prst="rect">
              <a:avLst/>
            </a:prstGeom>
            <a:noFill/>
          </p:spPr>
          <p:txBody>
            <a:bodyPr wrap="none" rtlCol="0">
              <a:spAutoFit/>
            </a:bodyPr>
            <a:lstStyle/>
            <a:p>
              <a:r>
                <a:rPr lang="en-US" b="1" dirty="0" smtClean="0">
                  <a:solidFill>
                    <a:srgbClr val="7030A0"/>
                  </a:solidFill>
                </a:rPr>
                <a:t>2007 </a:t>
              </a:r>
              <a:r>
                <a:rPr lang="en-US" b="1" dirty="0" err="1" smtClean="0">
                  <a:solidFill>
                    <a:srgbClr val="7030A0"/>
                  </a:solidFill>
                </a:rPr>
                <a:t>GCMs</a:t>
              </a:r>
              <a:endParaRPr lang="en-US" b="1" dirty="0">
                <a:solidFill>
                  <a:srgbClr val="7030A0"/>
                </a:solidFill>
              </a:endParaRPr>
            </a:p>
          </p:txBody>
        </p:sp>
      </p:grpSp>
      <p:grpSp>
        <p:nvGrpSpPr>
          <p:cNvPr id="12" name="Group 11"/>
          <p:cNvGrpSpPr/>
          <p:nvPr/>
        </p:nvGrpSpPr>
        <p:grpSpPr>
          <a:xfrm>
            <a:off x="4624951" y="4416628"/>
            <a:ext cx="4519049" cy="2168490"/>
            <a:chOff x="0" y="4416628"/>
            <a:chExt cx="4519049" cy="2168490"/>
          </a:xfrm>
        </p:grpSpPr>
        <p:sp>
          <p:nvSpPr>
            <p:cNvPr id="13" name="Rectangle 12"/>
            <p:cNvSpPr/>
            <p:nvPr/>
          </p:nvSpPr>
          <p:spPr bwMode="auto">
            <a:xfrm>
              <a:off x="0" y="4866654"/>
              <a:ext cx="4472551" cy="1718464"/>
            </a:xfrm>
            <a:prstGeom prst="rect">
              <a:avLst/>
            </a:prstGeom>
            <a:noFill/>
            <a:ln w="635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TextBox 13"/>
            <p:cNvSpPr txBox="1"/>
            <p:nvPr/>
          </p:nvSpPr>
          <p:spPr>
            <a:xfrm>
              <a:off x="3257165" y="4416628"/>
              <a:ext cx="1261884" cy="369332"/>
            </a:xfrm>
            <a:prstGeom prst="rect">
              <a:avLst/>
            </a:prstGeom>
            <a:noFill/>
          </p:spPr>
          <p:txBody>
            <a:bodyPr wrap="none" rtlCol="0">
              <a:spAutoFit/>
            </a:bodyPr>
            <a:lstStyle/>
            <a:p>
              <a:r>
                <a:rPr lang="en-US" b="1" dirty="0" smtClean="0">
                  <a:solidFill>
                    <a:schemeClr val="accent3">
                      <a:lumMod val="50000"/>
                    </a:schemeClr>
                  </a:solidFill>
                </a:rPr>
                <a:t>2012 </a:t>
              </a:r>
              <a:r>
                <a:rPr lang="en-US" b="1" dirty="0" err="1" smtClean="0">
                  <a:solidFill>
                    <a:schemeClr val="accent3">
                      <a:lumMod val="50000"/>
                    </a:schemeClr>
                  </a:solidFill>
                </a:rPr>
                <a:t>GCMs</a:t>
              </a:r>
              <a:endParaRPr lang="en-US" b="1" dirty="0">
                <a:solidFill>
                  <a:schemeClr val="accent3">
                    <a:lumMod val="50000"/>
                  </a:schemeClr>
                </a:solidFill>
              </a:endParaRPr>
            </a:p>
          </p:txBody>
        </p:sp>
      </p:grpSp>
      <p:pic>
        <p:nvPicPr>
          <p:cNvPr id="22" name="Picture 21" descr="multi-scenarios.DALLE.recons.2080s.eps"/>
          <p:cNvPicPr>
            <a:picLocks noChangeAspect="1"/>
          </p:cNvPicPr>
          <p:nvPr/>
        </p:nvPicPr>
        <p:blipFill>
          <a:blip r:embed="rId8"/>
          <a:srcRect l="8833" t="11162" r="67919" b="54055"/>
          <a:stretch>
            <a:fillRect/>
          </a:stretch>
        </p:blipFill>
        <p:spPr>
          <a:xfrm>
            <a:off x="6102078" y="802126"/>
            <a:ext cx="1543322" cy="1497249"/>
          </a:xfrm>
          <a:prstGeom prst="rect">
            <a:avLst/>
          </a:prstGeom>
        </p:spPr>
      </p:pic>
      <p:sp>
        <p:nvSpPr>
          <p:cNvPr id="29" name="Rectangle 28"/>
          <p:cNvSpPr/>
          <p:nvPr/>
        </p:nvSpPr>
        <p:spPr>
          <a:xfrm>
            <a:off x="1308100"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N=15</a:t>
            </a:r>
            <a:endParaRPr lang="en-US" dirty="0"/>
          </a:p>
        </p:txBody>
      </p:sp>
      <p:sp>
        <p:nvSpPr>
          <p:cNvPr id="30" name="Rectangle 29"/>
          <p:cNvSpPr/>
          <p:nvPr/>
        </p:nvSpPr>
        <p:spPr>
          <a:xfrm>
            <a:off x="3638437"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975237" y="5040312"/>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267928" y="5064124"/>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1560513" y="5200650"/>
            <a:ext cx="4208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1556464" y="4975811"/>
            <a:ext cx="602649" cy="338554"/>
          </a:xfrm>
          <a:prstGeom prst="rect">
            <a:avLst/>
          </a:prstGeom>
          <a:noFill/>
        </p:spPr>
        <p:txBody>
          <a:bodyPr wrap="none" rtlCol="0">
            <a:spAutoFit/>
          </a:bodyPr>
          <a:lstStyle/>
          <a:p>
            <a:r>
              <a:rPr lang="en-US" sz="1600" dirty="0" err="1" smtClean="0"/>
              <a:t>n</a:t>
            </a:r>
            <a:r>
              <a:rPr lang="en-US" sz="1600" dirty="0" smtClean="0"/>
              <a:t>=15</a:t>
            </a:r>
            <a:endParaRPr lang="en-US" sz="1600" dirty="0"/>
          </a:p>
        </p:txBody>
      </p:sp>
      <p:sp>
        <p:nvSpPr>
          <p:cNvPr id="35" name="Rectangle 34"/>
          <p:cNvSpPr/>
          <p:nvPr/>
        </p:nvSpPr>
        <p:spPr>
          <a:xfrm>
            <a:off x="3890850" y="5162550"/>
            <a:ext cx="4208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832025" y="4964490"/>
            <a:ext cx="602649" cy="338554"/>
          </a:xfrm>
          <a:prstGeom prst="rect">
            <a:avLst/>
          </a:prstGeom>
          <a:noFill/>
        </p:spPr>
        <p:txBody>
          <a:bodyPr wrap="none" rtlCol="0">
            <a:spAutoFit/>
          </a:bodyPr>
          <a:lstStyle/>
          <a:p>
            <a:r>
              <a:rPr lang="en-US" sz="1600" dirty="0" err="1" smtClean="0"/>
              <a:t>n</a:t>
            </a:r>
            <a:r>
              <a:rPr lang="en-US" sz="1600" dirty="0" smtClean="0"/>
              <a:t>=13</a:t>
            </a:r>
            <a:endParaRPr lang="en-US" sz="1600" dirty="0"/>
          </a:p>
        </p:txBody>
      </p:sp>
      <p:sp>
        <p:nvSpPr>
          <p:cNvPr id="37" name="Rectangle 36"/>
          <p:cNvSpPr/>
          <p:nvPr/>
        </p:nvSpPr>
        <p:spPr>
          <a:xfrm>
            <a:off x="6240350" y="5175250"/>
            <a:ext cx="4208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185501" y="4975811"/>
            <a:ext cx="602649" cy="338554"/>
          </a:xfrm>
          <a:prstGeom prst="rect">
            <a:avLst/>
          </a:prstGeom>
          <a:noFill/>
        </p:spPr>
        <p:txBody>
          <a:bodyPr wrap="none" rtlCol="0">
            <a:spAutoFit/>
          </a:bodyPr>
          <a:lstStyle/>
          <a:p>
            <a:r>
              <a:rPr lang="en-US" sz="1600" dirty="0" err="1" smtClean="0"/>
              <a:t>n</a:t>
            </a:r>
            <a:r>
              <a:rPr lang="en-US" sz="1600" dirty="0" smtClean="0"/>
              <a:t>=27</a:t>
            </a:r>
            <a:endParaRPr lang="en-US" sz="1600" dirty="0"/>
          </a:p>
        </p:txBody>
      </p:sp>
      <p:sp>
        <p:nvSpPr>
          <p:cNvPr id="40" name="Rectangle 39"/>
          <p:cNvSpPr/>
          <p:nvPr/>
        </p:nvSpPr>
        <p:spPr>
          <a:xfrm>
            <a:off x="8507641" y="5187950"/>
            <a:ext cx="4208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8452792" y="4982161"/>
            <a:ext cx="602649" cy="338554"/>
          </a:xfrm>
          <a:prstGeom prst="rect">
            <a:avLst/>
          </a:prstGeom>
          <a:noFill/>
        </p:spPr>
        <p:txBody>
          <a:bodyPr wrap="none" rtlCol="0">
            <a:spAutoFit/>
          </a:bodyPr>
          <a:lstStyle/>
          <a:p>
            <a:r>
              <a:rPr lang="en-US" sz="1600" dirty="0" err="1" smtClean="0"/>
              <a:t>n</a:t>
            </a:r>
            <a:r>
              <a:rPr lang="en-US" sz="1600" dirty="0" smtClean="0"/>
              <a:t>=27</a:t>
            </a:r>
            <a:endParaRPr lang="en-US" sz="1600" dirty="0"/>
          </a:p>
        </p:txBody>
      </p:sp>
      <p:sp>
        <p:nvSpPr>
          <p:cNvPr id="2" name="Slide Number Placeholder 1"/>
          <p:cNvSpPr>
            <a:spLocks noGrp="1"/>
          </p:cNvSpPr>
          <p:nvPr>
            <p:ph type="sldNum" sz="quarter" idx="12"/>
          </p:nvPr>
        </p:nvSpPr>
        <p:spPr>
          <a:xfrm>
            <a:off x="6961839" y="6572449"/>
            <a:ext cx="2133600" cy="365125"/>
          </a:xfrm>
        </p:spPr>
        <p:txBody>
          <a:bodyPr/>
          <a:lstStyle/>
          <a:p>
            <a:fld id="{08A71FCF-8162-CF4F-97AC-67D24C9EE9EE}" type="slidenum">
              <a:rPr lang="en-US" smtClean="0"/>
              <a:pPr/>
              <a:t>20</a:t>
            </a:fld>
            <a:endParaRPr lang="en-US" dirty="0"/>
          </a:p>
        </p:txBody>
      </p:sp>
    </p:spTree>
    <p:extLst>
      <p:ext uri="{BB962C8B-B14F-4D97-AF65-F5344CB8AC3E}">
        <p14:creationId xmlns:p14="http://schemas.microsoft.com/office/powerpoint/2010/main" val="18348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33866" y="-171450"/>
            <a:ext cx="91440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3.  Help in selecting global climate models for a particular impact</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21</a:t>
            </a:fld>
            <a:endParaRPr lang="en-US"/>
          </a:p>
        </p:txBody>
      </p:sp>
    </p:spTree>
    <p:extLst>
      <p:ext uri="{BB962C8B-B14F-4D97-AF65-F5344CB8AC3E}">
        <p14:creationId xmlns:p14="http://schemas.microsoft.com/office/powerpoint/2010/main" val="104032134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frustration_cartoon.png"/>
          <p:cNvPicPr>
            <a:picLocks noChangeAspect="1"/>
          </p:cNvPicPr>
          <p:nvPr/>
        </p:nvPicPr>
        <p:blipFill>
          <a:blip r:embed="rId3"/>
          <a:stretch>
            <a:fillRect/>
          </a:stretch>
        </p:blipFill>
        <p:spPr>
          <a:xfrm>
            <a:off x="3077024" y="2734665"/>
            <a:ext cx="2510975" cy="3625660"/>
          </a:xfrm>
          <a:prstGeom prst="rect">
            <a:avLst/>
          </a:prstGeom>
        </p:spPr>
      </p:pic>
      <p:sp>
        <p:nvSpPr>
          <p:cNvPr id="51" name="TextBox 50"/>
          <p:cNvSpPr txBox="1"/>
          <p:nvPr/>
        </p:nvSpPr>
        <p:spPr>
          <a:xfrm>
            <a:off x="571500" y="485462"/>
            <a:ext cx="8089900" cy="1754326"/>
          </a:xfrm>
          <a:prstGeom prst="rect">
            <a:avLst/>
          </a:prstGeom>
          <a:solidFill>
            <a:schemeClr val="bg1"/>
          </a:solidFill>
        </p:spPr>
        <p:txBody>
          <a:bodyPr wrap="square" rtlCol="0">
            <a:spAutoFit/>
          </a:bodyPr>
          <a:lstStyle/>
          <a:p>
            <a:pPr algn="ctr"/>
            <a:r>
              <a:rPr lang="en-US" sz="3600" dirty="0" smtClean="0"/>
              <a:t>Lots of models, </a:t>
            </a:r>
            <a:r>
              <a:rPr lang="en-US" sz="3600" smtClean="0"/>
              <a:t>increasingly more information, impacts </a:t>
            </a:r>
            <a:r>
              <a:rPr lang="en-US" sz="3600" dirty="0" smtClean="0"/>
              <a:t>only considered at the end</a:t>
            </a:r>
            <a:endParaRPr lang="en-US" sz="3600" dirty="0"/>
          </a:p>
        </p:txBody>
      </p:sp>
      <p:sp>
        <p:nvSpPr>
          <p:cNvPr id="58" name="TextBox 57"/>
          <p:cNvSpPr txBox="1"/>
          <p:nvPr/>
        </p:nvSpPr>
        <p:spPr>
          <a:xfrm>
            <a:off x="-25400" y="6648450"/>
            <a:ext cx="8991600" cy="338554"/>
          </a:xfrm>
          <a:prstGeom prst="rect">
            <a:avLst/>
          </a:prstGeom>
          <a:noFill/>
        </p:spPr>
        <p:txBody>
          <a:bodyPr wrap="square" rtlCol="0">
            <a:spAutoFit/>
          </a:bodyPr>
          <a:lstStyle/>
          <a:p>
            <a:r>
              <a:rPr lang="en-US" sz="800" i="1" dirty="0" smtClean="0"/>
              <a:t>Image from </a:t>
            </a:r>
            <a:r>
              <a:rPr lang="en-US" sz="800" i="1" dirty="0" err="1" smtClean="0"/>
              <a:t>http://www.activatedesign.co.nz/blog/the-frustration-of-almost-perfect-websites/</a:t>
            </a:r>
            <a:endParaRPr lang="en-US" sz="800" i="1" dirty="0" smtClean="0"/>
          </a:p>
          <a:p>
            <a:endParaRPr lang="en-US" sz="800" i="1"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22</a:t>
            </a:fld>
            <a:endParaRPr lang="en-US"/>
          </a:p>
        </p:txBody>
      </p:sp>
    </p:spTree>
    <p:extLst>
      <p:ext uri="{BB962C8B-B14F-4D97-AF65-F5344CB8AC3E}">
        <p14:creationId xmlns:p14="http://schemas.microsoft.com/office/powerpoint/2010/main" val="72851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375833" y="1181100"/>
            <a:ext cx="5850467" cy="4401205"/>
          </a:xfrm>
          <a:prstGeom prst="rect">
            <a:avLst/>
          </a:prstGeom>
          <a:noFill/>
        </p:spPr>
        <p:txBody>
          <a:bodyPr wrap="square" rtlCol="0">
            <a:spAutoFit/>
          </a:bodyPr>
          <a:lstStyle/>
          <a:p>
            <a:pPr algn="ctr"/>
            <a:r>
              <a:rPr lang="en-US" sz="4000" dirty="0" smtClean="0"/>
              <a:t>Are there ways to understand climate change impacts that are less computationally involved and focus on the impact you care most about?</a:t>
            </a:r>
          </a:p>
          <a:p>
            <a:pPr algn="ctr"/>
            <a:endParaRPr lang="en-US" sz="4000" dirty="0" smtClean="0"/>
          </a:p>
        </p:txBody>
      </p:sp>
      <p:sp>
        <p:nvSpPr>
          <p:cNvPr id="2" name="Slide Number Placeholder 1"/>
          <p:cNvSpPr>
            <a:spLocks noGrp="1"/>
          </p:cNvSpPr>
          <p:nvPr>
            <p:ph type="sldNum" sz="quarter" idx="12"/>
          </p:nvPr>
        </p:nvSpPr>
        <p:spPr/>
        <p:txBody>
          <a:bodyPr/>
          <a:lstStyle/>
          <a:p>
            <a:fld id="{08A71FCF-8162-CF4F-97AC-67D24C9EE9EE}" type="slidenum">
              <a:rPr lang="en-US" smtClean="0"/>
              <a:pPr/>
              <a:t>23</a:t>
            </a:fld>
            <a:endParaRPr lang="en-US"/>
          </a:p>
        </p:txBody>
      </p:sp>
    </p:spTree>
    <p:extLst>
      <p:ext uri="{BB962C8B-B14F-4D97-AF65-F5344CB8AC3E}">
        <p14:creationId xmlns:p14="http://schemas.microsoft.com/office/powerpoint/2010/main" val="1598194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886" y="1765300"/>
            <a:ext cx="7190014" cy="4525963"/>
          </a:xfrm>
        </p:spPr>
        <p:txBody>
          <a:bodyPr>
            <a:normAutofit/>
          </a:bodyPr>
          <a:lstStyle/>
          <a:p>
            <a:pPr marL="514350" indent="-514350">
              <a:buAutoNum type="arabicPeriod"/>
            </a:pPr>
            <a:r>
              <a:rPr lang="en-US" dirty="0" smtClean="0"/>
              <a:t>Not </a:t>
            </a:r>
            <a:r>
              <a:rPr lang="en-US" dirty="0"/>
              <a:t>all models </a:t>
            </a:r>
            <a:r>
              <a:rPr lang="en-US" dirty="0" smtClean="0"/>
              <a:t>are created equal; we can be more selective in what we use</a:t>
            </a:r>
          </a:p>
        </p:txBody>
      </p:sp>
      <p:sp>
        <p:nvSpPr>
          <p:cNvPr id="5" name="Title 1"/>
          <p:cNvSpPr>
            <a:spLocks noGrp="1"/>
          </p:cNvSpPr>
          <p:nvPr>
            <p:ph type="title"/>
          </p:nvPr>
        </p:nvSpPr>
        <p:spPr>
          <a:xfrm>
            <a:off x="0" y="508000"/>
            <a:ext cx="7581900" cy="1341885"/>
          </a:xfrm>
        </p:spPr>
        <p:txBody>
          <a:bodyPr>
            <a:normAutofit/>
          </a:bodyPr>
          <a:lstStyle/>
          <a:p>
            <a:pPr eaLnBrk="1" hangingPunct="1"/>
            <a:r>
              <a:rPr lang="en-US" sz="5000" b="1" dirty="0" smtClean="0">
                <a:solidFill>
                  <a:srgbClr val="03395D"/>
                </a:solidFill>
                <a:latin typeface="+mn-lt"/>
                <a:cs typeface="Arial" charset="0"/>
              </a:rPr>
              <a:t>Good news, there is… </a:t>
            </a:r>
            <a:endParaRPr lang="en-US" sz="5000" b="1" dirty="0">
              <a:solidFill>
                <a:srgbClr val="03395D"/>
              </a:solidFill>
              <a:latin typeface="+mn-lt"/>
              <a:cs typeface="Arial" charset="0"/>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24</a:t>
            </a:fld>
            <a:endParaRPr lang="en-US"/>
          </a:p>
        </p:txBody>
      </p:sp>
    </p:spTree>
    <p:extLst>
      <p:ext uri="{BB962C8B-B14F-4D97-AF65-F5344CB8AC3E}">
        <p14:creationId xmlns:p14="http://schemas.microsoft.com/office/powerpoint/2010/main" val="5457177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tas_carbon.pdf"/>
          <p:cNvPicPr/>
          <p:nvPr/>
        </p:nvPicPr>
        <p:blipFill>
          <a:blip r:embed="rId2"/>
          <a:srcRect l="50696" t="54331"/>
          <a:stretch>
            <a:fillRect/>
          </a:stretch>
        </p:blipFill>
        <p:spPr bwMode="auto">
          <a:xfrm>
            <a:off x="-368301" y="857032"/>
            <a:ext cx="5837371" cy="5065712"/>
          </a:xfrm>
          <a:prstGeom prst="rect">
            <a:avLst/>
          </a:prstGeom>
          <a:noFill/>
          <a:ln w="9525">
            <a:noFill/>
            <a:miter lim="800000"/>
            <a:headEnd/>
            <a:tailEnd/>
          </a:ln>
        </p:spPr>
      </p:pic>
      <p:sp>
        <p:nvSpPr>
          <p:cNvPr id="6" name="TextBox 5"/>
          <p:cNvSpPr txBox="1"/>
          <p:nvPr/>
        </p:nvSpPr>
        <p:spPr>
          <a:xfrm>
            <a:off x="4102100" y="1346200"/>
            <a:ext cx="4711699" cy="2554545"/>
          </a:xfrm>
          <a:prstGeom prst="rect">
            <a:avLst/>
          </a:prstGeom>
          <a:noFill/>
        </p:spPr>
        <p:txBody>
          <a:bodyPr wrap="square" rtlCol="0">
            <a:spAutoFit/>
          </a:bodyPr>
          <a:lstStyle/>
          <a:p>
            <a:pPr algn="ctr"/>
            <a:r>
              <a:rPr lang="en-US" sz="4000" dirty="0" smtClean="0"/>
              <a:t>Global Climate Model ranking for </a:t>
            </a:r>
          </a:p>
          <a:p>
            <a:pPr algn="ctr"/>
            <a:r>
              <a:rPr lang="en-US" sz="4000" dirty="0" smtClean="0"/>
              <a:t>Pacific Northwest by Rupp et al. JGR 2013 </a:t>
            </a:r>
            <a:endParaRPr lang="en-US" sz="40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25</a:t>
            </a:fld>
            <a:endParaRPr lang="en-US"/>
          </a:p>
        </p:txBody>
      </p:sp>
    </p:spTree>
    <p:extLst>
      <p:ext uri="{BB962C8B-B14F-4D97-AF65-F5344CB8AC3E}">
        <p14:creationId xmlns:p14="http://schemas.microsoft.com/office/powerpoint/2010/main" val="738183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886" y="1765300"/>
            <a:ext cx="7190014" cy="4525963"/>
          </a:xfrm>
        </p:spPr>
        <p:txBody>
          <a:bodyPr>
            <a:normAutofit/>
          </a:bodyPr>
          <a:lstStyle/>
          <a:p>
            <a:pPr marL="514350" indent="-514350">
              <a:buAutoNum type="arabicPeriod"/>
            </a:pPr>
            <a:r>
              <a:rPr lang="en-US" dirty="0" smtClean="0"/>
              <a:t>Not </a:t>
            </a:r>
            <a:r>
              <a:rPr lang="en-US" dirty="0"/>
              <a:t>all models </a:t>
            </a:r>
            <a:r>
              <a:rPr lang="en-US" dirty="0" smtClean="0"/>
              <a:t>are created equal; we can be more selective in what </a:t>
            </a:r>
            <a:r>
              <a:rPr lang="en-US" smtClean="0"/>
              <a:t>we use</a:t>
            </a:r>
            <a:endParaRPr lang="en-US" dirty="0" smtClean="0"/>
          </a:p>
          <a:p>
            <a:pPr marL="514350" indent="-514350">
              <a:buAutoNum type="arabicPeriod"/>
            </a:pPr>
            <a:r>
              <a:rPr lang="en-US" dirty="0" smtClean="0"/>
              <a:t>Sensitivities of a particular impact (e.g., </a:t>
            </a:r>
            <a:r>
              <a:rPr lang="en-US" dirty="0" err="1" smtClean="0"/>
              <a:t>streamflow</a:t>
            </a:r>
            <a:r>
              <a:rPr lang="en-US" dirty="0" smtClean="0"/>
              <a:t> change) can provide plausible first-order estimates and aid model selection </a:t>
            </a:r>
          </a:p>
        </p:txBody>
      </p:sp>
      <p:sp>
        <p:nvSpPr>
          <p:cNvPr id="5" name="Title 1"/>
          <p:cNvSpPr>
            <a:spLocks noGrp="1"/>
          </p:cNvSpPr>
          <p:nvPr>
            <p:ph type="title"/>
          </p:nvPr>
        </p:nvSpPr>
        <p:spPr>
          <a:xfrm>
            <a:off x="0" y="508000"/>
            <a:ext cx="7581900" cy="1341885"/>
          </a:xfrm>
        </p:spPr>
        <p:txBody>
          <a:bodyPr>
            <a:normAutofit/>
          </a:bodyPr>
          <a:lstStyle/>
          <a:p>
            <a:pPr eaLnBrk="1" hangingPunct="1"/>
            <a:r>
              <a:rPr lang="en-US" sz="5000" b="1" dirty="0" smtClean="0">
                <a:solidFill>
                  <a:srgbClr val="03395D"/>
                </a:solidFill>
                <a:latin typeface="+mn-lt"/>
                <a:cs typeface="Arial" charset="0"/>
              </a:rPr>
              <a:t>Good news, there is… </a:t>
            </a:r>
            <a:endParaRPr lang="en-US" sz="5000" b="1" dirty="0">
              <a:solidFill>
                <a:srgbClr val="03395D"/>
              </a:solidFill>
              <a:latin typeface="+mn-lt"/>
              <a:cs typeface="Arial" charset="0"/>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26</a:t>
            </a:fld>
            <a:endParaRPr lang="en-US"/>
          </a:p>
        </p:txBody>
      </p:sp>
    </p:spTree>
    <p:extLst>
      <p:ext uri="{BB962C8B-B14F-4D97-AF65-F5344CB8AC3E}">
        <p14:creationId xmlns:p14="http://schemas.microsoft.com/office/powerpoint/2010/main" val="807159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eltas_hydro_nocontours.pdf"/>
          <p:cNvPicPr>
            <a:picLocks noChangeAspect="1"/>
          </p:cNvPicPr>
          <p:nvPr/>
        </p:nvPicPr>
        <p:blipFill>
          <a:blip r:embed="rId3"/>
          <a:srcRect l="48529" r="6699" b="46339"/>
          <a:stretch>
            <a:fillRect/>
          </a:stretch>
        </p:blipFill>
        <p:spPr>
          <a:xfrm>
            <a:off x="76200" y="-101600"/>
            <a:ext cx="5724031" cy="6053417"/>
          </a:xfrm>
          <a:prstGeom prst="rect">
            <a:avLst/>
          </a:prstGeom>
        </p:spPr>
      </p:pic>
      <p:sp>
        <p:nvSpPr>
          <p:cNvPr id="11" name="TextBox 10"/>
          <p:cNvSpPr txBox="1"/>
          <p:nvPr/>
        </p:nvSpPr>
        <p:spPr>
          <a:xfrm>
            <a:off x="-38100" y="25399"/>
            <a:ext cx="9060571" cy="800219"/>
          </a:xfrm>
          <a:prstGeom prst="rect">
            <a:avLst/>
          </a:prstGeom>
          <a:noFill/>
        </p:spPr>
        <p:txBody>
          <a:bodyPr wrap="square" rtlCol="0">
            <a:spAutoFit/>
          </a:bodyPr>
          <a:lstStyle/>
          <a:p>
            <a:r>
              <a:rPr lang="en-US" sz="2300" b="1" dirty="0" smtClean="0">
                <a:latin typeface="Arial"/>
                <a:cs typeface="Arial"/>
              </a:rPr>
              <a:t>Global Climate Models precipitation and temperature responses</a:t>
            </a:r>
          </a:p>
          <a:p>
            <a:pPr algn="ctr"/>
            <a:endParaRPr lang="en-US" sz="2300" b="1" dirty="0" smtClean="0">
              <a:latin typeface="Arial"/>
              <a:cs typeface="Arial"/>
            </a:endParaRPr>
          </a:p>
        </p:txBody>
      </p:sp>
      <p:sp>
        <p:nvSpPr>
          <p:cNvPr id="12" name="TextBox 11"/>
          <p:cNvSpPr txBox="1"/>
          <p:nvPr/>
        </p:nvSpPr>
        <p:spPr>
          <a:xfrm>
            <a:off x="76200" y="5918200"/>
            <a:ext cx="9017000" cy="646331"/>
          </a:xfrm>
          <a:prstGeom prst="rect">
            <a:avLst/>
          </a:prstGeom>
          <a:noFill/>
        </p:spPr>
        <p:txBody>
          <a:bodyPr wrap="square" rtlCol="0">
            <a:spAutoFit/>
          </a:bodyPr>
          <a:lstStyle/>
          <a:p>
            <a:r>
              <a:rPr lang="en-US" dirty="0" smtClean="0">
                <a:latin typeface="Arial"/>
                <a:cs typeface="Arial"/>
              </a:rPr>
              <a:t>GCM ranking from Rupp et al. (JGR 2013), blue = RCP 4.5, red = RCP 8.5, Eastern Washington region 1970-1999 to 2041-2070</a:t>
            </a:r>
            <a:endParaRPr lang="en-US" dirty="0">
              <a:latin typeface="Arial"/>
              <a:cs typeface="Arial"/>
            </a:endParaRPr>
          </a:p>
        </p:txBody>
      </p:sp>
      <p:pic>
        <p:nvPicPr>
          <p:cNvPr id="19" name="Picture 18" descr="EastWA_Annual_deltas_hydro_All_1970-1999_2041-2070.eps"/>
          <p:cNvPicPr>
            <a:picLocks noChangeAspect="1"/>
          </p:cNvPicPr>
          <p:nvPr/>
        </p:nvPicPr>
        <p:blipFill>
          <a:blip r:embed="rId4"/>
          <a:srcRect l="75765" t="82378" b="9310"/>
          <a:stretch>
            <a:fillRect/>
          </a:stretch>
        </p:blipFill>
        <p:spPr>
          <a:xfrm>
            <a:off x="6075575" y="3808062"/>
            <a:ext cx="2979209" cy="868609"/>
          </a:xfrm>
          <a:prstGeom prst="rect">
            <a:avLst/>
          </a:prstGeom>
        </p:spPr>
      </p:pic>
      <p:pic>
        <p:nvPicPr>
          <p:cNvPr id="10" name="Picture 9" descr="deltas_hydro.pdf"/>
          <p:cNvPicPr>
            <a:picLocks noChangeAspect="1"/>
          </p:cNvPicPr>
          <p:nvPr/>
        </p:nvPicPr>
        <p:blipFill>
          <a:blip r:embed="rId5"/>
          <a:srcRect l="53796" t="52963" r="7423" b="2778"/>
          <a:stretch>
            <a:fillRect/>
          </a:stretch>
        </p:blipFill>
        <p:spPr>
          <a:xfrm>
            <a:off x="6075575" y="1027668"/>
            <a:ext cx="2761039" cy="2780394"/>
          </a:xfrm>
          <a:prstGeom prst="rect">
            <a:avLst/>
          </a:prstGeom>
        </p:spPr>
      </p:pic>
      <p:sp>
        <p:nvSpPr>
          <p:cNvPr id="2" name="Slide Number Placeholder 1"/>
          <p:cNvSpPr>
            <a:spLocks noGrp="1"/>
          </p:cNvSpPr>
          <p:nvPr>
            <p:ph type="sldNum" sz="quarter" idx="12"/>
          </p:nvPr>
        </p:nvSpPr>
        <p:spPr/>
        <p:txBody>
          <a:bodyPr/>
          <a:lstStyle/>
          <a:p>
            <a:fld id="{08A71FCF-8162-CF4F-97AC-67D24C9EE9EE}" type="slidenum">
              <a:rPr lang="en-US" smtClean="0"/>
              <a:pPr/>
              <a:t>27</a:t>
            </a:fld>
            <a:endParaRPr lang="en-US"/>
          </a:p>
        </p:txBody>
      </p:sp>
    </p:spTree>
    <p:extLst>
      <p:ext uri="{BB962C8B-B14F-4D97-AF65-F5344CB8AC3E}">
        <p14:creationId xmlns:p14="http://schemas.microsoft.com/office/powerpoint/2010/main" val="17634675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eltas_hydro_nocontours.pdf"/>
          <p:cNvPicPr>
            <a:picLocks noChangeAspect="1"/>
          </p:cNvPicPr>
          <p:nvPr/>
        </p:nvPicPr>
        <p:blipFill>
          <a:blip r:embed="rId3"/>
          <a:srcRect l="48529" r="6699" b="46339"/>
          <a:stretch>
            <a:fillRect/>
          </a:stretch>
        </p:blipFill>
        <p:spPr>
          <a:xfrm>
            <a:off x="76200" y="-101600"/>
            <a:ext cx="5724031" cy="6053417"/>
          </a:xfrm>
          <a:prstGeom prst="rect">
            <a:avLst/>
          </a:prstGeom>
        </p:spPr>
      </p:pic>
      <p:sp>
        <p:nvSpPr>
          <p:cNvPr id="11" name="TextBox 10"/>
          <p:cNvSpPr txBox="1"/>
          <p:nvPr/>
        </p:nvSpPr>
        <p:spPr>
          <a:xfrm>
            <a:off x="-38100" y="25399"/>
            <a:ext cx="9060571" cy="800219"/>
          </a:xfrm>
          <a:prstGeom prst="rect">
            <a:avLst/>
          </a:prstGeom>
          <a:noFill/>
        </p:spPr>
        <p:txBody>
          <a:bodyPr wrap="square" rtlCol="0">
            <a:spAutoFit/>
          </a:bodyPr>
          <a:lstStyle/>
          <a:p>
            <a:r>
              <a:rPr lang="en-US" sz="2300" b="1" dirty="0" smtClean="0">
                <a:latin typeface="Arial"/>
                <a:cs typeface="Arial"/>
              </a:rPr>
              <a:t>Global Climate Models precipitation and temperature responses</a:t>
            </a:r>
          </a:p>
          <a:p>
            <a:pPr algn="ctr"/>
            <a:endParaRPr lang="en-US" sz="2300" b="1" dirty="0" smtClean="0">
              <a:latin typeface="Arial"/>
              <a:cs typeface="Arial"/>
            </a:endParaRPr>
          </a:p>
        </p:txBody>
      </p:sp>
      <p:sp>
        <p:nvSpPr>
          <p:cNvPr id="12" name="TextBox 11"/>
          <p:cNvSpPr txBox="1"/>
          <p:nvPr/>
        </p:nvSpPr>
        <p:spPr>
          <a:xfrm>
            <a:off x="76200" y="5918200"/>
            <a:ext cx="9017000" cy="646331"/>
          </a:xfrm>
          <a:prstGeom prst="rect">
            <a:avLst/>
          </a:prstGeom>
          <a:noFill/>
        </p:spPr>
        <p:txBody>
          <a:bodyPr wrap="square" rtlCol="0">
            <a:spAutoFit/>
          </a:bodyPr>
          <a:lstStyle/>
          <a:p>
            <a:r>
              <a:rPr lang="en-US" dirty="0" smtClean="0">
                <a:latin typeface="Arial"/>
                <a:cs typeface="Arial"/>
              </a:rPr>
              <a:t>GCM ranking from Rupp et al. (JGR 2013), blue = RCP 4.5, red = RCP 8.5, Eastern Washington region 1970-1999 to 2041-2070</a:t>
            </a:r>
            <a:endParaRPr lang="en-US" dirty="0">
              <a:latin typeface="Arial"/>
              <a:cs typeface="Arial"/>
            </a:endParaRPr>
          </a:p>
        </p:txBody>
      </p:sp>
      <p:pic>
        <p:nvPicPr>
          <p:cNvPr id="19" name="Picture 18" descr="EastWA_Annual_deltas_hydro_All_1970-1999_2041-2070.eps"/>
          <p:cNvPicPr>
            <a:picLocks noChangeAspect="1"/>
          </p:cNvPicPr>
          <p:nvPr/>
        </p:nvPicPr>
        <p:blipFill>
          <a:blip r:embed="rId4"/>
          <a:srcRect l="75765" t="82378" b="9310"/>
          <a:stretch>
            <a:fillRect/>
          </a:stretch>
        </p:blipFill>
        <p:spPr>
          <a:xfrm>
            <a:off x="6075575" y="3808062"/>
            <a:ext cx="2979209" cy="868609"/>
          </a:xfrm>
          <a:prstGeom prst="rect">
            <a:avLst/>
          </a:prstGeom>
        </p:spPr>
      </p:pic>
      <p:pic>
        <p:nvPicPr>
          <p:cNvPr id="10" name="Picture 9" descr="deltas_hydro.pdf"/>
          <p:cNvPicPr>
            <a:picLocks noChangeAspect="1"/>
          </p:cNvPicPr>
          <p:nvPr/>
        </p:nvPicPr>
        <p:blipFill>
          <a:blip r:embed="rId5"/>
          <a:srcRect l="53796" t="52963" r="7423" b="2778"/>
          <a:stretch>
            <a:fillRect/>
          </a:stretch>
        </p:blipFill>
        <p:spPr>
          <a:xfrm>
            <a:off x="6075575" y="1027668"/>
            <a:ext cx="2761039" cy="2780394"/>
          </a:xfrm>
          <a:prstGeom prst="rect">
            <a:avLst/>
          </a:prstGeom>
        </p:spPr>
      </p:pic>
      <p:grpSp>
        <p:nvGrpSpPr>
          <p:cNvPr id="2" name="Group 19"/>
          <p:cNvGrpSpPr/>
          <p:nvPr/>
        </p:nvGrpSpPr>
        <p:grpSpPr>
          <a:xfrm>
            <a:off x="1063690" y="1027668"/>
            <a:ext cx="4312122" cy="3948457"/>
            <a:chOff x="1063690" y="1027668"/>
            <a:chExt cx="4312122" cy="3948457"/>
          </a:xfrm>
        </p:grpSpPr>
        <p:grpSp>
          <p:nvGrpSpPr>
            <p:cNvPr id="3" name="Group 15"/>
            <p:cNvGrpSpPr/>
            <p:nvPr/>
          </p:nvGrpSpPr>
          <p:grpSpPr>
            <a:xfrm>
              <a:off x="1063690" y="1027668"/>
              <a:ext cx="4312122" cy="3948457"/>
              <a:chOff x="1063690" y="1027668"/>
              <a:chExt cx="4312122" cy="3948457"/>
            </a:xfrm>
          </p:grpSpPr>
          <p:sp>
            <p:nvSpPr>
              <p:cNvPr id="8" name="TextBox 7"/>
              <p:cNvSpPr txBox="1"/>
              <p:nvPr/>
            </p:nvSpPr>
            <p:spPr>
              <a:xfrm>
                <a:off x="4164994" y="1027668"/>
                <a:ext cx="955610" cy="646331"/>
              </a:xfrm>
              <a:prstGeom prst="rect">
                <a:avLst/>
              </a:prstGeom>
              <a:noFill/>
            </p:spPr>
            <p:txBody>
              <a:bodyPr wrap="none" rtlCol="0">
                <a:spAutoFit/>
              </a:bodyPr>
              <a:lstStyle/>
              <a:p>
                <a:r>
                  <a:rPr lang="en-US" dirty="0" smtClean="0"/>
                  <a:t>warmer,</a:t>
                </a:r>
              </a:p>
              <a:p>
                <a:r>
                  <a:rPr lang="en-US" dirty="0" smtClean="0"/>
                  <a:t>wetter</a:t>
                </a:r>
                <a:endParaRPr lang="en-US" dirty="0"/>
              </a:p>
            </p:txBody>
          </p:sp>
          <p:sp>
            <p:nvSpPr>
              <p:cNvPr id="9" name="TextBox 8"/>
              <p:cNvSpPr txBox="1"/>
              <p:nvPr/>
            </p:nvSpPr>
            <p:spPr>
              <a:xfrm>
                <a:off x="1063690" y="4329794"/>
                <a:ext cx="1180694" cy="646331"/>
              </a:xfrm>
              <a:prstGeom prst="rect">
                <a:avLst/>
              </a:prstGeom>
              <a:noFill/>
            </p:spPr>
            <p:txBody>
              <a:bodyPr wrap="none" rtlCol="0">
                <a:spAutoFit/>
              </a:bodyPr>
              <a:lstStyle/>
              <a:p>
                <a:r>
                  <a:rPr lang="en-US" dirty="0" smtClean="0"/>
                  <a:t>less warm,</a:t>
                </a:r>
              </a:p>
              <a:p>
                <a:r>
                  <a:rPr lang="en-US" dirty="0" smtClean="0"/>
                  <a:t>drier</a:t>
                </a:r>
                <a:endParaRPr lang="en-US" dirty="0"/>
              </a:p>
            </p:txBody>
          </p:sp>
          <p:sp>
            <p:nvSpPr>
              <p:cNvPr id="15" name="TextBox 14"/>
              <p:cNvSpPr txBox="1"/>
              <p:nvPr/>
            </p:nvSpPr>
            <p:spPr>
              <a:xfrm>
                <a:off x="4195118" y="4304394"/>
                <a:ext cx="1180694" cy="646331"/>
              </a:xfrm>
              <a:prstGeom prst="rect">
                <a:avLst/>
              </a:prstGeom>
              <a:noFill/>
            </p:spPr>
            <p:txBody>
              <a:bodyPr wrap="none" rtlCol="0">
                <a:spAutoFit/>
              </a:bodyPr>
              <a:lstStyle/>
              <a:p>
                <a:r>
                  <a:rPr lang="en-US" dirty="0" smtClean="0"/>
                  <a:t>less warm,</a:t>
                </a:r>
              </a:p>
              <a:p>
                <a:r>
                  <a:rPr lang="en-US" dirty="0" smtClean="0"/>
                  <a:t>wetter</a:t>
                </a:r>
                <a:endParaRPr lang="en-US" dirty="0"/>
              </a:p>
            </p:txBody>
          </p:sp>
        </p:grpSp>
        <p:sp>
          <p:nvSpPr>
            <p:cNvPr id="18" name="TextBox 17"/>
            <p:cNvSpPr txBox="1"/>
            <p:nvPr/>
          </p:nvSpPr>
          <p:spPr>
            <a:xfrm>
              <a:off x="1063690" y="1027668"/>
              <a:ext cx="955610" cy="646331"/>
            </a:xfrm>
            <a:prstGeom prst="rect">
              <a:avLst/>
            </a:prstGeom>
            <a:noFill/>
          </p:spPr>
          <p:txBody>
            <a:bodyPr wrap="none" rtlCol="0">
              <a:spAutoFit/>
            </a:bodyPr>
            <a:lstStyle/>
            <a:p>
              <a:r>
                <a:rPr lang="en-US" dirty="0" smtClean="0"/>
                <a:t>warmer,</a:t>
              </a:r>
            </a:p>
            <a:p>
              <a:r>
                <a:rPr lang="en-US" dirty="0" smtClean="0"/>
                <a:t>drier</a:t>
              </a:r>
              <a:endParaRPr lang="en-US" dirty="0"/>
            </a:p>
          </p:txBody>
        </p:sp>
      </p:grpSp>
      <p:sp>
        <p:nvSpPr>
          <p:cNvPr id="4" name="Slide Number Placeholder 3"/>
          <p:cNvSpPr>
            <a:spLocks noGrp="1"/>
          </p:cNvSpPr>
          <p:nvPr>
            <p:ph type="sldNum" sz="quarter" idx="12"/>
          </p:nvPr>
        </p:nvSpPr>
        <p:spPr/>
        <p:txBody>
          <a:bodyPr/>
          <a:lstStyle/>
          <a:p>
            <a:fld id="{08A71FCF-8162-CF4F-97AC-67D24C9EE9EE}" type="slidenum">
              <a:rPr lang="en-US" smtClean="0"/>
              <a:pPr/>
              <a:t>28</a:t>
            </a:fld>
            <a:endParaRPr lang="en-US"/>
          </a:p>
        </p:txBody>
      </p:sp>
    </p:spTree>
    <p:extLst>
      <p:ext uri="{BB962C8B-B14F-4D97-AF65-F5344CB8AC3E}">
        <p14:creationId xmlns:p14="http://schemas.microsoft.com/office/powerpoint/2010/main" val="994493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5300" y="6350"/>
            <a:ext cx="7749086" cy="7039608"/>
            <a:chOff x="254000" y="-209550"/>
            <a:chExt cx="7749086" cy="7039608"/>
          </a:xfrm>
        </p:grpSpPr>
        <p:pic>
          <p:nvPicPr>
            <p:cNvPr id="5" name="Picture 4" descr="watersheds_no_grid.pdf"/>
            <p:cNvPicPr>
              <a:picLocks noChangeAspect="1"/>
            </p:cNvPicPr>
            <p:nvPr/>
          </p:nvPicPr>
          <p:blipFill>
            <a:blip r:embed="rId2"/>
            <a:srcRect r="19618"/>
            <a:stretch>
              <a:fillRect/>
            </a:stretch>
          </p:blipFill>
          <p:spPr>
            <a:xfrm>
              <a:off x="2079312" y="-209550"/>
              <a:ext cx="4372288" cy="7039608"/>
            </a:xfrm>
            <a:prstGeom prst="rect">
              <a:avLst/>
            </a:prstGeom>
          </p:spPr>
        </p:pic>
        <p:sp>
          <p:nvSpPr>
            <p:cNvPr id="9" name="TextBox 8"/>
            <p:cNvSpPr txBox="1"/>
            <p:nvPr/>
          </p:nvSpPr>
          <p:spPr>
            <a:xfrm>
              <a:off x="254000" y="5011559"/>
              <a:ext cx="2665413" cy="1200329"/>
            </a:xfrm>
            <a:prstGeom prst="rect">
              <a:avLst/>
            </a:prstGeom>
            <a:noFill/>
          </p:spPr>
          <p:txBody>
            <a:bodyPr wrap="square" rtlCol="0">
              <a:spAutoFit/>
            </a:bodyPr>
            <a:lstStyle/>
            <a:p>
              <a:pPr algn="ctr"/>
              <a:r>
                <a:rPr lang="en-US" b="1" dirty="0" smtClean="0"/>
                <a:t>Willamette</a:t>
              </a:r>
              <a:r>
                <a:rPr lang="en-US" dirty="0" smtClean="0"/>
                <a:t> </a:t>
              </a:r>
            </a:p>
            <a:p>
              <a:pPr algn="ctr"/>
              <a:r>
                <a:rPr lang="en-US" dirty="0" smtClean="0"/>
                <a:t>Summer flows for fish </a:t>
              </a:r>
            </a:p>
            <a:p>
              <a:pPr algn="ctr"/>
              <a:r>
                <a:rPr lang="en-US" dirty="0" smtClean="0"/>
                <a:t>(June-August)</a:t>
              </a:r>
            </a:p>
            <a:p>
              <a:pPr algn="ctr"/>
              <a:endParaRPr lang="en-US" dirty="0"/>
            </a:p>
          </p:txBody>
        </p:sp>
        <p:cxnSp>
          <p:nvCxnSpPr>
            <p:cNvPr id="11" name="Straight Connector 10"/>
            <p:cNvCxnSpPr/>
            <p:nvPr/>
          </p:nvCxnSpPr>
          <p:spPr>
            <a:xfrm flipV="1">
              <a:off x="1854200" y="4318001"/>
              <a:ext cx="749300" cy="693558"/>
            </a:xfrm>
            <a:prstGeom prst="line">
              <a:avLst/>
            </a:prstGeom>
            <a:ln w="63500">
              <a:solidFill>
                <a:srgbClr val="FF7F8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6605" y="1625600"/>
              <a:ext cx="2665413" cy="923330"/>
            </a:xfrm>
            <a:prstGeom prst="rect">
              <a:avLst/>
            </a:prstGeom>
            <a:noFill/>
          </p:spPr>
          <p:txBody>
            <a:bodyPr wrap="square" rtlCol="0">
              <a:spAutoFit/>
            </a:bodyPr>
            <a:lstStyle/>
            <a:p>
              <a:pPr algn="ctr"/>
              <a:r>
                <a:rPr lang="en-US" b="1" dirty="0" smtClean="0"/>
                <a:t>Yakima</a:t>
              </a:r>
              <a:r>
                <a:rPr lang="en-US" dirty="0" smtClean="0"/>
                <a:t> </a:t>
              </a:r>
            </a:p>
            <a:p>
              <a:pPr algn="ctr"/>
              <a:r>
                <a:rPr lang="en-US" dirty="0" smtClean="0"/>
                <a:t>Irrigation season </a:t>
              </a:r>
            </a:p>
            <a:p>
              <a:pPr algn="ctr"/>
              <a:r>
                <a:rPr lang="en-US" dirty="0" smtClean="0"/>
                <a:t>(April-September)</a:t>
              </a:r>
              <a:endParaRPr lang="en-US" dirty="0"/>
            </a:p>
          </p:txBody>
        </p:sp>
        <p:cxnSp>
          <p:nvCxnSpPr>
            <p:cNvPr id="14" name="Straight Connector 13"/>
            <p:cNvCxnSpPr/>
            <p:nvPr/>
          </p:nvCxnSpPr>
          <p:spPr>
            <a:xfrm rot="16200000" flipH="1">
              <a:off x="2582565" y="2569865"/>
              <a:ext cx="587970" cy="546100"/>
            </a:xfrm>
            <a:prstGeom prst="line">
              <a:avLst/>
            </a:prstGeom>
            <a:ln w="63500">
              <a:solidFill>
                <a:srgbClr val="F02CA7"/>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91100" y="1386701"/>
              <a:ext cx="2032000" cy="923330"/>
            </a:xfrm>
            <a:prstGeom prst="rect">
              <a:avLst/>
            </a:prstGeom>
            <a:solidFill>
              <a:schemeClr val="bg1"/>
            </a:solidFill>
          </p:spPr>
          <p:txBody>
            <a:bodyPr wrap="square" rtlCol="0">
              <a:spAutoFit/>
            </a:bodyPr>
            <a:lstStyle/>
            <a:p>
              <a:pPr algn="ctr"/>
              <a:r>
                <a:rPr lang="en-US" b="1" dirty="0" smtClean="0"/>
                <a:t>Upper Columbia </a:t>
              </a:r>
            </a:p>
            <a:p>
              <a:pPr algn="ctr"/>
              <a:r>
                <a:rPr lang="en-US" dirty="0" smtClean="0"/>
                <a:t>Spring snowmelt </a:t>
              </a:r>
            </a:p>
            <a:p>
              <a:pPr algn="ctr"/>
              <a:r>
                <a:rPr lang="en-US" dirty="0" smtClean="0"/>
                <a:t>(April-June) </a:t>
              </a:r>
            </a:p>
          </p:txBody>
        </p:sp>
        <p:cxnSp>
          <p:nvCxnSpPr>
            <p:cNvPr id="17" name="Straight Connector 16"/>
            <p:cNvCxnSpPr/>
            <p:nvPr/>
          </p:nvCxnSpPr>
          <p:spPr>
            <a:xfrm rot="10800000" flipV="1">
              <a:off x="4514850" y="1606550"/>
              <a:ext cx="571499" cy="266703"/>
            </a:xfrm>
            <a:prstGeom prst="line">
              <a:avLst/>
            </a:prstGeom>
            <a:ln w="63500">
              <a:solidFill>
                <a:srgbClr val="8921A4"/>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descr="watersheds_no_grid.pdf"/>
            <p:cNvPicPr>
              <a:picLocks noChangeAspect="1"/>
            </p:cNvPicPr>
            <p:nvPr/>
          </p:nvPicPr>
          <p:blipFill>
            <a:blip r:embed="rId2"/>
            <a:srcRect l="75012" t="23904" r="7256" b="62980"/>
            <a:stretch>
              <a:fillRect/>
            </a:stretch>
          </p:blipFill>
          <p:spPr>
            <a:xfrm>
              <a:off x="6400800" y="4601857"/>
              <a:ext cx="1602286" cy="1533831"/>
            </a:xfrm>
            <a:prstGeom prst="rect">
              <a:avLst/>
            </a:prstGeom>
          </p:spPr>
        </p:pic>
      </p:grpSp>
      <p:sp>
        <p:nvSpPr>
          <p:cNvPr id="22" name="Rectangle 3"/>
          <p:cNvSpPr txBox="1">
            <a:spLocks noChangeArrowheads="1"/>
          </p:cNvSpPr>
          <p:nvPr/>
        </p:nvSpPr>
        <p:spPr>
          <a:xfrm>
            <a:off x="0" y="19050"/>
            <a:ext cx="9144000" cy="1143000"/>
          </a:xfrm>
          <a:prstGeom prst="rect">
            <a:avLst/>
          </a:prstGeom>
        </p:spPr>
        <p:txBody>
          <a:bodyPr vert="horz" lIns="91440" tIns="45720" rIns="91440" bIns="45720" rtlCol="0"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529" i="0" u="none" strike="noStrike" kern="1200" cap="none" spc="0" normalizeH="0" baseline="0" noProof="0" dirty="0" smtClean="0">
                <a:ln>
                  <a:noFill/>
                </a:ln>
                <a:solidFill>
                  <a:srgbClr val="000000"/>
                </a:solidFill>
                <a:effectLst/>
                <a:uLnTx/>
                <a:uFillTx/>
                <a:ea typeface="+mj-ea"/>
                <a:cs typeface="Arial"/>
              </a:rPr>
              <a:t>Impact:</a:t>
            </a:r>
            <a:r>
              <a:rPr kumimoji="0" lang="en-US" sz="3529" i="0" u="none" strike="noStrike" kern="1200" cap="none" spc="0" normalizeH="0" noProof="0" dirty="0" smtClean="0">
                <a:ln>
                  <a:noFill/>
                </a:ln>
                <a:solidFill>
                  <a:srgbClr val="000000"/>
                </a:solidFill>
                <a:effectLst/>
                <a:uLnTx/>
                <a:uFillTx/>
                <a:ea typeface="+mj-ea"/>
                <a:cs typeface="Arial"/>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lang="en-US" sz="4800" b="1" noProof="0" dirty="0" smtClean="0">
                <a:solidFill>
                  <a:srgbClr val="000000"/>
                </a:solidFill>
                <a:ea typeface="+mj-ea"/>
                <a:cs typeface="Arial"/>
              </a:rPr>
              <a:t>Seasonal </a:t>
            </a:r>
            <a:r>
              <a:rPr lang="en-US" sz="4800" b="1" noProof="0" dirty="0" err="1" smtClean="0">
                <a:solidFill>
                  <a:srgbClr val="000000"/>
                </a:solidFill>
                <a:ea typeface="+mj-ea"/>
                <a:cs typeface="Arial"/>
              </a:rPr>
              <a:t>Streamflow</a:t>
            </a:r>
            <a:endParaRPr kumimoji="0" lang="en-US" sz="4800" b="1" i="0" u="none" strike="noStrike" kern="1200" cap="none" spc="0" normalizeH="0" baseline="0" noProof="0" dirty="0">
              <a:ln>
                <a:noFill/>
              </a:ln>
              <a:solidFill>
                <a:srgbClr val="000000"/>
              </a:solidFill>
              <a:effectLst/>
              <a:uLnTx/>
              <a:uFillTx/>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29</a:t>
            </a:fld>
            <a:endParaRPr lang="en-US"/>
          </a:p>
        </p:txBody>
      </p:sp>
    </p:spTree>
    <p:extLst>
      <p:ext uri="{BB962C8B-B14F-4D97-AF65-F5344CB8AC3E}">
        <p14:creationId xmlns:p14="http://schemas.microsoft.com/office/powerpoint/2010/main" val="1024230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a:grpSpLocks/>
          </p:cNvGrpSpPr>
          <p:nvPr/>
        </p:nvGrpSpPr>
        <p:grpSpPr bwMode="auto">
          <a:xfrm>
            <a:off x="2546347" y="1761331"/>
            <a:ext cx="3509965" cy="1004888"/>
            <a:chOff x="3462" y="1334"/>
            <a:chExt cx="2211" cy="633"/>
          </a:xfrm>
        </p:grpSpPr>
        <p:sp>
          <p:nvSpPr>
            <p:cNvPr id="27673"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b="1">
                <a:latin typeface="Arial"/>
                <a:cs typeface="Arial"/>
              </a:endParaRPr>
            </a:p>
          </p:txBody>
        </p:sp>
        <p:sp>
          <p:nvSpPr>
            <p:cNvPr id="27674" name="Text Box 60"/>
            <p:cNvSpPr txBox="1">
              <a:spLocks noChangeArrowheads="1"/>
            </p:cNvSpPr>
            <p:nvPr/>
          </p:nvSpPr>
          <p:spPr bwMode="auto">
            <a:xfrm>
              <a:off x="3462" y="1415"/>
              <a:ext cx="1138" cy="446"/>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Arial"/>
                  <a:cs typeface="Arial"/>
                </a:rPr>
                <a:t>Precipitation </a:t>
              </a:r>
            </a:p>
            <a:p>
              <a:pPr algn="ctr"/>
              <a:r>
                <a:rPr lang="en-US" sz="2000" b="1" dirty="0" smtClean="0">
                  <a:latin typeface="Arial"/>
                  <a:cs typeface="Arial"/>
                </a:rPr>
                <a:t>Elasticity (</a:t>
              </a:r>
              <a:r>
                <a:rPr lang="en-US" sz="2000" b="1" dirty="0" err="1" smtClean="0">
                  <a:latin typeface="Arial"/>
                  <a:ea typeface="Lucida Grande"/>
                  <a:cs typeface="Arial"/>
                </a:rPr>
                <a:t>ε</a:t>
              </a:r>
              <a:r>
                <a:rPr lang="en-US" sz="2000" b="1" dirty="0">
                  <a:latin typeface="Arial"/>
                  <a:cs typeface="Arial"/>
                </a:rPr>
                <a:t>)</a:t>
              </a:r>
            </a:p>
          </p:txBody>
        </p:sp>
        <p:sp>
          <p:nvSpPr>
            <p:cNvPr id="27675" name="Text Box 61"/>
            <p:cNvSpPr txBox="1">
              <a:spLocks noChangeArrowheads="1"/>
            </p:cNvSpPr>
            <p:nvPr/>
          </p:nvSpPr>
          <p:spPr bwMode="auto">
            <a:xfrm>
              <a:off x="4827" y="1334"/>
              <a:ext cx="843" cy="213"/>
            </a:xfrm>
            <a:prstGeom prst="rect">
              <a:avLst/>
            </a:prstGeom>
            <a:noFill/>
            <a:ln w="9525">
              <a:noFill/>
              <a:miter lim="800000"/>
              <a:headEnd/>
              <a:tailEnd/>
            </a:ln>
          </p:spPr>
          <p:txBody>
            <a:bodyPr wrap="none">
              <a:prstTxWarp prst="textNoShape">
                <a:avLst/>
              </a:prstTxWarp>
              <a:spAutoFit/>
            </a:bodyPr>
            <a:lstStyle/>
            <a:p>
              <a:r>
                <a:rPr lang="en-US" sz="1600" b="1" dirty="0">
                  <a:latin typeface="Arial"/>
                  <a:cs typeface="Arial"/>
                </a:rPr>
                <a:t>Q</a:t>
              </a:r>
              <a:r>
                <a:rPr lang="en-US" sz="1600" b="1" baseline="-25000" dirty="0">
                  <a:latin typeface="Arial"/>
                  <a:cs typeface="Arial"/>
                </a:rPr>
                <a:t> </a:t>
              </a:r>
              <a:r>
                <a:rPr lang="en-US" sz="1600" b="1" baseline="-25000" dirty="0" err="1" smtClean="0">
                  <a:latin typeface="Arial"/>
                  <a:cs typeface="Arial"/>
                </a:rPr>
                <a:t>ref+</a:t>
              </a:r>
              <a:r>
                <a:rPr lang="en-US" sz="1600" b="1" baseline="-25000" dirty="0" err="1">
                  <a:cs typeface="Arial"/>
                </a:rPr>
                <a:t>Δ</a:t>
              </a:r>
              <a:r>
                <a:rPr lang="en-US" sz="1600" b="1" baseline="-25000" dirty="0" smtClean="0">
                  <a:latin typeface="Arial"/>
                  <a:cs typeface="Arial"/>
                </a:rPr>
                <a:t>% </a:t>
              </a:r>
              <a:r>
                <a:rPr lang="en-US" sz="1600" b="1" dirty="0">
                  <a:latin typeface="Arial"/>
                  <a:cs typeface="Arial"/>
                </a:rPr>
                <a:t>- </a:t>
              </a:r>
              <a:r>
                <a:rPr lang="en-US" sz="1600" b="1" dirty="0" err="1">
                  <a:latin typeface="Arial"/>
                  <a:cs typeface="Arial"/>
                </a:rPr>
                <a:t>Q</a:t>
              </a:r>
              <a:r>
                <a:rPr lang="en-US" sz="1600" b="1" baseline="-25000" dirty="0" err="1">
                  <a:latin typeface="Arial"/>
                  <a:cs typeface="Arial"/>
                </a:rPr>
                <a:t>ref</a:t>
              </a:r>
              <a:endParaRPr lang="en-US" sz="1600" b="1" dirty="0">
                <a:latin typeface="Arial"/>
                <a:cs typeface="Arial"/>
              </a:endParaRPr>
            </a:p>
          </p:txBody>
        </p:sp>
        <p:sp>
          <p:nvSpPr>
            <p:cNvPr id="27676" name="Rectangle 62"/>
            <p:cNvSpPr>
              <a:spLocks noChangeArrowheads="1"/>
            </p:cNvSpPr>
            <p:nvPr/>
          </p:nvSpPr>
          <p:spPr bwMode="auto">
            <a:xfrm>
              <a:off x="5068" y="1529"/>
              <a:ext cx="334" cy="213"/>
            </a:xfrm>
            <a:prstGeom prst="rect">
              <a:avLst/>
            </a:prstGeom>
            <a:noFill/>
            <a:ln w="9525">
              <a:noFill/>
              <a:miter lim="800000"/>
              <a:headEnd/>
              <a:tailEnd/>
            </a:ln>
          </p:spPr>
          <p:txBody>
            <a:bodyPr wrap="none">
              <a:prstTxWarp prst="textNoShape">
                <a:avLst/>
              </a:prstTxWarp>
              <a:spAutoFit/>
            </a:bodyPr>
            <a:lstStyle/>
            <a:p>
              <a:r>
                <a:rPr lang="en-US" sz="1600" b="1">
                  <a:latin typeface="Arial"/>
                  <a:cs typeface="Arial"/>
                </a:rPr>
                <a:t>Q</a:t>
              </a:r>
              <a:r>
                <a:rPr lang="en-US" sz="1600" b="1" baseline="-25000">
                  <a:latin typeface="Arial"/>
                  <a:cs typeface="Arial"/>
                </a:rPr>
                <a:t>ref</a:t>
              </a:r>
            </a:p>
          </p:txBody>
        </p:sp>
        <p:sp>
          <p:nvSpPr>
            <p:cNvPr id="27677"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b="1">
                <a:latin typeface="Arial"/>
                <a:cs typeface="Arial"/>
              </a:endParaRPr>
            </a:p>
          </p:txBody>
        </p:sp>
        <p:sp>
          <p:nvSpPr>
            <p:cNvPr id="27678" name="Rectangle 64"/>
            <p:cNvSpPr>
              <a:spLocks noChangeArrowheads="1"/>
            </p:cNvSpPr>
            <p:nvPr/>
          </p:nvSpPr>
          <p:spPr bwMode="auto">
            <a:xfrm>
              <a:off x="4902" y="1754"/>
              <a:ext cx="561" cy="213"/>
            </a:xfrm>
            <a:prstGeom prst="rect">
              <a:avLst/>
            </a:prstGeom>
            <a:noFill/>
            <a:ln w="9525">
              <a:noFill/>
              <a:miter lim="800000"/>
              <a:headEnd/>
              <a:tailEnd/>
            </a:ln>
          </p:spPr>
          <p:txBody>
            <a:bodyPr wrap="none">
              <a:prstTxWarp prst="textNoShape">
                <a:avLst/>
              </a:prstTxWarp>
              <a:spAutoFit/>
            </a:bodyPr>
            <a:lstStyle/>
            <a:p>
              <a:r>
                <a:rPr lang="en-US" sz="1600" b="1" dirty="0">
                  <a:latin typeface="Arial"/>
                  <a:cs typeface="Arial"/>
                </a:rPr>
                <a:t>      </a:t>
              </a:r>
              <a:r>
                <a:rPr lang="en-US" sz="1600" b="1" dirty="0" smtClean="0">
                  <a:latin typeface="Arial"/>
                  <a:cs typeface="Arial"/>
                </a:rPr>
                <a:t> </a:t>
              </a:r>
              <a:r>
                <a:rPr lang="en-US" sz="1600" b="1" dirty="0" err="1">
                  <a:cs typeface="Arial"/>
                </a:rPr>
                <a:t>Δ</a:t>
              </a:r>
              <a:r>
                <a:rPr lang="en-US" sz="1600" b="1" dirty="0" smtClean="0">
                  <a:latin typeface="Arial"/>
                  <a:cs typeface="Arial"/>
                </a:rPr>
                <a:t>%</a:t>
              </a:r>
              <a:endParaRPr lang="en-US" sz="1600" b="1" baseline="-25000" dirty="0">
                <a:latin typeface="Arial"/>
                <a:cs typeface="Arial"/>
              </a:endParaRPr>
            </a:p>
          </p:txBody>
        </p:sp>
        <p:sp>
          <p:nvSpPr>
            <p:cNvPr id="27679" name="Rectangle 65"/>
            <p:cNvSpPr>
              <a:spLocks noChangeArrowheads="1"/>
            </p:cNvSpPr>
            <p:nvPr/>
          </p:nvSpPr>
          <p:spPr bwMode="auto">
            <a:xfrm>
              <a:off x="4480" y="1500"/>
              <a:ext cx="201" cy="233"/>
            </a:xfrm>
            <a:prstGeom prst="rect">
              <a:avLst/>
            </a:prstGeom>
            <a:noFill/>
            <a:ln w="9525">
              <a:noFill/>
              <a:miter lim="800000"/>
              <a:headEnd/>
              <a:tailEnd/>
            </a:ln>
          </p:spPr>
          <p:txBody>
            <a:bodyPr wrap="none">
              <a:prstTxWarp prst="textNoShape">
                <a:avLst/>
              </a:prstTxWarp>
              <a:spAutoFit/>
            </a:bodyPr>
            <a:lstStyle/>
            <a:p>
              <a:r>
                <a:rPr lang="en-US" b="1">
                  <a:latin typeface="Arial"/>
                  <a:cs typeface="Arial"/>
                </a:rPr>
                <a:t>=</a:t>
              </a:r>
            </a:p>
          </p:txBody>
        </p:sp>
      </p:grpSp>
      <p:grpSp>
        <p:nvGrpSpPr>
          <p:cNvPr id="3" name="Group 45"/>
          <p:cNvGrpSpPr>
            <a:grpSpLocks/>
          </p:cNvGrpSpPr>
          <p:nvPr/>
        </p:nvGrpSpPr>
        <p:grpSpPr bwMode="auto">
          <a:xfrm>
            <a:off x="2578097" y="3429000"/>
            <a:ext cx="3581402" cy="1004888"/>
            <a:chOff x="3417" y="1080"/>
            <a:chExt cx="2256" cy="633"/>
          </a:xfrm>
        </p:grpSpPr>
        <p:sp>
          <p:nvSpPr>
            <p:cNvPr id="27666" name="Line 35"/>
            <p:cNvSpPr>
              <a:spLocks noChangeShapeType="1"/>
            </p:cNvSpPr>
            <p:nvPr/>
          </p:nvSpPr>
          <p:spPr bwMode="auto">
            <a:xfrm>
              <a:off x="4864" y="1299"/>
              <a:ext cx="744" cy="0"/>
            </a:xfrm>
            <a:prstGeom prst="line">
              <a:avLst/>
            </a:prstGeom>
            <a:noFill/>
            <a:ln w="9525">
              <a:solidFill>
                <a:schemeClr val="tx1"/>
              </a:solidFill>
              <a:round/>
              <a:headEnd/>
              <a:tailEnd/>
            </a:ln>
          </p:spPr>
          <p:txBody>
            <a:bodyPr wrap="none" anchor="ctr">
              <a:prstTxWarp prst="textNoShape">
                <a:avLst/>
              </a:prstTxWarp>
            </a:bodyPr>
            <a:lstStyle/>
            <a:p>
              <a:endParaRPr lang="en-US" b="1">
                <a:latin typeface="Arial"/>
                <a:cs typeface="Arial"/>
              </a:endParaRPr>
            </a:p>
          </p:txBody>
        </p:sp>
        <p:sp>
          <p:nvSpPr>
            <p:cNvPr id="27667" name="Text Box 36"/>
            <p:cNvSpPr txBox="1">
              <a:spLocks noChangeArrowheads="1"/>
            </p:cNvSpPr>
            <p:nvPr/>
          </p:nvSpPr>
          <p:spPr bwMode="auto">
            <a:xfrm>
              <a:off x="3417" y="1177"/>
              <a:ext cx="1183" cy="446"/>
            </a:xfrm>
            <a:prstGeom prst="rect">
              <a:avLst/>
            </a:prstGeom>
            <a:noFill/>
            <a:ln w="9525">
              <a:noFill/>
              <a:miter lim="800000"/>
              <a:headEnd/>
              <a:tailEnd/>
            </a:ln>
          </p:spPr>
          <p:txBody>
            <a:bodyPr wrap="none">
              <a:prstTxWarp prst="textNoShape">
                <a:avLst/>
              </a:prstTxWarp>
              <a:spAutoFit/>
            </a:bodyPr>
            <a:lstStyle/>
            <a:p>
              <a:pPr algn="ctr"/>
              <a:r>
                <a:rPr lang="en-US" sz="2000" b="1" dirty="0" smtClean="0">
                  <a:latin typeface="Arial"/>
                  <a:cs typeface="Arial"/>
                </a:rPr>
                <a:t>Temperature  </a:t>
              </a:r>
            </a:p>
            <a:p>
              <a:pPr algn="ctr"/>
              <a:r>
                <a:rPr lang="en-US" sz="2000" b="1" dirty="0" smtClean="0">
                  <a:latin typeface="Arial"/>
                  <a:cs typeface="Arial"/>
                </a:rPr>
                <a:t>Sensitivity (S)</a:t>
              </a:r>
              <a:endParaRPr lang="en-US" sz="2000" b="1" dirty="0">
                <a:latin typeface="Arial"/>
                <a:cs typeface="Arial"/>
              </a:endParaRPr>
            </a:p>
          </p:txBody>
        </p:sp>
        <p:sp>
          <p:nvSpPr>
            <p:cNvPr id="27668" name="Text Box 37"/>
            <p:cNvSpPr txBox="1">
              <a:spLocks noChangeArrowheads="1"/>
            </p:cNvSpPr>
            <p:nvPr/>
          </p:nvSpPr>
          <p:spPr bwMode="auto">
            <a:xfrm>
              <a:off x="4827" y="1080"/>
              <a:ext cx="770" cy="213"/>
            </a:xfrm>
            <a:prstGeom prst="rect">
              <a:avLst/>
            </a:prstGeom>
            <a:noFill/>
            <a:ln w="9525">
              <a:noFill/>
              <a:miter lim="800000"/>
              <a:headEnd/>
              <a:tailEnd/>
            </a:ln>
          </p:spPr>
          <p:txBody>
            <a:bodyPr wrap="none">
              <a:prstTxWarp prst="textNoShape">
                <a:avLst/>
              </a:prstTxWarp>
              <a:spAutoFit/>
            </a:bodyPr>
            <a:lstStyle/>
            <a:p>
              <a:r>
                <a:rPr lang="en-US" sz="1600" b="1" dirty="0">
                  <a:latin typeface="Arial"/>
                  <a:cs typeface="Arial"/>
                </a:rPr>
                <a:t>Q</a:t>
              </a:r>
              <a:r>
                <a:rPr lang="en-US" sz="1600" b="1" baseline="-25000" dirty="0">
                  <a:latin typeface="Arial"/>
                  <a:cs typeface="Arial"/>
                </a:rPr>
                <a:t> </a:t>
              </a:r>
              <a:r>
                <a:rPr lang="en-US" sz="1600" b="1" baseline="-25000" dirty="0" err="1" smtClean="0">
                  <a:latin typeface="Arial"/>
                  <a:cs typeface="Arial"/>
                </a:rPr>
                <a:t>ref+</a:t>
              </a:r>
              <a:r>
                <a:rPr lang="en-US" sz="1600" b="1" baseline="-25000" dirty="0" err="1">
                  <a:cs typeface="Arial"/>
                </a:rPr>
                <a:t>Δ</a:t>
              </a:r>
              <a:r>
                <a:rPr lang="en-US" sz="1600" b="1" baseline="-25000" dirty="0" smtClean="0">
                  <a:latin typeface="Arial"/>
                  <a:cs typeface="Arial"/>
                </a:rPr>
                <a:t> </a:t>
              </a:r>
              <a:r>
                <a:rPr lang="en-US" sz="1600" b="1" dirty="0">
                  <a:latin typeface="Arial"/>
                  <a:cs typeface="Arial"/>
                </a:rPr>
                <a:t>- </a:t>
              </a:r>
              <a:r>
                <a:rPr lang="en-US" sz="1600" b="1" dirty="0" err="1">
                  <a:latin typeface="Arial"/>
                  <a:cs typeface="Arial"/>
                </a:rPr>
                <a:t>Q</a:t>
              </a:r>
              <a:r>
                <a:rPr lang="en-US" sz="1600" b="1" baseline="-25000" dirty="0" err="1">
                  <a:latin typeface="Arial"/>
                  <a:cs typeface="Arial"/>
                </a:rPr>
                <a:t>ref</a:t>
              </a:r>
              <a:endParaRPr lang="en-US" sz="1600" b="1" dirty="0">
                <a:latin typeface="Arial"/>
                <a:cs typeface="Arial"/>
              </a:endParaRPr>
            </a:p>
          </p:txBody>
        </p:sp>
        <p:sp>
          <p:nvSpPr>
            <p:cNvPr id="27669" name="Rectangle 38"/>
            <p:cNvSpPr>
              <a:spLocks noChangeArrowheads="1"/>
            </p:cNvSpPr>
            <p:nvPr/>
          </p:nvSpPr>
          <p:spPr bwMode="auto">
            <a:xfrm>
              <a:off x="5068" y="1275"/>
              <a:ext cx="334" cy="213"/>
            </a:xfrm>
            <a:prstGeom prst="rect">
              <a:avLst/>
            </a:prstGeom>
            <a:noFill/>
            <a:ln w="9525">
              <a:noFill/>
              <a:miter lim="800000"/>
              <a:headEnd/>
              <a:tailEnd/>
            </a:ln>
          </p:spPr>
          <p:txBody>
            <a:bodyPr wrap="none">
              <a:prstTxWarp prst="textNoShape">
                <a:avLst/>
              </a:prstTxWarp>
              <a:spAutoFit/>
            </a:bodyPr>
            <a:lstStyle/>
            <a:p>
              <a:r>
                <a:rPr lang="en-US" sz="1600" b="1">
                  <a:latin typeface="Arial"/>
                  <a:cs typeface="Arial"/>
                </a:rPr>
                <a:t>Q</a:t>
              </a:r>
              <a:r>
                <a:rPr lang="en-US" sz="1600" b="1" baseline="-25000">
                  <a:latin typeface="Arial"/>
                  <a:cs typeface="Arial"/>
                </a:rPr>
                <a:t>ref</a:t>
              </a:r>
            </a:p>
          </p:txBody>
        </p:sp>
        <p:sp>
          <p:nvSpPr>
            <p:cNvPr id="27670" name="Line 39"/>
            <p:cNvSpPr>
              <a:spLocks noChangeShapeType="1"/>
            </p:cNvSpPr>
            <p:nvPr/>
          </p:nvSpPr>
          <p:spPr bwMode="auto">
            <a:xfrm>
              <a:off x="4672" y="1495"/>
              <a:ext cx="1001" cy="10"/>
            </a:xfrm>
            <a:prstGeom prst="line">
              <a:avLst/>
            </a:prstGeom>
            <a:noFill/>
            <a:ln w="9525">
              <a:solidFill>
                <a:schemeClr val="tx1"/>
              </a:solidFill>
              <a:round/>
              <a:headEnd/>
              <a:tailEnd/>
            </a:ln>
          </p:spPr>
          <p:txBody>
            <a:bodyPr wrap="none" anchor="ctr">
              <a:prstTxWarp prst="textNoShape">
                <a:avLst/>
              </a:prstTxWarp>
            </a:bodyPr>
            <a:lstStyle/>
            <a:p>
              <a:endParaRPr lang="en-US" b="1">
                <a:latin typeface="Arial"/>
                <a:cs typeface="Arial"/>
              </a:endParaRPr>
            </a:p>
          </p:txBody>
        </p:sp>
        <p:sp>
          <p:nvSpPr>
            <p:cNvPr id="27671" name="Rectangle 40"/>
            <p:cNvSpPr>
              <a:spLocks noChangeArrowheads="1"/>
            </p:cNvSpPr>
            <p:nvPr/>
          </p:nvSpPr>
          <p:spPr bwMode="auto">
            <a:xfrm>
              <a:off x="5060" y="1500"/>
              <a:ext cx="333" cy="213"/>
            </a:xfrm>
            <a:prstGeom prst="rect">
              <a:avLst/>
            </a:prstGeom>
            <a:noFill/>
            <a:ln w="9525">
              <a:noFill/>
              <a:miter lim="800000"/>
              <a:headEnd/>
              <a:tailEnd/>
            </a:ln>
          </p:spPr>
          <p:txBody>
            <a:bodyPr wrap="none">
              <a:prstTxWarp prst="textNoShape">
                <a:avLst/>
              </a:prstTxWarp>
              <a:spAutoFit/>
            </a:bodyPr>
            <a:lstStyle/>
            <a:p>
              <a:r>
                <a:rPr lang="en-US" sz="1600" b="1" dirty="0">
                  <a:cs typeface="Arial"/>
                </a:rPr>
                <a:t>Δ</a:t>
              </a:r>
              <a:r>
                <a:rPr lang="en-US" sz="1600" b="1" dirty="0" smtClean="0">
                  <a:latin typeface="Arial"/>
                  <a:cs typeface="Arial"/>
                </a:rPr>
                <a:t>°C</a:t>
              </a:r>
              <a:endParaRPr lang="en-US" sz="1600" b="1" baseline="-25000" dirty="0">
                <a:latin typeface="Arial"/>
                <a:cs typeface="Arial"/>
              </a:endParaRPr>
            </a:p>
          </p:txBody>
        </p:sp>
        <p:sp>
          <p:nvSpPr>
            <p:cNvPr id="27672" name="Rectangle 42"/>
            <p:cNvSpPr>
              <a:spLocks noChangeArrowheads="1"/>
            </p:cNvSpPr>
            <p:nvPr/>
          </p:nvSpPr>
          <p:spPr bwMode="auto">
            <a:xfrm>
              <a:off x="4480" y="1246"/>
              <a:ext cx="201" cy="233"/>
            </a:xfrm>
            <a:prstGeom prst="rect">
              <a:avLst/>
            </a:prstGeom>
            <a:noFill/>
            <a:ln w="9525">
              <a:noFill/>
              <a:miter lim="800000"/>
              <a:headEnd/>
              <a:tailEnd/>
            </a:ln>
          </p:spPr>
          <p:txBody>
            <a:bodyPr wrap="none">
              <a:prstTxWarp prst="textNoShape">
                <a:avLst/>
              </a:prstTxWarp>
              <a:spAutoFit/>
            </a:bodyPr>
            <a:lstStyle/>
            <a:p>
              <a:r>
                <a:rPr lang="en-US" b="1">
                  <a:latin typeface="Arial"/>
                  <a:cs typeface="Arial"/>
                </a:rPr>
                <a:t>=</a:t>
              </a:r>
            </a:p>
          </p:txBody>
        </p:sp>
      </p:grpSp>
      <p:sp>
        <p:nvSpPr>
          <p:cNvPr id="4" name="Slide Number Placeholder 3"/>
          <p:cNvSpPr>
            <a:spLocks noGrp="1"/>
          </p:cNvSpPr>
          <p:nvPr>
            <p:ph type="sldNum" sz="quarter" idx="12"/>
          </p:nvPr>
        </p:nvSpPr>
        <p:spPr/>
        <p:txBody>
          <a:bodyPr/>
          <a:lstStyle/>
          <a:p>
            <a:fld id="{08A71FCF-8162-CF4F-97AC-67D24C9EE9EE}" type="slidenum">
              <a:rPr lang="en-US" smtClean="0"/>
              <a:pPr/>
              <a:t>3</a:t>
            </a:fld>
            <a:endParaRPr lang="en-US"/>
          </a:p>
        </p:txBody>
      </p:sp>
    </p:spTree>
    <p:extLst>
      <p:ext uri="{BB962C8B-B14F-4D97-AF65-F5344CB8AC3E}">
        <p14:creationId xmlns:p14="http://schemas.microsoft.com/office/powerpoint/2010/main" val="188148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4800599" y="598495"/>
            <a:ext cx="4067969" cy="1395405"/>
          </a:xfrm>
          <a:prstGeom prst="rect">
            <a:avLst/>
          </a:prstGeom>
          <a:solidFill>
            <a:srgbClr val="F1EB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a:cs typeface="Calibri"/>
            </a:endParaRPr>
          </a:p>
        </p:txBody>
      </p:sp>
      <p:pic>
        <p:nvPicPr>
          <p:cNvPr id="11" name="Picture 10" descr=":Hydro_sensitivies.pdf"/>
          <p:cNvPicPr/>
          <p:nvPr/>
        </p:nvPicPr>
        <p:blipFill>
          <a:blip r:embed="rId3"/>
          <a:srcRect r="50878" b="50347"/>
          <a:stretch>
            <a:fillRect/>
          </a:stretch>
        </p:blipFill>
        <p:spPr bwMode="auto">
          <a:xfrm>
            <a:off x="-127000" y="139700"/>
            <a:ext cx="4672013" cy="4722538"/>
          </a:xfrm>
          <a:prstGeom prst="rect">
            <a:avLst/>
          </a:prstGeom>
          <a:noFill/>
          <a:ln w="9525">
            <a:noFill/>
            <a:miter lim="800000"/>
            <a:headEnd/>
            <a:tailEnd/>
          </a:ln>
        </p:spPr>
      </p:pic>
      <p:sp>
        <p:nvSpPr>
          <p:cNvPr id="6" name="Rectangle 5"/>
          <p:cNvSpPr/>
          <p:nvPr/>
        </p:nvSpPr>
        <p:spPr>
          <a:xfrm>
            <a:off x="977900" y="927100"/>
            <a:ext cx="3302000" cy="16351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77900" y="571500"/>
            <a:ext cx="977900" cy="1384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667000" y="584200"/>
            <a:ext cx="12573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990600" y="2603500"/>
            <a:ext cx="1905000" cy="482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977900" y="3060700"/>
            <a:ext cx="647700" cy="25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35"/>
          <p:cNvGrpSpPr/>
          <p:nvPr/>
        </p:nvGrpSpPr>
        <p:grpSpPr>
          <a:xfrm>
            <a:off x="4972049" y="763588"/>
            <a:ext cx="3532189" cy="976313"/>
            <a:chOff x="2516472" y="2649641"/>
            <a:chExt cx="3532189" cy="976313"/>
          </a:xfrm>
          <a:noFill/>
        </p:grpSpPr>
        <p:grpSp>
          <p:nvGrpSpPr>
            <p:cNvPr id="3" name="Group 45"/>
            <p:cNvGrpSpPr>
              <a:grpSpLocks/>
            </p:cNvGrpSpPr>
            <p:nvPr/>
          </p:nvGrpSpPr>
          <p:grpSpPr bwMode="auto">
            <a:xfrm>
              <a:off x="2516472" y="2649645"/>
              <a:ext cx="3382963" cy="976313"/>
              <a:chOff x="766" y="2413"/>
              <a:chExt cx="2131" cy="615"/>
            </a:xfrm>
            <a:grpFill/>
          </p:grpSpPr>
          <p:sp>
            <p:nvSpPr>
              <p:cNvPr id="17" name="Text Box 36"/>
              <p:cNvSpPr txBox="1">
                <a:spLocks noChangeArrowheads="1"/>
              </p:cNvSpPr>
              <p:nvPr/>
            </p:nvSpPr>
            <p:spPr bwMode="auto">
              <a:xfrm>
                <a:off x="766" y="2516"/>
                <a:ext cx="992" cy="446"/>
              </a:xfrm>
              <a:prstGeom prst="rect">
                <a:avLst/>
              </a:prstGeom>
              <a:grpFill/>
              <a:ln w="9525">
                <a:noFill/>
                <a:miter lim="800000"/>
                <a:headEnd/>
                <a:tailEnd/>
              </a:ln>
            </p:spPr>
            <p:txBody>
              <a:bodyPr wrap="none">
                <a:prstTxWarp prst="textNoShape">
                  <a:avLst/>
                </a:prstTxWarp>
                <a:spAutoFit/>
              </a:bodyPr>
              <a:lstStyle/>
              <a:p>
                <a:pPr algn="ctr"/>
                <a:r>
                  <a:rPr lang="en-US" sz="2000" dirty="0">
                    <a:cs typeface="Arial"/>
                  </a:rPr>
                  <a:t>T</a:t>
                </a:r>
                <a:r>
                  <a:rPr lang="en-US" sz="2000" dirty="0" smtClean="0">
                    <a:cs typeface="Arial"/>
                  </a:rPr>
                  <a:t>emperature </a:t>
                </a:r>
              </a:p>
              <a:p>
                <a:pPr algn="ctr"/>
                <a:r>
                  <a:rPr lang="en-US" sz="2000" dirty="0" smtClean="0">
                    <a:cs typeface="Arial"/>
                  </a:rPr>
                  <a:t>Sensitivity (S)</a:t>
                </a:r>
                <a:endParaRPr lang="en-US" sz="2000" dirty="0">
                  <a:cs typeface="Arial"/>
                </a:endParaRPr>
              </a:p>
            </p:txBody>
          </p:sp>
          <p:sp>
            <p:nvSpPr>
              <p:cNvPr id="18" name="Text Box 37"/>
              <p:cNvSpPr txBox="1">
                <a:spLocks noChangeArrowheads="1"/>
              </p:cNvSpPr>
              <p:nvPr/>
            </p:nvSpPr>
            <p:spPr bwMode="auto">
              <a:xfrm>
                <a:off x="2134" y="2413"/>
                <a:ext cx="763" cy="213"/>
              </a:xfrm>
              <a:prstGeom prst="rect">
                <a:avLst/>
              </a:prstGeom>
              <a:grpFill/>
              <a:ln w="9525">
                <a:noFill/>
                <a:miter lim="800000"/>
                <a:headEnd/>
                <a:tailEnd/>
              </a:ln>
            </p:spPr>
            <p:txBody>
              <a:bodyPr wrap="none">
                <a:prstTxWarp prst="textNoShape">
                  <a:avLst/>
                </a:prstTxWarp>
                <a:spAutoFit/>
              </a:bodyPr>
              <a:lstStyle/>
              <a:p>
                <a:r>
                  <a:rPr lang="en-US" sz="1600" dirty="0">
                    <a:cs typeface="Arial"/>
                  </a:rPr>
                  <a:t>Q</a:t>
                </a:r>
                <a:r>
                  <a:rPr lang="en-US" sz="1600" baseline="-25000" dirty="0">
                    <a:cs typeface="Arial"/>
                  </a:rPr>
                  <a:t> </a:t>
                </a:r>
                <a:r>
                  <a:rPr lang="en-US" sz="1600" baseline="-25000" dirty="0" err="1">
                    <a:cs typeface="Arial"/>
                  </a:rPr>
                  <a:t>ref</a:t>
                </a:r>
                <a:r>
                  <a:rPr lang="en-US" sz="1600" baseline="-25000" dirty="0" err="1" smtClean="0">
                    <a:cs typeface="Arial"/>
                  </a:rPr>
                  <a:t>+Δ°C</a:t>
                </a:r>
                <a:r>
                  <a:rPr lang="en-US" sz="1600" baseline="-25000" dirty="0" smtClean="0">
                    <a:cs typeface="Arial"/>
                  </a:rPr>
                  <a:t> </a:t>
                </a:r>
                <a:r>
                  <a:rPr lang="en-US" sz="1600" dirty="0">
                    <a:cs typeface="Arial"/>
                  </a:rPr>
                  <a:t>- </a:t>
                </a:r>
                <a:r>
                  <a:rPr lang="en-US" sz="1600" dirty="0" err="1">
                    <a:cs typeface="Arial"/>
                  </a:rPr>
                  <a:t>Q</a:t>
                </a:r>
                <a:r>
                  <a:rPr lang="en-US" sz="1600" baseline="-25000" dirty="0" err="1">
                    <a:cs typeface="Arial"/>
                  </a:rPr>
                  <a:t>ref</a:t>
                </a:r>
                <a:endParaRPr lang="en-US" sz="1600" dirty="0">
                  <a:cs typeface="Arial"/>
                </a:endParaRPr>
              </a:p>
            </p:txBody>
          </p:sp>
          <p:sp>
            <p:nvSpPr>
              <p:cNvPr id="19" name="Rectangle 38"/>
              <p:cNvSpPr>
                <a:spLocks noChangeArrowheads="1"/>
              </p:cNvSpPr>
              <p:nvPr/>
            </p:nvSpPr>
            <p:spPr bwMode="auto">
              <a:xfrm>
                <a:off x="2386" y="2590"/>
                <a:ext cx="310" cy="213"/>
              </a:xfrm>
              <a:prstGeom prst="rect">
                <a:avLst/>
              </a:prstGeom>
              <a:grpFill/>
              <a:ln w="9525">
                <a:noFill/>
                <a:miter lim="800000"/>
                <a:headEnd/>
                <a:tailEnd/>
              </a:ln>
            </p:spPr>
            <p:txBody>
              <a:bodyPr wrap="none">
                <a:prstTxWarp prst="textNoShape">
                  <a:avLst/>
                </a:prstTxWarp>
                <a:spAutoFit/>
              </a:bodyPr>
              <a:lstStyle/>
              <a:p>
                <a:r>
                  <a:rPr lang="en-US" sz="1600" dirty="0" err="1">
                    <a:cs typeface="Arial"/>
                  </a:rPr>
                  <a:t>Q</a:t>
                </a:r>
                <a:r>
                  <a:rPr lang="en-US" sz="1600" baseline="-25000" dirty="0" err="1">
                    <a:cs typeface="Arial"/>
                  </a:rPr>
                  <a:t>ref</a:t>
                </a:r>
                <a:endParaRPr lang="en-US" sz="1600" baseline="-25000" dirty="0">
                  <a:cs typeface="Arial"/>
                </a:endParaRPr>
              </a:p>
            </p:txBody>
          </p:sp>
          <p:sp>
            <p:nvSpPr>
              <p:cNvPr id="20" name="Rectangle 40"/>
              <p:cNvSpPr>
                <a:spLocks noChangeArrowheads="1"/>
              </p:cNvSpPr>
              <p:nvPr/>
            </p:nvSpPr>
            <p:spPr bwMode="auto">
              <a:xfrm>
                <a:off x="2348" y="2815"/>
                <a:ext cx="302" cy="213"/>
              </a:xfrm>
              <a:prstGeom prst="rect">
                <a:avLst/>
              </a:prstGeom>
              <a:grpFill/>
              <a:ln w="9525">
                <a:noFill/>
                <a:miter lim="800000"/>
                <a:headEnd/>
                <a:tailEnd/>
              </a:ln>
            </p:spPr>
            <p:txBody>
              <a:bodyPr wrap="none">
                <a:prstTxWarp prst="textNoShape">
                  <a:avLst/>
                </a:prstTxWarp>
                <a:spAutoFit/>
              </a:bodyPr>
              <a:lstStyle/>
              <a:p>
                <a:r>
                  <a:rPr lang="en-US" sz="1600" dirty="0" smtClean="0">
                    <a:cs typeface="Arial"/>
                  </a:rPr>
                  <a:t>Δ°C</a:t>
                </a:r>
                <a:endParaRPr lang="en-US" sz="1600" baseline="-25000" dirty="0">
                  <a:cs typeface="Arial"/>
                </a:endParaRPr>
              </a:p>
            </p:txBody>
          </p:sp>
          <p:sp>
            <p:nvSpPr>
              <p:cNvPr id="21" name="Rectangle 42"/>
              <p:cNvSpPr>
                <a:spLocks noChangeArrowheads="1"/>
              </p:cNvSpPr>
              <p:nvPr/>
            </p:nvSpPr>
            <p:spPr bwMode="auto">
              <a:xfrm>
                <a:off x="1774" y="2561"/>
                <a:ext cx="189" cy="233"/>
              </a:xfrm>
              <a:prstGeom prst="rect">
                <a:avLst/>
              </a:prstGeom>
              <a:grpFill/>
              <a:ln w="9525">
                <a:noFill/>
                <a:miter lim="800000"/>
                <a:headEnd/>
                <a:tailEnd/>
              </a:ln>
            </p:spPr>
            <p:txBody>
              <a:bodyPr wrap="none">
                <a:prstTxWarp prst="textNoShape">
                  <a:avLst/>
                </a:prstTxWarp>
                <a:spAutoFit/>
              </a:bodyPr>
              <a:lstStyle/>
              <a:p>
                <a:r>
                  <a:rPr lang="en-US" dirty="0">
                    <a:cs typeface="Arial"/>
                  </a:rPr>
                  <a:t>=</a:t>
                </a:r>
              </a:p>
            </p:txBody>
          </p:sp>
        </p:grpSp>
        <p:sp>
          <p:nvSpPr>
            <p:cNvPr id="15" name="Line 35"/>
            <p:cNvSpPr>
              <a:spLocks noChangeShapeType="1"/>
            </p:cNvSpPr>
            <p:nvPr/>
          </p:nvSpPr>
          <p:spPr bwMode="auto">
            <a:xfrm>
              <a:off x="4764373" y="3008240"/>
              <a:ext cx="1181100" cy="0"/>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sp>
          <p:nvSpPr>
            <p:cNvPr id="16" name="Line 39"/>
            <p:cNvSpPr>
              <a:spLocks noChangeShapeType="1"/>
            </p:cNvSpPr>
            <p:nvPr/>
          </p:nvSpPr>
          <p:spPr bwMode="auto">
            <a:xfrm>
              <a:off x="4459573" y="3293990"/>
              <a:ext cx="1589088" cy="15875"/>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grpSp>
      <p:sp>
        <p:nvSpPr>
          <p:cNvPr id="22" name="Rectangle 21"/>
          <p:cNvSpPr/>
          <p:nvPr/>
        </p:nvSpPr>
        <p:spPr>
          <a:xfrm>
            <a:off x="1446213" y="2184404"/>
            <a:ext cx="1612900" cy="482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066800" y="2028829"/>
            <a:ext cx="3213100" cy="1587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watersheds_no_grid.pdf"/>
          <p:cNvPicPr>
            <a:picLocks noChangeAspect="1"/>
          </p:cNvPicPr>
          <p:nvPr/>
        </p:nvPicPr>
        <p:blipFill>
          <a:blip r:embed="rId4"/>
          <a:srcRect t="24626" r="19618" b="14416"/>
          <a:stretch>
            <a:fillRect/>
          </a:stretch>
        </p:blipFill>
        <p:spPr>
          <a:xfrm>
            <a:off x="4737099" y="2503312"/>
            <a:ext cx="4372288" cy="4291188"/>
          </a:xfrm>
          <a:prstGeom prst="rect">
            <a:avLst/>
          </a:prstGeom>
        </p:spPr>
      </p:pic>
      <p:sp>
        <p:nvSpPr>
          <p:cNvPr id="35" name="Rectangle 34"/>
          <p:cNvSpPr/>
          <p:nvPr/>
        </p:nvSpPr>
        <p:spPr>
          <a:xfrm>
            <a:off x="7696200" y="2175760"/>
            <a:ext cx="1413187" cy="1116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20"/>
          <p:cNvGrpSpPr/>
          <p:nvPr/>
        </p:nvGrpSpPr>
        <p:grpSpPr>
          <a:xfrm>
            <a:off x="4316591" y="2558418"/>
            <a:ext cx="2013227" cy="1619882"/>
            <a:chOff x="112304" y="33510"/>
            <a:chExt cx="3398048" cy="2734137"/>
          </a:xfrm>
        </p:grpSpPr>
        <p:sp>
          <p:nvSpPr>
            <p:cNvPr id="39" name="TextBox 38"/>
            <p:cNvSpPr txBox="1"/>
            <p:nvPr/>
          </p:nvSpPr>
          <p:spPr>
            <a:xfrm>
              <a:off x="112304" y="33510"/>
              <a:ext cx="3398048" cy="1558454"/>
            </a:xfrm>
            <a:prstGeom prst="rect">
              <a:avLst/>
            </a:prstGeom>
            <a:noFill/>
          </p:spPr>
          <p:txBody>
            <a:bodyPr wrap="square" rtlCol="0">
              <a:spAutoFit/>
            </a:bodyPr>
            <a:lstStyle/>
            <a:p>
              <a:pPr algn="ctr"/>
              <a:r>
                <a:rPr lang="en-US" b="1" dirty="0" smtClean="0"/>
                <a:t>Yakima</a:t>
              </a:r>
              <a:r>
                <a:rPr lang="en-US" dirty="0" smtClean="0"/>
                <a:t> </a:t>
              </a:r>
            </a:p>
            <a:p>
              <a:pPr algn="ctr"/>
              <a:r>
                <a:rPr lang="en-US" dirty="0" smtClean="0"/>
                <a:t>Irrigation season </a:t>
              </a:r>
            </a:p>
            <a:p>
              <a:pPr algn="ctr"/>
              <a:r>
                <a:rPr lang="en-US" dirty="0" smtClean="0"/>
                <a:t>(April-September)</a:t>
              </a:r>
              <a:endParaRPr lang="en-US" dirty="0"/>
            </a:p>
          </p:txBody>
        </p:sp>
        <p:cxnSp>
          <p:nvCxnSpPr>
            <p:cNvPr id="40" name="Straight Connector 39"/>
            <p:cNvCxnSpPr/>
            <p:nvPr/>
          </p:nvCxnSpPr>
          <p:spPr>
            <a:xfrm rot="16200000" flipH="1">
              <a:off x="1778734" y="1857137"/>
              <a:ext cx="1089940" cy="731080"/>
            </a:xfrm>
            <a:prstGeom prst="line">
              <a:avLst/>
            </a:prstGeom>
            <a:ln w="63500">
              <a:solidFill>
                <a:srgbClr val="F02CA7"/>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3" name="Picture 42" descr="watersheds_no_grid.pdf"/>
          <p:cNvPicPr>
            <a:picLocks noChangeAspect="1"/>
          </p:cNvPicPr>
          <p:nvPr/>
        </p:nvPicPr>
        <p:blipFill>
          <a:blip r:embed="rId4"/>
          <a:srcRect l="75012" t="23904" r="7256" b="64972"/>
          <a:stretch>
            <a:fillRect/>
          </a:stretch>
        </p:blipFill>
        <p:spPr>
          <a:xfrm>
            <a:off x="4229100" y="5842000"/>
            <a:ext cx="1251347" cy="1016000"/>
          </a:xfrm>
          <a:prstGeom prst="rect">
            <a:avLst/>
          </a:prstGeom>
        </p:spPr>
      </p:pic>
      <p:sp>
        <p:nvSpPr>
          <p:cNvPr id="26" name="Rectangle 25"/>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2015.</a:t>
            </a:r>
          </a:p>
        </p:txBody>
      </p:sp>
      <p:sp>
        <p:nvSpPr>
          <p:cNvPr id="5" name="Slide Number Placeholder 4"/>
          <p:cNvSpPr>
            <a:spLocks noGrp="1"/>
          </p:cNvSpPr>
          <p:nvPr>
            <p:ph type="sldNum" sz="quarter" idx="12"/>
          </p:nvPr>
        </p:nvSpPr>
        <p:spPr>
          <a:xfrm>
            <a:off x="7010400" y="6489898"/>
            <a:ext cx="2133600" cy="365125"/>
          </a:xfrm>
        </p:spPr>
        <p:txBody>
          <a:bodyPr/>
          <a:lstStyle/>
          <a:p>
            <a:fld id="{08A71FCF-8162-CF4F-97AC-67D24C9EE9EE}" type="slidenum">
              <a:rPr lang="en-US" smtClean="0"/>
              <a:pPr/>
              <a:t>30</a:t>
            </a:fld>
            <a:endParaRPr lang="en-US" dirty="0"/>
          </a:p>
        </p:txBody>
      </p:sp>
    </p:spTree>
    <p:extLst>
      <p:ext uri="{BB962C8B-B14F-4D97-AF65-F5344CB8AC3E}">
        <p14:creationId xmlns:p14="http://schemas.microsoft.com/office/powerpoint/2010/main" val="5170030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ydro_sensitivies.pdf"/>
          <p:cNvPicPr/>
          <p:nvPr/>
        </p:nvPicPr>
        <p:blipFill>
          <a:blip r:embed="rId3"/>
          <a:srcRect r="50878" b="50347"/>
          <a:stretch>
            <a:fillRect/>
          </a:stretch>
        </p:blipFill>
        <p:spPr bwMode="auto">
          <a:xfrm>
            <a:off x="-127000" y="139700"/>
            <a:ext cx="4672013" cy="4722538"/>
          </a:xfrm>
          <a:prstGeom prst="rect">
            <a:avLst/>
          </a:prstGeom>
          <a:noFill/>
          <a:ln w="9525">
            <a:noFill/>
            <a:miter lim="800000"/>
            <a:headEnd/>
            <a:tailEnd/>
          </a:ln>
        </p:spPr>
      </p:pic>
      <p:sp>
        <p:nvSpPr>
          <p:cNvPr id="6" name="Rectangle 5"/>
          <p:cNvSpPr/>
          <p:nvPr/>
        </p:nvSpPr>
        <p:spPr>
          <a:xfrm>
            <a:off x="977900" y="927100"/>
            <a:ext cx="3302000" cy="16351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77900" y="571500"/>
            <a:ext cx="977900" cy="1384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667000" y="584200"/>
            <a:ext cx="1257300"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990600" y="2603500"/>
            <a:ext cx="1905000" cy="482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977900" y="3060700"/>
            <a:ext cx="647700" cy="25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446213" y="2184404"/>
            <a:ext cx="1612900" cy="482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bwMode="auto">
          <a:xfrm>
            <a:off x="4800599" y="598495"/>
            <a:ext cx="4067969" cy="1395405"/>
          </a:xfrm>
          <a:prstGeom prst="rect">
            <a:avLst/>
          </a:prstGeom>
          <a:solidFill>
            <a:srgbClr val="F1EB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a:cs typeface="Calibri"/>
            </a:endParaRPr>
          </a:p>
        </p:txBody>
      </p:sp>
      <p:grpSp>
        <p:nvGrpSpPr>
          <p:cNvPr id="33" name="Group 35"/>
          <p:cNvGrpSpPr/>
          <p:nvPr/>
        </p:nvGrpSpPr>
        <p:grpSpPr>
          <a:xfrm>
            <a:off x="4972049" y="763588"/>
            <a:ext cx="3532189" cy="976313"/>
            <a:chOff x="2516472" y="2649641"/>
            <a:chExt cx="3532189" cy="976313"/>
          </a:xfrm>
          <a:noFill/>
        </p:grpSpPr>
        <p:grpSp>
          <p:nvGrpSpPr>
            <p:cNvPr id="34" name="Group 45"/>
            <p:cNvGrpSpPr>
              <a:grpSpLocks/>
            </p:cNvGrpSpPr>
            <p:nvPr/>
          </p:nvGrpSpPr>
          <p:grpSpPr bwMode="auto">
            <a:xfrm>
              <a:off x="2516472" y="2649647"/>
              <a:ext cx="3382963" cy="976313"/>
              <a:chOff x="766" y="2413"/>
              <a:chExt cx="2131" cy="615"/>
            </a:xfrm>
            <a:grpFill/>
          </p:grpSpPr>
          <p:sp>
            <p:nvSpPr>
              <p:cNvPr id="37" name="Text Box 36"/>
              <p:cNvSpPr txBox="1">
                <a:spLocks noChangeArrowheads="1"/>
              </p:cNvSpPr>
              <p:nvPr/>
            </p:nvSpPr>
            <p:spPr bwMode="auto">
              <a:xfrm>
                <a:off x="766" y="2516"/>
                <a:ext cx="992" cy="446"/>
              </a:xfrm>
              <a:prstGeom prst="rect">
                <a:avLst/>
              </a:prstGeom>
              <a:grpFill/>
              <a:ln w="9525">
                <a:noFill/>
                <a:miter lim="800000"/>
                <a:headEnd/>
                <a:tailEnd/>
              </a:ln>
            </p:spPr>
            <p:txBody>
              <a:bodyPr wrap="none">
                <a:prstTxWarp prst="textNoShape">
                  <a:avLst/>
                </a:prstTxWarp>
                <a:spAutoFit/>
              </a:bodyPr>
              <a:lstStyle/>
              <a:p>
                <a:pPr algn="ctr"/>
                <a:r>
                  <a:rPr lang="en-US" sz="2000" dirty="0">
                    <a:cs typeface="Arial"/>
                  </a:rPr>
                  <a:t>T</a:t>
                </a:r>
                <a:r>
                  <a:rPr lang="en-US" sz="2000" dirty="0" smtClean="0">
                    <a:cs typeface="Arial"/>
                  </a:rPr>
                  <a:t>emperature </a:t>
                </a:r>
              </a:p>
              <a:p>
                <a:pPr algn="ctr"/>
                <a:r>
                  <a:rPr lang="en-US" sz="2000" dirty="0" smtClean="0">
                    <a:cs typeface="Arial"/>
                  </a:rPr>
                  <a:t>Sensitivity (S)</a:t>
                </a:r>
                <a:endParaRPr lang="en-US" sz="2000" dirty="0">
                  <a:cs typeface="Arial"/>
                </a:endParaRPr>
              </a:p>
            </p:txBody>
          </p:sp>
          <p:sp>
            <p:nvSpPr>
              <p:cNvPr id="38" name="Text Box 37"/>
              <p:cNvSpPr txBox="1">
                <a:spLocks noChangeArrowheads="1"/>
              </p:cNvSpPr>
              <p:nvPr/>
            </p:nvSpPr>
            <p:spPr bwMode="auto">
              <a:xfrm>
                <a:off x="2134" y="2413"/>
                <a:ext cx="763" cy="213"/>
              </a:xfrm>
              <a:prstGeom prst="rect">
                <a:avLst/>
              </a:prstGeom>
              <a:grpFill/>
              <a:ln w="9525">
                <a:noFill/>
                <a:miter lim="800000"/>
                <a:headEnd/>
                <a:tailEnd/>
              </a:ln>
            </p:spPr>
            <p:txBody>
              <a:bodyPr wrap="none">
                <a:prstTxWarp prst="textNoShape">
                  <a:avLst/>
                </a:prstTxWarp>
                <a:spAutoFit/>
              </a:bodyPr>
              <a:lstStyle/>
              <a:p>
                <a:r>
                  <a:rPr lang="en-US" sz="1600" dirty="0">
                    <a:cs typeface="Arial"/>
                  </a:rPr>
                  <a:t>Q</a:t>
                </a:r>
                <a:r>
                  <a:rPr lang="en-US" sz="1600" baseline="-25000" dirty="0">
                    <a:cs typeface="Arial"/>
                  </a:rPr>
                  <a:t> </a:t>
                </a:r>
                <a:r>
                  <a:rPr lang="en-US" sz="1600" baseline="-25000" dirty="0" err="1">
                    <a:cs typeface="Arial"/>
                  </a:rPr>
                  <a:t>ref</a:t>
                </a:r>
                <a:r>
                  <a:rPr lang="en-US" sz="1600" baseline="-25000" dirty="0" err="1" smtClean="0">
                    <a:cs typeface="Arial"/>
                  </a:rPr>
                  <a:t>+Δ°C</a:t>
                </a:r>
                <a:r>
                  <a:rPr lang="en-US" sz="1600" baseline="-25000" dirty="0" smtClean="0">
                    <a:cs typeface="Arial"/>
                  </a:rPr>
                  <a:t> </a:t>
                </a:r>
                <a:r>
                  <a:rPr lang="en-US" sz="1600" dirty="0">
                    <a:cs typeface="Arial"/>
                  </a:rPr>
                  <a:t>- </a:t>
                </a:r>
                <a:r>
                  <a:rPr lang="en-US" sz="1600" dirty="0" err="1">
                    <a:cs typeface="Arial"/>
                  </a:rPr>
                  <a:t>Q</a:t>
                </a:r>
                <a:r>
                  <a:rPr lang="en-US" sz="1600" baseline="-25000" dirty="0" err="1">
                    <a:cs typeface="Arial"/>
                  </a:rPr>
                  <a:t>ref</a:t>
                </a:r>
                <a:endParaRPr lang="en-US" sz="1600" dirty="0">
                  <a:cs typeface="Arial"/>
                </a:endParaRPr>
              </a:p>
            </p:txBody>
          </p:sp>
          <p:sp>
            <p:nvSpPr>
              <p:cNvPr id="39" name="Rectangle 38"/>
              <p:cNvSpPr>
                <a:spLocks noChangeArrowheads="1"/>
              </p:cNvSpPr>
              <p:nvPr/>
            </p:nvSpPr>
            <p:spPr bwMode="auto">
              <a:xfrm>
                <a:off x="2386" y="2590"/>
                <a:ext cx="310" cy="213"/>
              </a:xfrm>
              <a:prstGeom prst="rect">
                <a:avLst/>
              </a:prstGeom>
              <a:grpFill/>
              <a:ln w="9525">
                <a:noFill/>
                <a:miter lim="800000"/>
                <a:headEnd/>
                <a:tailEnd/>
              </a:ln>
            </p:spPr>
            <p:txBody>
              <a:bodyPr wrap="none">
                <a:prstTxWarp prst="textNoShape">
                  <a:avLst/>
                </a:prstTxWarp>
                <a:spAutoFit/>
              </a:bodyPr>
              <a:lstStyle/>
              <a:p>
                <a:r>
                  <a:rPr lang="en-US" sz="1600" dirty="0" err="1">
                    <a:cs typeface="Arial"/>
                  </a:rPr>
                  <a:t>Q</a:t>
                </a:r>
                <a:r>
                  <a:rPr lang="en-US" sz="1600" baseline="-25000" dirty="0" err="1">
                    <a:cs typeface="Arial"/>
                  </a:rPr>
                  <a:t>ref</a:t>
                </a:r>
                <a:endParaRPr lang="en-US" sz="1600" baseline="-25000" dirty="0">
                  <a:cs typeface="Arial"/>
                </a:endParaRPr>
              </a:p>
            </p:txBody>
          </p:sp>
          <p:sp>
            <p:nvSpPr>
              <p:cNvPr id="40" name="Rectangle 40"/>
              <p:cNvSpPr>
                <a:spLocks noChangeArrowheads="1"/>
              </p:cNvSpPr>
              <p:nvPr/>
            </p:nvSpPr>
            <p:spPr bwMode="auto">
              <a:xfrm>
                <a:off x="2348" y="2815"/>
                <a:ext cx="302" cy="213"/>
              </a:xfrm>
              <a:prstGeom prst="rect">
                <a:avLst/>
              </a:prstGeom>
              <a:grpFill/>
              <a:ln w="9525">
                <a:noFill/>
                <a:miter lim="800000"/>
                <a:headEnd/>
                <a:tailEnd/>
              </a:ln>
            </p:spPr>
            <p:txBody>
              <a:bodyPr wrap="none">
                <a:prstTxWarp prst="textNoShape">
                  <a:avLst/>
                </a:prstTxWarp>
                <a:spAutoFit/>
              </a:bodyPr>
              <a:lstStyle/>
              <a:p>
                <a:r>
                  <a:rPr lang="en-US" sz="1600" dirty="0" smtClean="0">
                    <a:cs typeface="Arial"/>
                  </a:rPr>
                  <a:t>Δ°C</a:t>
                </a:r>
                <a:endParaRPr lang="en-US" sz="1600" baseline="-25000" dirty="0">
                  <a:cs typeface="Arial"/>
                </a:endParaRPr>
              </a:p>
            </p:txBody>
          </p:sp>
          <p:sp>
            <p:nvSpPr>
              <p:cNvPr id="41" name="Rectangle 42"/>
              <p:cNvSpPr>
                <a:spLocks noChangeArrowheads="1"/>
              </p:cNvSpPr>
              <p:nvPr/>
            </p:nvSpPr>
            <p:spPr bwMode="auto">
              <a:xfrm>
                <a:off x="1774" y="2561"/>
                <a:ext cx="189" cy="233"/>
              </a:xfrm>
              <a:prstGeom prst="rect">
                <a:avLst/>
              </a:prstGeom>
              <a:grpFill/>
              <a:ln w="9525">
                <a:noFill/>
                <a:miter lim="800000"/>
                <a:headEnd/>
                <a:tailEnd/>
              </a:ln>
            </p:spPr>
            <p:txBody>
              <a:bodyPr wrap="none">
                <a:prstTxWarp prst="textNoShape">
                  <a:avLst/>
                </a:prstTxWarp>
                <a:spAutoFit/>
              </a:bodyPr>
              <a:lstStyle/>
              <a:p>
                <a:r>
                  <a:rPr lang="en-US" dirty="0">
                    <a:cs typeface="Arial"/>
                  </a:rPr>
                  <a:t>=</a:t>
                </a:r>
              </a:p>
            </p:txBody>
          </p:sp>
        </p:grpSp>
        <p:sp>
          <p:nvSpPr>
            <p:cNvPr id="35" name="Line 35"/>
            <p:cNvSpPr>
              <a:spLocks noChangeShapeType="1"/>
            </p:cNvSpPr>
            <p:nvPr/>
          </p:nvSpPr>
          <p:spPr bwMode="auto">
            <a:xfrm>
              <a:off x="4764373" y="3008240"/>
              <a:ext cx="1181100" cy="0"/>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sp>
          <p:nvSpPr>
            <p:cNvPr id="36" name="Line 39"/>
            <p:cNvSpPr>
              <a:spLocks noChangeShapeType="1"/>
            </p:cNvSpPr>
            <p:nvPr/>
          </p:nvSpPr>
          <p:spPr bwMode="auto">
            <a:xfrm>
              <a:off x="4459573" y="3293990"/>
              <a:ext cx="1589088" cy="15875"/>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grpSp>
      <p:pic>
        <p:nvPicPr>
          <p:cNvPr id="50" name="Picture 49" descr="watersheds_no_grid.pdf"/>
          <p:cNvPicPr>
            <a:picLocks noChangeAspect="1"/>
          </p:cNvPicPr>
          <p:nvPr/>
        </p:nvPicPr>
        <p:blipFill>
          <a:blip r:embed="rId4"/>
          <a:srcRect t="24626" r="19618" b="14416"/>
          <a:stretch>
            <a:fillRect/>
          </a:stretch>
        </p:blipFill>
        <p:spPr>
          <a:xfrm>
            <a:off x="4737099" y="2503312"/>
            <a:ext cx="4372288" cy="4291188"/>
          </a:xfrm>
          <a:prstGeom prst="rect">
            <a:avLst/>
          </a:prstGeom>
        </p:spPr>
      </p:pic>
      <p:sp>
        <p:nvSpPr>
          <p:cNvPr id="51" name="Rectangle 50"/>
          <p:cNvSpPr/>
          <p:nvPr/>
        </p:nvSpPr>
        <p:spPr>
          <a:xfrm>
            <a:off x="7696200" y="2175760"/>
            <a:ext cx="1413187" cy="1116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20"/>
          <p:cNvGrpSpPr/>
          <p:nvPr/>
        </p:nvGrpSpPr>
        <p:grpSpPr>
          <a:xfrm>
            <a:off x="4316591" y="2558418"/>
            <a:ext cx="2013227" cy="1619882"/>
            <a:chOff x="112304" y="33510"/>
            <a:chExt cx="3398048" cy="2734137"/>
          </a:xfrm>
        </p:grpSpPr>
        <p:sp>
          <p:nvSpPr>
            <p:cNvPr id="55" name="TextBox 54"/>
            <p:cNvSpPr txBox="1"/>
            <p:nvPr/>
          </p:nvSpPr>
          <p:spPr>
            <a:xfrm>
              <a:off x="112304" y="33510"/>
              <a:ext cx="3398048" cy="1558454"/>
            </a:xfrm>
            <a:prstGeom prst="rect">
              <a:avLst/>
            </a:prstGeom>
            <a:noFill/>
          </p:spPr>
          <p:txBody>
            <a:bodyPr wrap="square" rtlCol="0">
              <a:spAutoFit/>
            </a:bodyPr>
            <a:lstStyle/>
            <a:p>
              <a:pPr algn="ctr"/>
              <a:r>
                <a:rPr lang="en-US" b="1" dirty="0" smtClean="0"/>
                <a:t>Yakima</a:t>
              </a:r>
              <a:r>
                <a:rPr lang="en-US" dirty="0" smtClean="0"/>
                <a:t> </a:t>
              </a:r>
            </a:p>
            <a:p>
              <a:pPr algn="ctr"/>
              <a:r>
                <a:rPr lang="en-US" dirty="0" smtClean="0"/>
                <a:t>Irrigation season </a:t>
              </a:r>
            </a:p>
            <a:p>
              <a:pPr algn="ctr"/>
              <a:r>
                <a:rPr lang="en-US" dirty="0" smtClean="0"/>
                <a:t>(April-September)</a:t>
              </a:r>
              <a:endParaRPr lang="en-US" dirty="0"/>
            </a:p>
          </p:txBody>
        </p:sp>
        <p:cxnSp>
          <p:nvCxnSpPr>
            <p:cNvPr id="56" name="Straight Connector 55"/>
            <p:cNvCxnSpPr/>
            <p:nvPr/>
          </p:nvCxnSpPr>
          <p:spPr>
            <a:xfrm rot="16200000" flipH="1">
              <a:off x="1778734" y="1857137"/>
              <a:ext cx="1089940" cy="731080"/>
            </a:xfrm>
            <a:prstGeom prst="line">
              <a:avLst/>
            </a:prstGeom>
            <a:ln w="63500">
              <a:solidFill>
                <a:srgbClr val="F02CA7"/>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descr="watersheds_no_grid.pdf"/>
          <p:cNvPicPr>
            <a:picLocks noChangeAspect="1"/>
          </p:cNvPicPr>
          <p:nvPr/>
        </p:nvPicPr>
        <p:blipFill>
          <a:blip r:embed="rId4"/>
          <a:srcRect l="75012" t="23904" r="7256" b="64972"/>
          <a:stretch>
            <a:fillRect/>
          </a:stretch>
        </p:blipFill>
        <p:spPr>
          <a:xfrm>
            <a:off x="4229100" y="5842000"/>
            <a:ext cx="1251347" cy="1016000"/>
          </a:xfrm>
          <a:prstGeom prst="rect">
            <a:avLst/>
          </a:prstGeom>
        </p:spPr>
      </p:pic>
      <p:sp>
        <p:nvSpPr>
          <p:cNvPr id="27" name="Rectangle 26"/>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a:t>
            </a:r>
            <a:r>
              <a:rPr lang="en-US" sz="1400" i="1" dirty="0">
                <a:solidFill>
                  <a:srgbClr val="000000"/>
                </a:solidFill>
              </a:rPr>
              <a:t>2015.</a:t>
            </a:r>
            <a:endParaRPr lang="en-US" sz="1400" i="1" dirty="0" smtClean="0">
              <a:solidFill>
                <a:srgbClr val="000000"/>
              </a:solidFill>
            </a:endParaRPr>
          </a:p>
        </p:txBody>
      </p:sp>
      <p:sp>
        <p:nvSpPr>
          <p:cNvPr id="2" name="Slide Number Placeholder 1"/>
          <p:cNvSpPr>
            <a:spLocks noGrp="1"/>
          </p:cNvSpPr>
          <p:nvPr>
            <p:ph type="sldNum" sz="quarter" idx="12"/>
          </p:nvPr>
        </p:nvSpPr>
        <p:spPr>
          <a:xfrm>
            <a:off x="7001187" y="6492875"/>
            <a:ext cx="2133600" cy="365125"/>
          </a:xfrm>
        </p:spPr>
        <p:txBody>
          <a:bodyPr/>
          <a:lstStyle/>
          <a:p>
            <a:fld id="{08A71FCF-8162-CF4F-97AC-67D24C9EE9EE}" type="slidenum">
              <a:rPr lang="en-US" smtClean="0"/>
              <a:pPr/>
              <a:t>31</a:t>
            </a:fld>
            <a:endParaRPr lang="en-US" dirty="0"/>
          </a:p>
        </p:txBody>
      </p:sp>
    </p:spTree>
    <p:extLst>
      <p:ext uri="{BB962C8B-B14F-4D97-AF65-F5344CB8AC3E}">
        <p14:creationId xmlns:p14="http://schemas.microsoft.com/office/powerpoint/2010/main" val="5544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ydro_sensitivies.pdf"/>
          <p:cNvPicPr/>
          <p:nvPr/>
        </p:nvPicPr>
        <p:blipFill>
          <a:blip r:embed="rId3"/>
          <a:srcRect r="50878" b="50347"/>
          <a:stretch>
            <a:fillRect/>
          </a:stretch>
        </p:blipFill>
        <p:spPr bwMode="auto">
          <a:xfrm>
            <a:off x="-127000" y="139700"/>
            <a:ext cx="4672013" cy="4722538"/>
          </a:xfrm>
          <a:prstGeom prst="rect">
            <a:avLst/>
          </a:prstGeom>
          <a:noFill/>
          <a:ln w="9525">
            <a:noFill/>
            <a:miter lim="800000"/>
            <a:headEnd/>
            <a:tailEnd/>
          </a:ln>
        </p:spPr>
      </p:pic>
      <p:sp>
        <p:nvSpPr>
          <p:cNvPr id="6" name="Rectangle 5"/>
          <p:cNvSpPr/>
          <p:nvPr/>
        </p:nvSpPr>
        <p:spPr>
          <a:xfrm>
            <a:off x="977900" y="939800"/>
            <a:ext cx="3302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77900" y="571500"/>
            <a:ext cx="977900" cy="1384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bwMode="auto">
          <a:xfrm>
            <a:off x="4800599" y="598495"/>
            <a:ext cx="4067969" cy="1395405"/>
          </a:xfrm>
          <a:prstGeom prst="rect">
            <a:avLst/>
          </a:prstGeom>
          <a:solidFill>
            <a:srgbClr val="F1EB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a:cs typeface="Calibri"/>
            </a:endParaRPr>
          </a:p>
        </p:txBody>
      </p:sp>
      <p:grpSp>
        <p:nvGrpSpPr>
          <p:cNvPr id="22" name="Group 35"/>
          <p:cNvGrpSpPr/>
          <p:nvPr/>
        </p:nvGrpSpPr>
        <p:grpSpPr>
          <a:xfrm>
            <a:off x="4972049" y="763588"/>
            <a:ext cx="3532189" cy="976313"/>
            <a:chOff x="2516472" y="2649641"/>
            <a:chExt cx="3532189" cy="976313"/>
          </a:xfrm>
          <a:noFill/>
        </p:grpSpPr>
        <p:grpSp>
          <p:nvGrpSpPr>
            <p:cNvPr id="23" name="Group 45"/>
            <p:cNvGrpSpPr>
              <a:grpSpLocks/>
            </p:cNvGrpSpPr>
            <p:nvPr/>
          </p:nvGrpSpPr>
          <p:grpSpPr bwMode="auto">
            <a:xfrm>
              <a:off x="2516472" y="2649647"/>
              <a:ext cx="3382963" cy="976313"/>
              <a:chOff x="766" y="2413"/>
              <a:chExt cx="2131" cy="615"/>
            </a:xfrm>
            <a:grpFill/>
          </p:grpSpPr>
          <p:sp>
            <p:nvSpPr>
              <p:cNvPr id="26" name="Text Box 36"/>
              <p:cNvSpPr txBox="1">
                <a:spLocks noChangeArrowheads="1"/>
              </p:cNvSpPr>
              <p:nvPr/>
            </p:nvSpPr>
            <p:spPr bwMode="auto">
              <a:xfrm>
                <a:off x="766" y="2516"/>
                <a:ext cx="992" cy="446"/>
              </a:xfrm>
              <a:prstGeom prst="rect">
                <a:avLst/>
              </a:prstGeom>
              <a:grpFill/>
              <a:ln w="9525">
                <a:noFill/>
                <a:miter lim="800000"/>
                <a:headEnd/>
                <a:tailEnd/>
              </a:ln>
            </p:spPr>
            <p:txBody>
              <a:bodyPr wrap="none">
                <a:prstTxWarp prst="textNoShape">
                  <a:avLst/>
                </a:prstTxWarp>
                <a:spAutoFit/>
              </a:bodyPr>
              <a:lstStyle/>
              <a:p>
                <a:pPr algn="ctr"/>
                <a:r>
                  <a:rPr lang="en-US" sz="2000" dirty="0">
                    <a:cs typeface="Arial"/>
                  </a:rPr>
                  <a:t>T</a:t>
                </a:r>
                <a:r>
                  <a:rPr lang="en-US" sz="2000" dirty="0" smtClean="0">
                    <a:cs typeface="Arial"/>
                  </a:rPr>
                  <a:t>emperature </a:t>
                </a:r>
              </a:p>
              <a:p>
                <a:pPr algn="ctr"/>
                <a:r>
                  <a:rPr lang="en-US" sz="2000" dirty="0" smtClean="0">
                    <a:cs typeface="Arial"/>
                  </a:rPr>
                  <a:t>Sensitivity (S)</a:t>
                </a:r>
                <a:endParaRPr lang="en-US" sz="2000" dirty="0">
                  <a:cs typeface="Arial"/>
                </a:endParaRPr>
              </a:p>
            </p:txBody>
          </p:sp>
          <p:sp>
            <p:nvSpPr>
              <p:cNvPr id="27" name="Text Box 37"/>
              <p:cNvSpPr txBox="1">
                <a:spLocks noChangeArrowheads="1"/>
              </p:cNvSpPr>
              <p:nvPr/>
            </p:nvSpPr>
            <p:spPr bwMode="auto">
              <a:xfrm>
                <a:off x="2134" y="2413"/>
                <a:ext cx="763" cy="213"/>
              </a:xfrm>
              <a:prstGeom prst="rect">
                <a:avLst/>
              </a:prstGeom>
              <a:grpFill/>
              <a:ln w="9525">
                <a:noFill/>
                <a:miter lim="800000"/>
                <a:headEnd/>
                <a:tailEnd/>
              </a:ln>
            </p:spPr>
            <p:txBody>
              <a:bodyPr wrap="none">
                <a:prstTxWarp prst="textNoShape">
                  <a:avLst/>
                </a:prstTxWarp>
                <a:spAutoFit/>
              </a:bodyPr>
              <a:lstStyle/>
              <a:p>
                <a:r>
                  <a:rPr lang="en-US" sz="1600" dirty="0">
                    <a:cs typeface="Arial"/>
                  </a:rPr>
                  <a:t>Q</a:t>
                </a:r>
                <a:r>
                  <a:rPr lang="en-US" sz="1600" baseline="-25000" dirty="0">
                    <a:cs typeface="Arial"/>
                  </a:rPr>
                  <a:t> </a:t>
                </a:r>
                <a:r>
                  <a:rPr lang="en-US" sz="1600" baseline="-25000" dirty="0" err="1">
                    <a:cs typeface="Arial"/>
                  </a:rPr>
                  <a:t>ref</a:t>
                </a:r>
                <a:r>
                  <a:rPr lang="en-US" sz="1600" baseline="-25000" dirty="0" err="1" smtClean="0">
                    <a:cs typeface="Arial"/>
                  </a:rPr>
                  <a:t>+Δ°C</a:t>
                </a:r>
                <a:r>
                  <a:rPr lang="en-US" sz="1600" baseline="-25000" dirty="0" smtClean="0">
                    <a:cs typeface="Arial"/>
                  </a:rPr>
                  <a:t> </a:t>
                </a:r>
                <a:r>
                  <a:rPr lang="en-US" sz="1600" dirty="0">
                    <a:cs typeface="Arial"/>
                  </a:rPr>
                  <a:t>- </a:t>
                </a:r>
                <a:r>
                  <a:rPr lang="en-US" sz="1600" dirty="0" err="1">
                    <a:cs typeface="Arial"/>
                  </a:rPr>
                  <a:t>Q</a:t>
                </a:r>
                <a:r>
                  <a:rPr lang="en-US" sz="1600" baseline="-25000" dirty="0" err="1">
                    <a:cs typeface="Arial"/>
                  </a:rPr>
                  <a:t>ref</a:t>
                </a:r>
                <a:endParaRPr lang="en-US" sz="1600" dirty="0">
                  <a:cs typeface="Arial"/>
                </a:endParaRPr>
              </a:p>
            </p:txBody>
          </p:sp>
          <p:sp>
            <p:nvSpPr>
              <p:cNvPr id="28" name="Rectangle 38"/>
              <p:cNvSpPr>
                <a:spLocks noChangeArrowheads="1"/>
              </p:cNvSpPr>
              <p:nvPr/>
            </p:nvSpPr>
            <p:spPr bwMode="auto">
              <a:xfrm>
                <a:off x="2386" y="2590"/>
                <a:ext cx="310" cy="213"/>
              </a:xfrm>
              <a:prstGeom prst="rect">
                <a:avLst/>
              </a:prstGeom>
              <a:grpFill/>
              <a:ln w="9525">
                <a:noFill/>
                <a:miter lim="800000"/>
                <a:headEnd/>
                <a:tailEnd/>
              </a:ln>
            </p:spPr>
            <p:txBody>
              <a:bodyPr wrap="none">
                <a:prstTxWarp prst="textNoShape">
                  <a:avLst/>
                </a:prstTxWarp>
                <a:spAutoFit/>
              </a:bodyPr>
              <a:lstStyle/>
              <a:p>
                <a:r>
                  <a:rPr lang="en-US" sz="1600" dirty="0" err="1">
                    <a:cs typeface="Arial"/>
                  </a:rPr>
                  <a:t>Q</a:t>
                </a:r>
                <a:r>
                  <a:rPr lang="en-US" sz="1600" baseline="-25000" dirty="0" err="1">
                    <a:cs typeface="Arial"/>
                  </a:rPr>
                  <a:t>ref</a:t>
                </a:r>
                <a:endParaRPr lang="en-US" sz="1600" baseline="-25000" dirty="0">
                  <a:cs typeface="Arial"/>
                </a:endParaRPr>
              </a:p>
            </p:txBody>
          </p:sp>
          <p:sp>
            <p:nvSpPr>
              <p:cNvPr id="29" name="Rectangle 40"/>
              <p:cNvSpPr>
                <a:spLocks noChangeArrowheads="1"/>
              </p:cNvSpPr>
              <p:nvPr/>
            </p:nvSpPr>
            <p:spPr bwMode="auto">
              <a:xfrm>
                <a:off x="2348" y="2815"/>
                <a:ext cx="302" cy="213"/>
              </a:xfrm>
              <a:prstGeom prst="rect">
                <a:avLst/>
              </a:prstGeom>
              <a:grpFill/>
              <a:ln w="9525">
                <a:noFill/>
                <a:miter lim="800000"/>
                <a:headEnd/>
                <a:tailEnd/>
              </a:ln>
            </p:spPr>
            <p:txBody>
              <a:bodyPr wrap="none">
                <a:prstTxWarp prst="textNoShape">
                  <a:avLst/>
                </a:prstTxWarp>
                <a:spAutoFit/>
              </a:bodyPr>
              <a:lstStyle/>
              <a:p>
                <a:r>
                  <a:rPr lang="en-US" sz="1600" dirty="0" smtClean="0">
                    <a:cs typeface="Arial"/>
                  </a:rPr>
                  <a:t>Δ°C</a:t>
                </a:r>
                <a:endParaRPr lang="en-US" sz="1600" baseline="-25000" dirty="0">
                  <a:cs typeface="Arial"/>
                </a:endParaRPr>
              </a:p>
            </p:txBody>
          </p:sp>
          <p:sp>
            <p:nvSpPr>
              <p:cNvPr id="30" name="Rectangle 42"/>
              <p:cNvSpPr>
                <a:spLocks noChangeArrowheads="1"/>
              </p:cNvSpPr>
              <p:nvPr/>
            </p:nvSpPr>
            <p:spPr bwMode="auto">
              <a:xfrm>
                <a:off x="1774" y="2561"/>
                <a:ext cx="189" cy="233"/>
              </a:xfrm>
              <a:prstGeom prst="rect">
                <a:avLst/>
              </a:prstGeom>
              <a:grpFill/>
              <a:ln w="9525">
                <a:noFill/>
                <a:miter lim="800000"/>
                <a:headEnd/>
                <a:tailEnd/>
              </a:ln>
            </p:spPr>
            <p:txBody>
              <a:bodyPr wrap="none">
                <a:prstTxWarp prst="textNoShape">
                  <a:avLst/>
                </a:prstTxWarp>
                <a:spAutoFit/>
              </a:bodyPr>
              <a:lstStyle/>
              <a:p>
                <a:r>
                  <a:rPr lang="en-US" dirty="0">
                    <a:cs typeface="Arial"/>
                  </a:rPr>
                  <a:t>=</a:t>
                </a:r>
              </a:p>
            </p:txBody>
          </p:sp>
        </p:grpSp>
        <p:sp>
          <p:nvSpPr>
            <p:cNvPr id="24" name="Line 35"/>
            <p:cNvSpPr>
              <a:spLocks noChangeShapeType="1"/>
            </p:cNvSpPr>
            <p:nvPr/>
          </p:nvSpPr>
          <p:spPr bwMode="auto">
            <a:xfrm>
              <a:off x="4764373" y="3008240"/>
              <a:ext cx="1181100" cy="0"/>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sp>
          <p:nvSpPr>
            <p:cNvPr id="25" name="Line 39"/>
            <p:cNvSpPr>
              <a:spLocks noChangeShapeType="1"/>
            </p:cNvSpPr>
            <p:nvPr/>
          </p:nvSpPr>
          <p:spPr bwMode="auto">
            <a:xfrm>
              <a:off x="4459573" y="3293990"/>
              <a:ext cx="1589088" cy="15875"/>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grpSp>
      <p:pic>
        <p:nvPicPr>
          <p:cNvPr id="39" name="Picture 38" descr="watersheds_no_grid.pdf"/>
          <p:cNvPicPr>
            <a:picLocks noChangeAspect="1"/>
          </p:cNvPicPr>
          <p:nvPr/>
        </p:nvPicPr>
        <p:blipFill>
          <a:blip r:embed="rId4"/>
          <a:srcRect t="24626" r="19618" b="14416"/>
          <a:stretch>
            <a:fillRect/>
          </a:stretch>
        </p:blipFill>
        <p:spPr>
          <a:xfrm>
            <a:off x="4737099" y="2503312"/>
            <a:ext cx="4372288" cy="4291188"/>
          </a:xfrm>
          <a:prstGeom prst="rect">
            <a:avLst/>
          </a:prstGeom>
        </p:spPr>
      </p:pic>
      <p:sp>
        <p:nvSpPr>
          <p:cNvPr id="40" name="Rectangle 39"/>
          <p:cNvSpPr/>
          <p:nvPr/>
        </p:nvSpPr>
        <p:spPr>
          <a:xfrm>
            <a:off x="7696200" y="2175760"/>
            <a:ext cx="1413187" cy="1116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20"/>
          <p:cNvGrpSpPr/>
          <p:nvPr/>
        </p:nvGrpSpPr>
        <p:grpSpPr>
          <a:xfrm>
            <a:off x="4316593" y="2558418"/>
            <a:ext cx="2013227" cy="2509960"/>
            <a:chOff x="112304" y="33510"/>
            <a:chExt cx="3398048" cy="4236466"/>
          </a:xfrm>
        </p:grpSpPr>
        <p:cxnSp>
          <p:nvCxnSpPr>
            <p:cNvPr id="43" name="Straight Connector 42"/>
            <p:cNvCxnSpPr/>
            <p:nvPr/>
          </p:nvCxnSpPr>
          <p:spPr>
            <a:xfrm>
              <a:off x="347797" y="4267296"/>
              <a:ext cx="1005751" cy="2680"/>
            </a:xfrm>
            <a:prstGeom prst="line">
              <a:avLst/>
            </a:prstGeom>
            <a:ln w="63500">
              <a:solidFill>
                <a:srgbClr val="FF7F8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12304" y="33510"/>
              <a:ext cx="3398048" cy="1558454"/>
            </a:xfrm>
            <a:prstGeom prst="rect">
              <a:avLst/>
            </a:prstGeom>
            <a:noFill/>
          </p:spPr>
          <p:txBody>
            <a:bodyPr wrap="square" rtlCol="0">
              <a:spAutoFit/>
            </a:bodyPr>
            <a:lstStyle/>
            <a:p>
              <a:pPr algn="ctr"/>
              <a:r>
                <a:rPr lang="en-US" b="1" dirty="0" smtClean="0"/>
                <a:t>Yakima</a:t>
              </a:r>
              <a:r>
                <a:rPr lang="en-US" dirty="0" smtClean="0"/>
                <a:t> </a:t>
              </a:r>
            </a:p>
            <a:p>
              <a:pPr algn="ctr"/>
              <a:r>
                <a:rPr lang="en-US" dirty="0" smtClean="0"/>
                <a:t>Irrigation season </a:t>
              </a:r>
            </a:p>
            <a:p>
              <a:pPr algn="ctr"/>
              <a:r>
                <a:rPr lang="en-US" dirty="0" smtClean="0"/>
                <a:t>(April-September)</a:t>
              </a:r>
              <a:endParaRPr lang="en-US" dirty="0"/>
            </a:p>
          </p:txBody>
        </p:sp>
        <p:cxnSp>
          <p:nvCxnSpPr>
            <p:cNvPr id="45" name="Straight Connector 44"/>
            <p:cNvCxnSpPr/>
            <p:nvPr/>
          </p:nvCxnSpPr>
          <p:spPr>
            <a:xfrm rot="16200000" flipH="1">
              <a:off x="1778734" y="1857137"/>
              <a:ext cx="1089940" cy="731080"/>
            </a:xfrm>
            <a:prstGeom prst="line">
              <a:avLst/>
            </a:prstGeom>
            <a:ln w="63500">
              <a:solidFill>
                <a:srgbClr val="F02CA7"/>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8" name="Picture 47" descr="watersheds_no_grid.pdf"/>
          <p:cNvPicPr>
            <a:picLocks noChangeAspect="1"/>
          </p:cNvPicPr>
          <p:nvPr/>
        </p:nvPicPr>
        <p:blipFill>
          <a:blip r:embed="rId4"/>
          <a:srcRect l="75012" t="23904" r="7256" b="64972"/>
          <a:stretch>
            <a:fillRect/>
          </a:stretch>
        </p:blipFill>
        <p:spPr>
          <a:xfrm>
            <a:off x="4229100" y="5842000"/>
            <a:ext cx="1251347" cy="1016000"/>
          </a:xfrm>
          <a:prstGeom prst="rect">
            <a:avLst/>
          </a:prstGeom>
        </p:spPr>
      </p:pic>
      <p:sp>
        <p:nvSpPr>
          <p:cNvPr id="49" name="TextBox 48"/>
          <p:cNvSpPr txBox="1"/>
          <p:nvPr/>
        </p:nvSpPr>
        <p:spPr>
          <a:xfrm>
            <a:off x="2978547" y="4862238"/>
            <a:ext cx="1579166" cy="1477328"/>
          </a:xfrm>
          <a:prstGeom prst="rect">
            <a:avLst/>
          </a:prstGeom>
          <a:noFill/>
        </p:spPr>
        <p:txBody>
          <a:bodyPr wrap="square" rtlCol="0">
            <a:spAutoFit/>
          </a:bodyPr>
          <a:lstStyle/>
          <a:p>
            <a:pPr algn="ctr"/>
            <a:r>
              <a:rPr lang="en-US" b="1" dirty="0" smtClean="0"/>
              <a:t>Willamette</a:t>
            </a:r>
            <a:r>
              <a:rPr lang="en-US" dirty="0" smtClean="0"/>
              <a:t> </a:t>
            </a:r>
          </a:p>
          <a:p>
            <a:pPr algn="ctr"/>
            <a:r>
              <a:rPr lang="en-US" dirty="0" smtClean="0"/>
              <a:t>Summer flows for fish </a:t>
            </a:r>
          </a:p>
          <a:p>
            <a:pPr algn="ctr"/>
            <a:r>
              <a:rPr lang="en-US" dirty="0" smtClean="0"/>
              <a:t>(June-August)</a:t>
            </a:r>
          </a:p>
          <a:p>
            <a:pPr algn="ctr"/>
            <a:endParaRPr lang="en-US" dirty="0"/>
          </a:p>
        </p:txBody>
      </p:sp>
      <p:sp>
        <p:nvSpPr>
          <p:cNvPr id="32" name="Rectangle 31"/>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2015.</a:t>
            </a:r>
          </a:p>
        </p:txBody>
      </p:sp>
      <p:sp>
        <p:nvSpPr>
          <p:cNvPr id="2" name="Slide Number Placeholder 1"/>
          <p:cNvSpPr>
            <a:spLocks noGrp="1"/>
          </p:cNvSpPr>
          <p:nvPr>
            <p:ph type="sldNum" sz="quarter" idx="12"/>
          </p:nvPr>
        </p:nvSpPr>
        <p:spPr>
          <a:xfrm>
            <a:off x="7016749" y="6492875"/>
            <a:ext cx="2133600" cy="365125"/>
          </a:xfrm>
        </p:spPr>
        <p:txBody>
          <a:bodyPr/>
          <a:lstStyle/>
          <a:p>
            <a:fld id="{08A71FCF-8162-CF4F-97AC-67D24C9EE9EE}" type="slidenum">
              <a:rPr lang="en-US" smtClean="0"/>
              <a:pPr/>
              <a:t>32</a:t>
            </a:fld>
            <a:endParaRPr lang="en-US" dirty="0"/>
          </a:p>
        </p:txBody>
      </p:sp>
    </p:spTree>
    <p:extLst>
      <p:ext uri="{BB962C8B-B14F-4D97-AF65-F5344CB8AC3E}">
        <p14:creationId xmlns:p14="http://schemas.microsoft.com/office/powerpoint/2010/main" val="1705263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watersheds_no_grid.pdf"/>
          <p:cNvPicPr>
            <a:picLocks noChangeAspect="1"/>
          </p:cNvPicPr>
          <p:nvPr/>
        </p:nvPicPr>
        <p:blipFill>
          <a:blip r:embed="rId3"/>
          <a:srcRect t="24626" r="19618" b="14416"/>
          <a:stretch>
            <a:fillRect/>
          </a:stretch>
        </p:blipFill>
        <p:spPr>
          <a:xfrm>
            <a:off x="4737099" y="2503312"/>
            <a:ext cx="4372288" cy="4291188"/>
          </a:xfrm>
          <a:prstGeom prst="rect">
            <a:avLst/>
          </a:prstGeom>
        </p:spPr>
      </p:pic>
      <p:sp>
        <p:nvSpPr>
          <p:cNvPr id="40" name="Rectangle 39"/>
          <p:cNvSpPr/>
          <p:nvPr/>
        </p:nvSpPr>
        <p:spPr>
          <a:xfrm>
            <a:off x="7696200" y="2175760"/>
            <a:ext cx="1413187" cy="11166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Hydro_sensitivies.pdf"/>
          <p:cNvPicPr/>
          <p:nvPr/>
        </p:nvPicPr>
        <p:blipFill>
          <a:blip r:embed="rId4"/>
          <a:srcRect r="50878" b="50347"/>
          <a:stretch>
            <a:fillRect/>
          </a:stretch>
        </p:blipFill>
        <p:spPr bwMode="auto">
          <a:xfrm>
            <a:off x="-127000" y="139700"/>
            <a:ext cx="4672013" cy="4722538"/>
          </a:xfrm>
          <a:prstGeom prst="rect">
            <a:avLst/>
          </a:prstGeom>
          <a:noFill/>
          <a:ln w="9525">
            <a:noFill/>
            <a:miter lim="800000"/>
            <a:headEnd/>
            <a:tailEnd/>
          </a:ln>
        </p:spPr>
      </p:pic>
      <p:grpSp>
        <p:nvGrpSpPr>
          <p:cNvPr id="18" name="Group 20"/>
          <p:cNvGrpSpPr/>
          <p:nvPr/>
        </p:nvGrpSpPr>
        <p:grpSpPr>
          <a:xfrm>
            <a:off x="4316591" y="2112259"/>
            <a:ext cx="4833185" cy="2956119"/>
            <a:chOff x="112304" y="-719545"/>
            <a:chExt cx="8157746" cy="4989521"/>
          </a:xfrm>
        </p:grpSpPr>
        <p:cxnSp>
          <p:nvCxnSpPr>
            <p:cNvPr id="21" name="Straight Connector 20"/>
            <p:cNvCxnSpPr/>
            <p:nvPr/>
          </p:nvCxnSpPr>
          <p:spPr>
            <a:xfrm>
              <a:off x="347797" y="4267296"/>
              <a:ext cx="1005751" cy="2680"/>
            </a:xfrm>
            <a:prstGeom prst="line">
              <a:avLst/>
            </a:prstGeom>
            <a:ln w="63500">
              <a:solidFill>
                <a:srgbClr val="FF7F8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12304" y="33510"/>
              <a:ext cx="3398048" cy="1558454"/>
            </a:xfrm>
            <a:prstGeom prst="rect">
              <a:avLst/>
            </a:prstGeom>
            <a:noFill/>
          </p:spPr>
          <p:txBody>
            <a:bodyPr wrap="square" rtlCol="0">
              <a:spAutoFit/>
            </a:bodyPr>
            <a:lstStyle/>
            <a:p>
              <a:pPr algn="ctr"/>
              <a:r>
                <a:rPr lang="en-US" b="1" dirty="0" smtClean="0"/>
                <a:t>Yakima</a:t>
              </a:r>
              <a:r>
                <a:rPr lang="en-US" dirty="0" smtClean="0"/>
                <a:t> </a:t>
              </a:r>
            </a:p>
            <a:p>
              <a:pPr algn="ctr"/>
              <a:r>
                <a:rPr lang="en-US" dirty="0" smtClean="0"/>
                <a:t>Irrigation season </a:t>
              </a:r>
            </a:p>
            <a:p>
              <a:pPr algn="ctr"/>
              <a:r>
                <a:rPr lang="en-US" dirty="0" smtClean="0"/>
                <a:t>(April-September)</a:t>
              </a:r>
              <a:endParaRPr lang="en-US" dirty="0"/>
            </a:p>
          </p:txBody>
        </p:sp>
        <p:cxnSp>
          <p:nvCxnSpPr>
            <p:cNvPr id="23" name="Straight Connector 22"/>
            <p:cNvCxnSpPr/>
            <p:nvPr/>
          </p:nvCxnSpPr>
          <p:spPr>
            <a:xfrm rot="16200000" flipH="1">
              <a:off x="1778734" y="1857137"/>
              <a:ext cx="1089940" cy="731080"/>
            </a:xfrm>
            <a:prstGeom prst="line">
              <a:avLst/>
            </a:prstGeom>
            <a:ln w="63500">
              <a:solidFill>
                <a:srgbClr val="F02CA7"/>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086350" y="-719545"/>
              <a:ext cx="3183700" cy="1558454"/>
            </a:xfrm>
            <a:prstGeom prst="rect">
              <a:avLst/>
            </a:prstGeom>
            <a:solidFill>
              <a:schemeClr val="bg1"/>
            </a:solidFill>
          </p:spPr>
          <p:txBody>
            <a:bodyPr wrap="square" rtlCol="0">
              <a:spAutoFit/>
            </a:bodyPr>
            <a:lstStyle/>
            <a:p>
              <a:pPr algn="ctr"/>
              <a:r>
                <a:rPr lang="en-US" b="1" dirty="0" smtClean="0"/>
                <a:t>Upper Columbia </a:t>
              </a:r>
            </a:p>
            <a:p>
              <a:pPr algn="ctr"/>
              <a:r>
                <a:rPr lang="en-US" dirty="0" smtClean="0"/>
                <a:t>Spring snowmelt </a:t>
              </a:r>
            </a:p>
            <a:p>
              <a:pPr algn="ctr"/>
              <a:r>
                <a:rPr lang="en-US" dirty="0" smtClean="0"/>
                <a:t>(April-June) </a:t>
              </a:r>
            </a:p>
          </p:txBody>
        </p:sp>
        <p:cxnSp>
          <p:nvCxnSpPr>
            <p:cNvPr id="25" name="Straight Connector 24"/>
            <p:cNvCxnSpPr/>
            <p:nvPr/>
          </p:nvCxnSpPr>
          <p:spPr>
            <a:xfrm rot="10800000" flipV="1">
              <a:off x="5816619" y="838907"/>
              <a:ext cx="1111982" cy="433451"/>
            </a:xfrm>
            <a:prstGeom prst="line">
              <a:avLst/>
            </a:prstGeom>
            <a:ln w="63500">
              <a:solidFill>
                <a:srgbClr val="8921A4"/>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bwMode="auto">
          <a:xfrm>
            <a:off x="4800599" y="598495"/>
            <a:ext cx="4067969" cy="1395405"/>
          </a:xfrm>
          <a:prstGeom prst="rect">
            <a:avLst/>
          </a:prstGeom>
          <a:solidFill>
            <a:srgbClr val="F1EBF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Calibri"/>
              <a:cs typeface="Calibri"/>
            </a:endParaRPr>
          </a:p>
        </p:txBody>
      </p:sp>
      <p:grpSp>
        <p:nvGrpSpPr>
          <p:cNvPr id="28" name="Group 35"/>
          <p:cNvGrpSpPr/>
          <p:nvPr/>
        </p:nvGrpSpPr>
        <p:grpSpPr>
          <a:xfrm>
            <a:off x="4972049" y="763588"/>
            <a:ext cx="3532189" cy="976313"/>
            <a:chOff x="2516472" y="2649641"/>
            <a:chExt cx="3532189" cy="976313"/>
          </a:xfrm>
          <a:noFill/>
        </p:grpSpPr>
        <p:grpSp>
          <p:nvGrpSpPr>
            <p:cNvPr id="29" name="Group 45"/>
            <p:cNvGrpSpPr>
              <a:grpSpLocks/>
            </p:cNvGrpSpPr>
            <p:nvPr/>
          </p:nvGrpSpPr>
          <p:grpSpPr bwMode="auto">
            <a:xfrm>
              <a:off x="2516472" y="2649647"/>
              <a:ext cx="3382963" cy="976313"/>
              <a:chOff x="766" y="2413"/>
              <a:chExt cx="2131" cy="615"/>
            </a:xfrm>
            <a:grpFill/>
          </p:grpSpPr>
          <p:sp>
            <p:nvSpPr>
              <p:cNvPr id="32" name="Text Box 36"/>
              <p:cNvSpPr txBox="1">
                <a:spLocks noChangeArrowheads="1"/>
              </p:cNvSpPr>
              <p:nvPr/>
            </p:nvSpPr>
            <p:spPr bwMode="auto">
              <a:xfrm>
                <a:off x="766" y="2516"/>
                <a:ext cx="992" cy="446"/>
              </a:xfrm>
              <a:prstGeom prst="rect">
                <a:avLst/>
              </a:prstGeom>
              <a:grpFill/>
              <a:ln w="9525">
                <a:noFill/>
                <a:miter lim="800000"/>
                <a:headEnd/>
                <a:tailEnd/>
              </a:ln>
            </p:spPr>
            <p:txBody>
              <a:bodyPr wrap="none">
                <a:prstTxWarp prst="textNoShape">
                  <a:avLst/>
                </a:prstTxWarp>
                <a:spAutoFit/>
              </a:bodyPr>
              <a:lstStyle/>
              <a:p>
                <a:pPr algn="ctr"/>
                <a:r>
                  <a:rPr lang="en-US" sz="2000" dirty="0">
                    <a:cs typeface="Arial"/>
                  </a:rPr>
                  <a:t>T</a:t>
                </a:r>
                <a:r>
                  <a:rPr lang="en-US" sz="2000" dirty="0" smtClean="0">
                    <a:cs typeface="Arial"/>
                  </a:rPr>
                  <a:t>emperature </a:t>
                </a:r>
              </a:p>
              <a:p>
                <a:pPr algn="ctr"/>
                <a:r>
                  <a:rPr lang="en-US" sz="2000" dirty="0" smtClean="0">
                    <a:cs typeface="Arial"/>
                  </a:rPr>
                  <a:t>Sensitivity (S)</a:t>
                </a:r>
                <a:endParaRPr lang="en-US" sz="2000" dirty="0">
                  <a:cs typeface="Arial"/>
                </a:endParaRPr>
              </a:p>
            </p:txBody>
          </p:sp>
          <p:sp>
            <p:nvSpPr>
              <p:cNvPr id="33" name="Text Box 37"/>
              <p:cNvSpPr txBox="1">
                <a:spLocks noChangeArrowheads="1"/>
              </p:cNvSpPr>
              <p:nvPr/>
            </p:nvSpPr>
            <p:spPr bwMode="auto">
              <a:xfrm>
                <a:off x="2134" y="2413"/>
                <a:ext cx="763" cy="213"/>
              </a:xfrm>
              <a:prstGeom prst="rect">
                <a:avLst/>
              </a:prstGeom>
              <a:grpFill/>
              <a:ln w="9525">
                <a:noFill/>
                <a:miter lim="800000"/>
                <a:headEnd/>
                <a:tailEnd/>
              </a:ln>
            </p:spPr>
            <p:txBody>
              <a:bodyPr wrap="none">
                <a:prstTxWarp prst="textNoShape">
                  <a:avLst/>
                </a:prstTxWarp>
                <a:spAutoFit/>
              </a:bodyPr>
              <a:lstStyle/>
              <a:p>
                <a:r>
                  <a:rPr lang="en-US" sz="1600" dirty="0">
                    <a:cs typeface="Arial"/>
                  </a:rPr>
                  <a:t>Q</a:t>
                </a:r>
                <a:r>
                  <a:rPr lang="en-US" sz="1600" baseline="-25000" dirty="0">
                    <a:cs typeface="Arial"/>
                  </a:rPr>
                  <a:t> </a:t>
                </a:r>
                <a:r>
                  <a:rPr lang="en-US" sz="1600" baseline="-25000" dirty="0" err="1">
                    <a:cs typeface="Arial"/>
                  </a:rPr>
                  <a:t>ref</a:t>
                </a:r>
                <a:r>
                  <a:rPr lang="en-US" sz="1600" baseline="-25000" dirty="0" err="1" smtClean="0">
                    <a:cs typeface="Arial"/>
                  </a:rPr>
                  <a:t>+Δ°C</a:t>
                </a:r>
                <a:r>
                  <a:rPr lang="en-US" sz="1600" baseline="-25000" dirty="0" smtClean="0">
                    <a:cs typeface="Arial"/>
                  </a:rPr>
                  <a:t> </a:t>
                </a:r>
                <a:r>
                  <a:rPr lang="en-US" sz="1600" dirty="0">
                    <a:cs typeface="Arial"/>
                  </a:rPr>
                  <a:t>- </a:t>
                </a:r>
                <a:r>
                  <a:rPr lang="en-US" sz="1600" dirty="0" err="1">
                    <a:cs typeface="Arial"/>
                  </a:rPr>
                  <a:t>Q</a:t>
                </a:r>
                <a:r>
                  <a:rPr lang="en-US" sz="1600" baseline="-25000" dirty="0" err="1">
                    <a:cs typeface="Arial"/>
                  </a:rPr>
                  <a:t>ref</a:t>
                </a:r>
                <a:endParaRPr lang="en-US" sz="1600" dirty="0">
                  <a:cs typeface="Arial"/>
                </a:endParaRPr>
              </a:p>
            </p:txBody>
          </p:sp>
          <p:sp>
            <p:nvSpPr>
              <p:cNvPr id="34" name="Rectangle 38"/>
              <p:cNvSpPr>
                <a:spLocks noChangeArrowheads="1"/>
              </p:cNvSpPr>
              <p:nvPr/>
            </p:nvSpPr>
            <p:spPr bwMode="auto">
              <a:xfrm>
                <a:off x="2386" y="2590"/>
                <a:ext cx="310" cy="213"/>
              </a:xfrm>
              <a:prstGeom prst="rect">
                <a:avLst/>
              </a:prstGeom>
              <a:grpFill/>
              <a:ln w="9525">
                <a:noFill/>
                <a:miter lim="800000"/>
                <a:headEnd/>
                <a:tailEnd/>
              </a:ln>
            </p:spPr>
            <p:txBody>
              <a:bodyPr wrap="none">
                <a:prstTxWarp prst="textNoShape">
                  <a:avLst/>
                </a:prstTxWarp>
                <a:spAutoFit/>
              </a:bodyPr>
              <a:lstStyle/>
              <a:p>
                <a:r>
                  <a:rPr lang="en-US" sz="1600" dirty="0" err="1">
                    <a:cs typeface="Arial"/>
                  </a:rPr>
                  <a:t>Q</a:t>
                </a:r>
                <a:r>
                  <a:rPr lang="en-US" sz="1600" baseline="-25000" dirty="0" err="1">
                    <a:cs typeface="Arial"/>
                  </a:rPr>
                  <a:t>ref</a:t>
                </a:r>
                <a:endParaRPr lang="en-US" sz="1600" baseline="-25000" dirty="0">
                  <a:cs typeface="Arial"/>
                </a:endParaRPr>
              </a:p>
            </p:txBody>
          </p:sp>
          <p:sp>
            <p:nvSpPr>
              <p:cNvPr id="35" name="Rectangle 40"/>
              <p:cNvSpPr>
                <a:spLocks noChangeArrowheads="1"/>
              </p:cNvSpPr>
              <p:nvPr/>
            </p:nvSpPr>
            <p:spPr bwMode="auto">
              <a:xfrm>
                <a:off x="2348" y="2815"/>
                <a:ext cx="302" cy="213"/>
              </a:xfrm>
              <a:prstGeom prst="rect">
                <a:avLst/>
              </a:prstGeom>
              <a:grpFill/>
              <a:ln w="9525">
                <a:noFill/>
                <a:miter lim="800000"/>
                <a:headEnd/>
                <a:tailEnd/>
              </a:ln>
            </p:spPr>
            <p:txBody>
              <a:bodyPr wrap="none">
                <a:prstTxWarp prst="textNoShape">
                  <a:avLst/>
                </a:prstTxWarp>
                <a:spAutoFit/>
              </a:bodyPr>
              <a:lstStyle/>
              <a:p>
                <a:r>
                  <a:rPr lang="en-US" sz="1600" dirty="0" smtClean="0">
                    <a:cs typeface="Arial"/>
                  </a:rPr>
                  <a:t>Δ°C</a:t>
                </a:r>
                <a:endParaRPr lang="en-US" sz="1600" baseline="-25000" dirty="0">
                  <a:cs typeface="Arial"/>
                </a:endParaRPr>
              </a:p>
            </p:txBody>
          </p:sp>
          <p:sp>
            <p:nvSpPr>
              <p:cNvPr id="36" name="Rectangle 42"/>
              <p:cNvSpPr>
                <a:spLocks noChangeArrowheads="1"/>
              </p:cNvSpPr>
              <p:nvPr/>
            </p:nvSpPr>
            <p:spPr bwMode="auto">
              <a:xfrm>
                <a:off x="1774" y="2561"/>
                <a:ext cx="189" cy="233"/>
              </a:xfrm>
              <a:prstGeom prst="rect">
                <a:avLst/>
              </a:prstGeom>
              <a:grpFill/>
              <a:ln w="9525">
                <a:noFill/>
                <a:miter lim="800000"/>
                <a:headEnd/>
                <a:tailEnd/>
              </a:ln>
            </p:spPr>
            <p:txBody>
              <a:bodyPr wrap="none">
                <a:prstTxWarp prst="textNoShape">
                  <a:avLst/>
                </a:prstTxWarp>
                <a:spAutoFit/>
              </a:bodyPr>
              <a:lstStyle/>
              <a:p>
                <a:r>
                  <a:rPr lang="en-US" dirty="0">
                    <a:cs typeface="Arial"/>
                  </a:rPr>
                  <a:t>=</a:t>
                </a:r>
              </a:p>
            </p:txBody>
          </p:sp>
        </p:grpSp>
        <p:sp>
          <p:nvSpPr>
            <p:cNvPr id="30" name="Line 35"/>
            <p:cNvSpPr>
              <a:spLocks noChangeShapeType="1"/>
            </p:cNvSpPr>
            <p:nvPr/>
          </p:nvSpPr>
          <p:spPr bwMode="auto">
            <a:xfrm>
              <a:off x="4764373" y="3008240"/>
              <a:ext cx="1181100" cy="0"/>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sp>
          <p:nvSpPr>
            <p:cNvPr id="31" name="Line 39"/>
            <p:cNvSpPr>
              <a:spLocks noChangeShapeType="1"/>
            </p:cNvSpPr>
            <p:nvPr/>
          </p:nvSpPr>
          <p:spPr bwMode="auto">
            <a:xfrm>
              <a:off x="4459573" y="3293990"/>
              <a:ext cx="1589088" cy="15875"/>
            </a:xfrm>
            <a:prstGeom prst="line">
              <a:avLst/>
            </a:prstGeom>
            <a:grpFill/>
            <a:ln w="9525">
              <a:solidFill>
                <a:schemeClr val="tx1"/>
              </a:solidFill>
              <a:round/>
              <a:headEnd/>
              <a:tailEnd/>
            </a:ln>
          </p:spPr>
          <p:txBody>
            <a:bodyPr wrap="none" anchor="ctr">
              <a:prstTxWarp prst="textNoShape">
                <a:avLst/>
              </a:prstTxWarp>
            </a:bodyPr>
            <a:lstStyle/>
            <a:p>
              <a:endParaRPr lang="en-US">
                <a:cs typeface="Arial"/>
              </a:endParaRPr>
            </a:p>
          </p:txBody>
        </p:sp>
      </p:grpSp>
      <p:pic>
        <p:nvPicPr>
          <p:cNvPr id="50" name="Picture 49" descr="watersheds_no_grid.pdf"/>
          <p:cNvPicPr>
            <a:picLocks noChangeAspect="1"/>
          </p:cNvPicPr>
          <p:nvPr/>
        </p:nvPicPr>
        <p:blipFill>
          <a:blip r:embed="rId3"/>
          <a:srcRect l="75012" t="23904" r="7256" b="64972"/>
          <a:stretch>
            <a:fillRect/>
          </a:stretch>
        </p:blipFill>
        <p:spPr>
          <a:xfrm>
            <a:off x="4229100" y="5842000"/>
            <a:ext cx="1251347" cy="1016000"/>
          </a:xfrm>
          <a:prstGeom prst="rect">
            <a:avLst/>
          </a:prstGeom>
        </p:spPr>
      </p:pic>
      <p:sp>
        <p:nvSpPr>
          <p:cNvPr id="51" name="TextBox 50"/>
          <p:cNvSpPr txBox="1"/>
          <p:nvPr/>
        </p:nvSpPr>
        <p:spPr>
          <a:xfrm>
            <a:off x="2978547" y="4862238"/>
            <a:ext cx="1579166" cy="1477328"/>
          </a:xfrm>
          <a:prstGeom prst="rect">
            <a:avLst/>
          </a:prstGeom>
          <a:noFill/>
        </p:spPr>
        <p:txBody>
          <a:bodyPr wrap="square" rtlCol="0">
            <a:spAutoFit/>
          </a:bodyPr>
          <a:lstStyle/>
          <a:p>
            <a:pPr algn="ctr"/>
            <a:r>
              <a:rPr lang="en-US" b="1" dirty="0" smtClean="0"/>
              <a:t>Willamette</a:t>
            </a:r>
            <a:r>
              <a:rPr lang="en-US" dirty="0" smtClean="0"/>
              <a:t> </a:t>
            </a:r>
          </a:p>
          <a:p>
            <a:pPr algn="ctr"/>
            <a:r>
              <a:rPr lang="en-US" dirty="0" smtClean="0"/>
              <a:t>Summer flows for fish </a:t>
            </a:r>
          </a:p>
          <a:p>
            <a:pPr algn="ctr"/>
            <a:r>
              <a:rPr lang="en-US" dirty="0" smtClean="0"/>
              <a:t>(June-August)</a:t>
            </a:r>
          </a:p>
          <a:p>
            <a:pPr algn="ctr"/>
            <a:endParaRPr lang="en-US" dirty="0"/>
          </a:p>
        </p:txBody>
      </p:sp>
      <p:sp>
        <p:nvSpPr>
          <p:cNvPr id="37" name="Rectangle 36"/>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a:t>
            </a:r>
            <a:r>
              <a:rPr lang="en-US" sz="1400" i="1" dirty="0">
                <a:solidFill>
                  <a:srgbClr val="000000"/>
                </a:solidFill>
              </a:rPr>
              <a:t>2015.</a:t>
            </a:r>
            <a:endParaRPr lang="en-US" sz="1400" i="1" dirty="0" smtClean="0">
              <a:solidFill>
                <a:srgbClr val="000000"/>
              </a:solidFill>
            </a:endParaRPr>
          </a:p>
        </p:txBody>
      </p:sp>
      <p:sp>
        <p:nvSpPr>
          <p:cNvPr id="2" name="Slide Number Placeholder 1"/>
          <p:cNvSpPr>
            <a:spLocks noGrp="1"/>
          </p:cNvSpPr>
          <p:nvPr>
            <p:ph type="sldNum" sz="quarter" idx="12"/>
          </p:nvPr>
        </p:nvSpPr>
        <p:spPr>
          <a:xfrm>
            <a:off x="7024999" y="6507841"/>
            <a:ext cx="2133600" cy="365125"/>
          </a:xfrm>
        </p:spPr>
        <p:txBody>
          <a:bodyPr/>
          <a:lstStyle/>
          <a:p>
            <a:fld id="{08A71FCF-8162-CF4F-97AC-67D24C9EE9EE}" type="slidenum">
              <a:rPr lang="en-US" smtClean="0"/>
              <a:pPr/>
              <a:t>33</a:t>
            </a:fld>
            <a:endParaRPr lang="en-US" dirty="0"/>
          </a:p>
        </p:txBody>
      </p:sp>
    </p:spTree>
    <p:extLst>
      <p:ext uri="{BB962C8B-B14F-4D97-AF65-F5344CB8AC3E}">
        <p14:creationId xmlns:p14="http://schemas.microsoft.com/office/powerpoint/2010/main" val="133885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5027338"/>
            <a:ext cx="9017000" cy="646331"/>
          </a:xfrm>
          <a:prstGeom prst="rect">
            <a:avLst/>
          </a:prstGeom>
          <a:noFill/>
        </p:spPr>
        <p:txBody>
          <a:bodyPr wrap="square" rtlCol="0">
            <a:spAutoFit/>
          </a:bodyPr>
          <a:lstStyle/>
          <a:p>
            <a:pPr algn="ctr"/>
            <a:r>
              <a:rPr lang="en-US" sz="3600" dirty="0" smtClean="0">
                <a:cs typeface="Calibri (Body)"/>
              </a:rPr>
              <a:t>Varying temperature response</a:t>
            </a:r>
            <a:endParaRPr lang="en-US" sz="3600" dirty="0" smtClean="0">
              <a:latin typeface="Calibri (Body)"/>
              <a:cs typeface="Calibri (Body)"/>
            </a:endParaRPr>
          </a:p>
        </p:txBody>
      </p:sp>
      <p:pic>
        <p:nvPicPr>
          <p:cNvPr id="11" name="Picture 10" descr=":Hydro_sensitivies.pdf"/>
          <p:cNvPicPr/>
          <p:nvPr/>
        </p:nvPicPr>
        <p:blipFill>
          <a:blip r:embed="rId3"/>
          <a:srcRect r="50878" b="50347"/>
          <a:stretch>
            <a:fillRect/>
          </a:stretch>
        </p:blipFill>
        <p:spPr bwMode="auto">
          <a:xfrm>
            <a:off x="-127000" y="139700"/>
            <a:ext cx="4672013" cy="4722538"/>
          </a:xfrm>
          <a:prstGeom prst="rect">
            <a:avLst/>
          </a:prstGeom>
          <a:noFill/>
          <a:ln w="9525">
            <a:noFill/>
            <a:miter lim="800000"/>
            <a:headEnd/>
            <a:tailEnd/>
          </a:ln>
        </p:spPr>
      </p:pic>
      <p:sp>
        <p:nvSpPr>
          <p:cNvPr id="5" name="Rectangle 4"/>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a:t>
            </a:r>
            <a:r>
              <a:rPr lang="en-US" sz="1400" i="1" dirty="0">
                <a:solidFill>
                  <a:srgbClr val="000000"/>
                </a:solidFill>
              </a:rPr>
              <a:t>2015.</a:t>
            </a:r>
            <a:endParaRPr lang="en-US" sz="1400" i="1" dirty="0" smtClean="0">
              <a:solidFill>
                <a:srgbClr val="000000"/>
              </a:solidFil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34</a:t>
            </a:fld>
            <a:endParaRPr lang="en-US"/>
          </a:p>
        </p:txBody>
      </p:sp>
    </p:spTree>
    <p:extLst>
      <p:ext uri="{BB962C8B-B14F-4D97-AF65-F5344CB8AC3E}">
        <p14:creationId xmlns:p14="http://schemas.microsoft.com/office/powerpoint/2010/main" val="1640642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ydro_sensitivies.pdf"/>
          <p:cNvPicPr/>
          <p:nvPr/>
        </p:nvPicPr>
        <p:blipFill>
          <a:blip r:embed="rId3"/>
          <a:srcRect b="50347"/>
          <a:stretch>
            <a:fillRect/>
          </a:stretch>
        </p:blipFill>
        <p:spPr bwMode="auto">
          <a:xfrm>
            <a:off x="-127000" y="139700"/>
            <a:ext cx="9511125" cy="4722538"/>
          </a:xfrm>
          <a:prstGeom prst="rect">
            <a:avLst/>
          </a:prstGeom>
          <a:noFill/>
          <a:ln w="9525">
            <a:noFill/>
            <a:miter lim="800000"/>
            <a:headEnd/>
            <a:tailEnd/>
          </a:ln>
        </p:spPr>
      </p:pic>
      <p:sp>
        <p:nvSpPr>
          <p:cNvPr id="3" name="TextBox 2"/>
          <p:cNvSpPr txBox="1"/>
          <p:nvPr/>
        </p:nvSpPr>
        <p:spPr>
          <a:xfrm>
            <a:off x="0" y="5027338"/>
            <a:ext cx="9017000" cy="1754327"/>
          </a:xfrm>
          <a:prstGeom prst="rect">
            <a:avLst/>
          </a:prstGeom>
          <a:noFill/>
        </p:spPr>
        <p:txBody>
          <a:bodyPr wrap="square" rtlCol="0">
            <a:spAutoFit/>
          </a:bodyPr>
          <a:lstStyle/>
          <a:p>
            <a:pPr algn="ctr"/>
            <a:endParaRPr lang="en-US" sz="3600" dirty="0" smtClean="0">
              <a:cs typeface="Calibri (Body)"/>
            </a:endParaRPr>
          </a:p>
          <a:p>
            <a:pPr algn="ctr"/>
            <a:r>
              <a:rPr lang="en-US" sz="3600" dirty="0" smtClean="0">
                <a:cs typeface="Calibri (Body)"/>
              </a:rPr>
              <a:t>and constant </a:t>
            </a:r>
            <a:r>
              <a:rPr lang="en-US" sz="3600" dirty="0">
                <a:cs typeface="Calibri (Body)"/>
              </a:rPr>
              <a:t>precipitation </a:t>
            </a:r>
            <a:r>
              <a:rPr lang="en-US" sz="3600" dirty="0" smtClean="0">
                <a:cs typeface="Calibri (Body)"/>
              </a:rPr>
              <a:t>response</a:t>
            </a:r>
          </a:p>
          <a:p>
            <a:pPr algn="ctr"/>
            <a:endParaRPr lang="en-US" sz="3600" dirty="0" smtClean="0">
              <a:latin typeface="Calibri (Body)"/>
              <a:cs typeface="Calibri (Body)"/>
            </a:endParaRPr>
          </a:p>
        </p:txBody>
      </p:sp>
      <p:sp>
        <p:nvSpPr>
          <p:cNvPr id="10" name="TextBox 9"/>
          <p:cNvSpPr txBox="1"/>
          <p:nvPr/>
        </p:nvSpPr>
        <p:spPr>
          <a:xfrm>
            <a:off x="0" y="5027338"/>
            <a:ext cx="9017000" cy="646331"/>
          </a:xfrm>
          <a:prstGeom prst="rect">
            <a:avLst/>
          </a:prstGeom>
          <a:noFill/>
        </p:spPr>
        <p:txBody>
          <a:bodyPr wrap="square" rtlCol="0">
            <a:spAutoFit/>
          </a:bodyPr>
          <a:lstStyle/>
          <a:p>
            <a:pPr algn="ctr"/>
            <a:r>
              <a:rPr lang="en-US" sz="3600" dirty="0" smtClean="0">
                <a:cs typeface="Calibri (Body)"/>
              </a:rPr>
              <a:t>Varying temperature response</a:t>
            </a:r>
            <a:endParaRPr lang="en-US" sz="3600" dirty="0" smtClean="0">
              <a:latin typeface="Calibri (Body)"/>
              <a:cs typeface="Calibri (Body)"/>
            </a:endParaRPr>
          </a:p>
        </p:txBody>
      </p:sp>
      <p:pic>
        <p:nvPicPr>
          <p:cNvPr id="11" name="Picture 10" descr=":Hydro_sensitivies.pdf"/>
          <p:cNvPicPr/>
          <p:nvPr/>
        </p:nvPicPr>
        <p:blipFill>
          <a:blip r:embed="rId3"/>
          <a:srcRect r="50878" b="50347"/>
          <a:stretch>
            <a:fillRect/>
          </a:stretch>
        </p:blipFill>
        <p:spPr bwMode="auto">
          <a:xfrm>
            <a:off x="-127000" y="139700"/>
            <a:ext cx="4672013" cy="4722538"/>
          </a:xfrm>
          <a:prstGeom prst="rect">
            <a:avLst/>
          </a:prstGeom>
          <a:noFill/>
          <a:ln w="9525">
            <a:noFill/>
            <a:miter lim="800000"/>
            <a:headEnd/>
            <a:tailEnd/>
          </a:ln>
        </p:spPr>
      </p:pic>
      <p:sp>
        <p:nvSpPr>
          <p:cNvPr id="7" name="Rectangle 6"/>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a:t>
            </a:r>
            <a:r>
              <a:rPr lang="en-US" sz="1400" i="1" dirty="0">
                <a:solidFill>
                  <a:srgbClr val="000000"/>
                </a:solidFill>
              </a:rPr>
              <a:t>2015.</a:t>
            </a:r>
            <a:endParaRPr lang="en-US" sz="1400" i="1" dirty="0" smtClean="0">
              <a:solidFill>
                <a:srgbClr val="000000"/>
              </a:solidFil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35</a:t>
            </a:fld>
            <a:endParaRPr lang="en-US"/>
          </a:p>
        </p:txBody>
      </p:sp>
    </p:spTree>
    <p:extLst>
      <p:ext uri="{BB962C8B-B14F-4D97-AF65-F5344CB8AC3E}">
        <p14:creationId xmlns:p14="http://schemas.microsoft.com/office/powerpoint/2010/main" val="7328846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eltas_hydro_nocontours.pdf"/>
          <p:cNvPicPr>
            <a:picLocks noChangeAspect="1"/>
          </p:cNvPicPr>
          <p:nvPr/>
        </p:nvPicPr>
        <p:blipFill>
          <a:blip r:embed="rId3"/>
          <a:srcRect l="48529" r="6699" b="46339"/>
          <a:stretch>
            <a:fillRect/>
          </a:stretch>
        </p:blipFill>
        <p:spPr>
          <a:xfrm>
            <a:off x="76200" y="-101600"/>
            <a:ext cx="5724031" cy="6053417"/>
          </a:xfrm>
          <a:prstGeom prst="rect">
            <a:avLst/>
          </a:prstGeom>
        </p:spPr>
      </p:pic>
      <p:sp>
        <p:nvSpPr>
          <p:cNvPr id="11" name="TextBox 10"/>
          <p:cNvSpPr txBox="1"/>
          <p:nvPr/>
        </p:nvSpPr>
        <p:spPr>
          <a:xfrm>
            <a:off x="-38100" y="25399"/>
            <a:ext cx="9182100" cy="800219"/>
          </a:xfrm>
          <a:prstGeom prst="rect">
            <a:avLst/>
          </a:prstGeom>
          <a:noFill/>
        </p:spPr>
        <p:txBody>
          <a:bodyPr wrap="square" rtlCol="0">
            <a:spAutoFit/>
          </a:bodyPr>
          <a:lstStyle/>
          <a:p>
            <a:pPr algn="ctr"/>
            <a:r>
              <a:rPr lang="en-US" sz="2300" b="1" dirty="0" smtClean="0">
                <a:latin typeface="Arial"/>
                <a:cs typeface="Arial"/>
              </a:rPr>
              <a:t>Global Climate Models precipitation and temperature changes</a:t>
            </a:r>
          </a:p>
          <a:p>
            <a:pPr algn="ctr"/>
            <a:endParaRPr lang="en-US" sz="2300" b="1" dirty="0" smtClean="0">
              <a:latin typeface="Arial"/>
              <a:cs typeface="Arial"/>
            </a:endParaRPr>
          </a:p>
        </p:txBody>
      </p:sp>
      <p:sp>
        <p:nvSpPr>
          <p:cNvPr id="12" name="TextBox 11"/>
          <p:cNvSpPr txBox="1"/>
          <p:nvPr/>
        </p:nvSpPr>
        <p:spPr>
          <a:xfrm>
            <a:off x="76200" y="5918200"/>
            <a:ext cx="9017000" cy="646331"/>
          </a:xfrm>
          <a:prstGeom prst="rect">
            <a:avLst/>
          </a:prstGeom>
          <a:noFill/>
        </p:spPr>
        <p:txBody>
          <a:bodyPr wrap="square" rtlCol="0">
            <a:spAutoFit/>
          </a:bodyPr>
          <a:lstStyle/>
          <a:p>
            <a:r>
              <a:rPr lang="en-US" dirty="0" smtClean="0">
                <a:latin typeface="Calibri"/>
                <a:cs typeface="Calibri"/>
              </a:rPr>
              <a:t>GCM ranking from Rupp et al. (JGR 2013), blue = RCP 4.5, red = RCP 8.5, lighter numbers indicate multiple runs for the same GCM, Eastern Washington region 1970-1999 to 2041-2070</a:t>
            </a:r>
            <a:endParaRPr lang="en-US" dirty="0">
              <a:latin typeface="Calibri"/>
              <a:cs typeface="Calibri"/>
            </a:endParaRPr>
          </a:p>
        </p:txBody>
      </p:sp>
      <p:pic>
        <p:nvPicPr>
          <p:cNvPr id="7" name="Picture 6" descr="deltas_hydro.pdf"/>
          <p:cNvPicPr>
            <a:picLocks noChangeAspect="1"/>
          </p:cNvPicPr>
          <p:nvPr/>
        </p:nvPicPr>
        <p:blipFill>
          <a:blip r:embed="rId4"/>
          <a:srcRect l="53796" t="52963" r="7423" b="2778"/>
          <a:stretch>
            <a:fillRect/>
          </a:stretch>
        </p:blipFill>
        <p:spPr>
          <a:xfrm>
            <a:off x="5590705" y="1210476"/>
            <a:ext cx="2682320" cy="2701123"/>
          </a:xfrm>
          <a:prstGeom prst="rect">
            <a:avLst/>
          </a:prstGeom>
        </p:spPr>
      </p:pic>
      <p:pic>
        <p:nvPicPr>
          <p:cNvPr id="8" name="Picture 7" descr="EastWA_Annual_deltas_hydro_All_1970-1999_2041-2070.eps"/>
          <p:cNvPicPr>
            <a:picLocks noChangeAspect="1"/>
          </p:cNvPicPr>
          <p:nvPr/>
        </p:nvPicPr>
        <p:blipFill>
          <a:blip r:embed="rId5"/>
          <a:srcRect l="75765" t="88696" b="9310"/>
          <a:stretch>
            <a:fillRect/>
          </a:stretch>
        </p:blipFill>
        <p:spPr>
          <a:xfrm>
            <a:off x="5590705" y="927100"/>
            <a:ext cx="3368687" cy="235562"/>
          </a:xfrm>
          <a:prstGeom prst="rect">
            <a:avLst/>
          </a:prstGeom>
        </p:spPr>
      </p:pic>
      <p:sp>
        <p:nvSpPr>
          <p:cNvPr id="2" name="Slide Number Placeholder 1"/>
          <p:cNvSpPr>
            <a:spLocks noGrp="1"/>
          </p:cNvSpPr>
          <p:nvPr>
            <p:ph type="sldNum" sz="quarter" idx="12"/>
          </p:nvPr>
        </p:nvSpPr>
        <p:spPr>
          <a:xfrm>
            <a:off x="7028425" y="6492875"/>
            <a:ext cx="2133600" cy="365125"/>
          </a:xfrm>
        </p:spPr>
        <p:txBody>
          <a:bodyPr/>
          <a:lstStyle/>
          <a:p>
            <a:fld id="{08A71FCF-8162-CF4F-97AC-67D24C9EE9EE}" type="slidenum">
              <a:rPr lang="en-US" smtClean="0"/>
              <a:pPr/>
              <a:t>36</a:t>
            </a:fld>
            <a:endParaRPr lang="en-US" dirty="0"/>
          </a:p>
        </p:txBody>
      </p:sp>
    </p:spTree>
    <p:extLst>
      <p:ext uri="{BB962C8B-B14F-4D97-AF65-F5344CB8AC3E}">
        <p14:creationId xmlns:p14="http://schemas.microsoft.com/office/powerpoint/2010/main" val="21087977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00" y="25399"/>
            <a:ext cx="9182100" cy="1154162"/>
          </a:xfrm>
          <a:prstGeom prst="rect">
            <a:avLst/>
          </a:prstGeom>
          <a:noFill/>
        </p:spPr>
        <p:txBody>
          <a:bodyPr wrap="square" rtlCol="0">
            <a:spAutoFit/>
          </a:bodyPr>
          <a:lstStyle/>
          <a:p>
            <a:pPr algn="ctr"/>
            <a:r>
              <a:rPr lang="en-US" sz="2300" b="1" dirty="0" smtClean="0">
                <a:latin typeface="Arial"/>
                <a:cs typeface="Arial"/>
              </a:rPr>
              <a:t>Global Climate Models precipitation and temperature changes</a:t>
            </a:r>
          </a:p>
          <a:p>
            <a:pPr algn="ctr"/>
            <a:r>
              <a:rPr lang="en-US" sz="2300" b="1" dirty="0" smtClean="0">
                <a:latin typeface="Arial"/>
                <a:cs typeface="Arial"/>
              </a:rPr>
              <a:t>and selection based on impact-relevant sensitivities</a:t>
            </a:r>
          </a:p>
          <a:p>
            <a:pPr algn="ctr"/>
            <a:endParaRPr lang="en-US" sz="2300" b="1" dirty="0" smtClean="0">
              <a:latin typeface="Arial"/>
              <a:cs typeface="Arial"/>
            </a:endParaRPr>
          </a:p>
        </p:txBody>
      </p:sp>
      <p:sp>
        <p:nvSpPr>
          <p:cNvPr id="12" name="TextBox 11"/>
          <p:cNvSpPr txBox="1"/>
          <p:nvPr/>
        </p:nvSpPr>
        <p:spPr>
          <a:xfrm>
            <a:off x="76200" y="5918200"/>
            <a:ext cx="9017000" cy="923330"/>
          </a:xfrm>
          <a:prstGeom prst="rect">
            <a:avLst/>
          </a:prstGeom>
          <a:noFill/>
        </p:spPr>
        <p:txBody>
          <a:bodyPr wrap="square" rtlCol="0">
            <a:spAutoFit/>
          </a:bodyPr>
          <a:lstStyle/>
          <a:p>
            <a:r>
              <a:rPr lang="en-US" dirty="0" smtClean="0">
                <a:latin typeface="Calibri"/>
                <a:cs typeface="Calibri"/>
              </a:rPr>
              <a:t>GCM ranking from Rupp et al. (JGR 2013), blue = RCP 4.5, red = RCP 8.5, lighter numbers indicate multiple runs for the same GCM, Eastern Washington region 1970-1999 to 2041-2070, contours of </a:t>
            </a:r>
            <a:r>
              <a:rPr lang="en-US" dirty="0" err="1" smtClean="0">
                <a:latin typeface="Calibri"/>
                <a:cs typeface="Calibri"/>
              </a:rPr>
              <a:t>streamflow</a:t>
            </a:r>
            <a:r>
              <a:rPr lang="en-US" dirty="0" smtClean="0">
                <a:latin typeface="Calibri"/>
                <a:cs typeface="Calibri"/>
              </a:rPr>
              <a:t> change derived from S and </a:t>
            </a:r>
            <a:r>
              <a:rPr lang="en-US" dirty="0" err="1" smtClean="0">
                <a:latin typeface="Calibri"/>
                <a:cs typeface="Calibri"/>
              </a:rPr>
              <a:t>ε</a:t>
            </a:r>
            <a:r>
              <a:rPr lang="en-US" dirty="0" smtClean="0">
                <a:latin typeface="Calibri"/>
                <a:cs typeface="Calibri"/>
              </a:rPr>
              <a:t> values</a:t>
            </a:r>
            <a:endParaRPr lang="en-US" dirty="0">
              <a:latin typeface="Calibri"/>
              <a:cs typeface="Calibri"/>
            </a:endParaRPr>
          </a:p>
        </p:txBody>
      </p:sp>
      <p:pic>
        <p:nvPicPr>
          <p:cNvPr id="7" name="Picture 6" descr="deltas_hydro.pdf"/>
          <p:cNvPicPr>
            <a:picLocks noChangeAspect="1"/>
          </p:cNvPicPr>
          <p:nvPr/>
        </p:nvPicPr>
        <p:blipFill>
          <a:blip r:embed="rId3"/>
          <a:srcRect l="53796" t="52963" r="7423" b="2778"/>
          <a:stretch>
            <a:fillRect/>
          </a:stretch>
        </p:blipFill>
        <p:spPr>
          <a:xfrm>
            <a:off x="5590705" y="1210476"/>
            <a:ext cx="2682320" cy="2701123"/>
          </a:xfrm>
          <a:prstGeom prst="rect">
            <a:avLst/>
          </a:prstGeom>
        </p:spPr>
      </p:pic>
      <p:pic>
        <p:nvPicPr>
          <p:cNvPr id="8" name="Picture 7" descr="EastWA_Annual_deltas_hydro_All_1970-1999_2041-2070.eps"/>
          <p:cNvPicPr>
            <a:picLocks noChangeAspect="1"/>
          </p:cNvPicPr>
          <p:nvPr/>
        </p:nvPicPr>
        <p:blipFill>
          <a:blip r:embed="rId4"/>
          <a:srcRect l="75765" t="88696" b="9310"/>
          <a:stretch>
            <a:fillRect/>
          </a:stretch>
        </p:blipFill>
        <p:spPr>
          <a:xfrm>
            <a:off x="5590705" y="927100"/>
            <a:ext cx="3368687" cy="235562"/>
          </a:xfrm>
          <a:prstGeom prst="rect">
            <a:avLst/>
          </a:prstGeom>
        </p:spPr>
      </p:pic>
      <p:sp>
        <p:nvSpPr>
          <p:cNvPr id="9" name="TextBox 8"/>
          <p:cNvSpPr txBox="1"/>
          <p:nvPr/>
        </p:nvSpPr>
        <p:spPr>
          <a:xfrm>
            <a:off x="5590705" y="4318268"/>
            <a:ext cx="2372195" cy="1015663"/>
          </a:xfrm>
          <a:prstGeom prst="rect">
            <a:avLst/>
          </a:prstGeom>
          <a:solidFill>
            <a:schemeClr val="tx2">
              <a:lumMod val="20000"/>
              <a:lumOff val="80000"/>
            </a:schemeClr>
          </a:solidFill>
        </p:spPr>
        <p:txBody>
          <a:bodyPr wrap="square" rtlCol="0">
            <a:spAutoFit/>
          </a:bodyPr>
          <a:lstStyle/>
          <a:p>
            <a:r>
              <a:rPr lang="en-US" sz="2000" b="1" dirty="0" smtClean="0">
                <a:solidFill>
                  <a:schemeClr val="tx2">
                    <a:lumMod val="75000"/>
                  </a:schemeClr>
                </a:solidFill>
              </a:rPr>
              <a:t>Yakima River basin</a:t>
            </a:r>
          </a:p>
          <a:p>
            <a:r>
              <a:rPr lang="en-US" sz="2000" b="1" dirty="0" smtClean="0">
                <a:solidFill>
                  <a:schemeClr val="tx2">
                    <a:lumMod val="75000"/>
                  </a:schemeClr>
                </a:solidFill>
              </a:rPr>
              <a:t>irrigation season </a:t>
            </a:r>
          </a:p>
          <a:p>
            <a:r>
              <a:rPr lang="en-US" sz="2000" b="1" dirty="0" smtClean="0">
                <a:solidFill>
                  <a:schemeClr val="tx2">
                    <a:lumMod val="75000"/>
                  </a:schemeClr>
                </a:solidFill>
              </a:rPr>
              <a:t>(Apr-Sep)</a:t>
            </a:r>
          </a:p>
        </p:txBody>
      </p:sp>
      <p:pic>
        <p:nvPicPr>
          <p:cNvPr id="10" name="Picture 9" descr="Fig1.pdf"/>
          <p:cNvPicPr>
            <a:picLocks noChangeAspect="1"/>
          </p:cNvPicPr>
          <p:nvPr/>
        </p:nvPicPr>
        <p:blipFill>
          <a:blip r:embed="rId5"/>
          <a:srcRect l="48702" r="6786" b="47253"/>
          <a:stretch>
            <a:fillRect/>
          </a:stretch>
        </p:blipFill>
        <p:spPr>
          <a:xfrm>
            <a:off x="88900" y="-111440"/>
            <a:ext cx="5711331" cy="5971636"/>
          </a:xfrm>
          <a:prstGeom prst="rect">
            <a:avLst/>
          </a:prstGeom>
        </p:spPr>
      </p:pic>
      <p:sp>
        <p:nvSpPr>
          <p:cNvPr id="2" name="Slide Number Placeholder 1"/>
          <p:cNvSpPr>
            <a:spLocks noGrp="1"/>
          </p:cNvSpPr>
          <p:nvPr>
            <p:ph type="sldNum" sz="quarter" idx="12"/>
          </p:nvPr>
        </p:nvSpPr>
        <p:spPr>
          <a:xfrm>
            <a:off x="7010400" y="6492875"/>
            <a:ext cx="2133600" cy="365125"/>
          </a:xfrm>
        </p:spPr>
        <p:txBody>
          <a:bodyPr/>
          <a:lstStyle/>
          <a:p>
            <a:fld id="{08A71FCF-8162-CF4F-97AC-67D24C9EE9EE}" type="slidenum">
              <a:rPr lang="en-US" smtClean="0"/>
              <a:pPr/>
              <a:t>37</a:t>
            </a:fld>
            <a:endParaRPr lang="en-US" dirty="0"/>
          </a:p>
        </p:txBody>
      </p:sp>
    </p:spTree>
    <p:extLst>
      <p:ext uri="{BB962C8B-B14F-4D97-AF65-F5344CB8AC3E}">
        <p14:creationId xmlns:p14="http://schemas.microsoft.com/office/powerpoint/2010/main" val="890720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00" y="25399"/>
            <a:ext cx="9182100" cy="1154162"/>
          </a:xfrm>
          <a:prstGeom prst="rect">
            <a:avLst/>
          </a:prstGeom>
          <a:noFill/>
        </p:spPr>
        <p:txBody>
          <a:bodyPr wrap="square" rtlCol="0">
            <a:spAutoFit/>
          </a:bodyPr>
          <a:lstStyle/>
          <a:p>
            <a:pPr algn="ctr"/>
            <a:r>
              <a:rPr lang="en-US" sz="2300" b="1" dirty="0" smtClean="0">
                <a:latin typeface="Arial"/>
                <a:cs typeface="Arial"/>
              </a:rPr>
              <a:t>Global Climate Models precipitation and temperature changes</a:t>
            </a:r>
          </a:p>
          <a:p>
            <a:pPr algn="ctr"/>
            <a:r>
              <a:rPr lang="en-US" sz="2300" b="1" dirty="0" smtClean="0">
                <a:latin typeface="Arial"/>
                <a:cs typeface="Arial"/>
              </a:rPr>
              <a:t>and selection based on impact-relevant sensitivities</a:t>
            </a:r>
          </a:p>
          <a:p>
            <a:pPr algn="ctr"/>
            <a:endParaRPr lang="en-US" sz="2300" b="1" dirty="0" smtClean="0">
              <a:latin typeface="Arial"/>
              <a:cs typeface="Arial"/>
            </a:endParaRPr>
          </a:p>
        </p:txBody>
      </p:sp>
      <p:sp>
        <p:nvSpPr>
          <p:cNvPr id="12" name="TextBox 11"/>
          <p:cNvSpPr txBox="1"/>
          <p:nvPr/>
        </p:nvSpPr>
        <p:spPr>
          <a:xfrm>
            <a:off x="76200" y="5918200"/>
            <a:ext cx="9017000" cy="923330"/>
          </a:xfrm>
          <a:prstGeom prst="rect">
            <a:avLst/>
          </a:prstGeom>
          <a:noFill/>
        </p:spPr>
        <p:txBody>
          <a:bodyPr wrap="square" rtlCol="0">
            <a:spAutoFit/>
          </a:bodyPr>
          <a:lstStyle/>
          <a:p>
            <a:r>
              <a:rPr lang="en-US" dirty="0" smtClean="0">
                <a:latin typeface="Calibri"/>
                <a:cs typeface="Calibri"/>
              </a:rPr>
              <a:t>GCM ranking from Rupp et al. (JGR 2013), blue = RCP 4.5, red = RCP 8.5, lighter numbers indicate multiple runs for the same GCM, Eastern Washington region 1970-1999 to 2041-2070, contours of </a:t>
            </a:r>
            <a:r>
              <a:rPr lang="en-US" dirty="0" err="1" smtClean="0">
                <a:latin typeface="Calibri"/>
                <a:cs typeface="Calibri"/>
              </a:rPr>
              <a:t>streamflow</a:t>
            </a:r>
            <a:r>
              <a:rPr lang="en-US" dirty="0" smtClean="0">
                <a:latin typeface="Calibri"/>
                <a:cs typeface="Calibri"/>
              </a:rPr>
              <a:t> change derived from S and </a:t>
            </a:r>
            <a:r>
              <a:rPr lang="en-US" dirty="0" err="1" smtClean="0">
                <a:latin typeface="Calibri"/>
                <a:cs typeface="Calibri"/>
              </a:rPr>
              <a:t>ε</a:t>
            </a:r>
            <a:r>
              <a:rPr lang="en-US" dirty="0" smtClean="0">
                <a:latin typeface="Calibri"/>
                <a:cs typeface="Calibri"/>
              </a:rPr>
              <a:t> values</a:t>
            </a:r>
            <a:endParaRPr lang="en-US" dirty="0">
              <a:latin typeface="Calibri"/>
              <a:cs typeface="Calibri"/>
            </a:endParaRPr>
          </a:p>
        </p:txBody>
      </p:sp>
      <p:pic>
        <p:nvPicPr>
          <p:cNvPr id="7" name="Picture 6" descr="deltas_hydro.pdf"/>
          <p:cNvPicPr>
            <a:picLocks noChangeAspect="1"/>
          </p:cNvPicPr>
          <p:nvPr/>
        </p:nvPicPr>
        <p:blipFill>
          <a:blip r:embed="rId3"/>
          <a:srcRect l="53796" t="52963" r="7423" b="2778"/>
          <a:stretch>
            <a:fillRect/>
          </a:stretch>
        </p:blipFill>
        <p:spPr>
          <a:xfrm>
            <a:off x="5590705" y="1210476"/>
            <a:ext cx="2682320" cy="2701123"/>
          </a:xfrm>
          <a:prstGeom prst="rect">
            <a:avLst/>
          </a:prstGeom>
        </p:spPr>
      </p:pic>
      <p:pic>
        <p:nvPicPr>
          <p:cNvPr id="8" name="Picture 7" descr="EastWA_Annual_deltas_hydro_All_1970-1999_2041-2070.eps"/>
          <p:cNvPicPr>
            <a:picLocks noChangeAspect="1"/>
          </p:cNvPicPr>
          <p:nvPr/>
        </p:nvPicPr>
        <p:blipFill>
          <a:blip r:embed="rId4"/>
          <a:srcRect l="75765" t="88696" b="9310"/>
          <a:stretch>
            <a:fillRect/>
          </a:stretch>
        </p:blipFill>
        <p:spPr>
          <a:xfrm>
            <a:off x="5590705" y="927100"/>
            <a:ext cx="3368687" cy="235562"/>
          </a:xfrm>
          <a:prstGeom prst="rect">
            <a:avLst/>
          </a:prstGeom>
        </p:spPr>
      </p:pic>
      <p:sp>
        <p:nvSpPr>
          <p:cNvPr id="9" name="TextBox 8"/>
          <p:cNvSpPr txBox="1"/>
          <p:nvPr/>
        </p:nvSpPr>
        <p:spPr>
          <a:xfrm>
            <a:off x="5590705" y="4318268"/>
            <a:ext cx="2372195" cy="1015663"/>
          </a:xfrm>
          <a:prstGeom prst="rect">
            <a:avLst/>
          </a:prstGeom>
          <a:solidFill>
            <a:schemeClr val="tx2">
              <a:lumMod val="20000"/>
              <a:lumOff val="80000"/>
            </a:schemeClr>
          </a:solidFill>
        </p:spPr>
        <p:txBody>
          <a:bodyPr wrap="square" rtlCol="0">
            <a:spAutoFit/>
          </a:bodyPr>
          <a:lstStyle/>
          <a:p>
            <a:r>
              <a:rPr lang="en-US" sz="2000" b="1" dirty="0" smtClean="0">
                <a:solidFill>
                  <a:schemeClr val="tx2">
                    <a:lumMod val="75000"/>
                  </a:schemeClr>
                </a:solidFill>
              </a:rPr>
              <a:t>Yakima River basin</a:t>
            </a:r>
          </a:p>
          <a:p>
            <a:r>
              <a:rPr lang="en-US" sz="2000" b="1" dirty="0" smtClean="0">
                <a:solidFill>
                  <a:schemeClr val="tx2">
                    <a:lumMod val="75000"/>
                  </a:schemeClr>
                </a:solidFill>
              </a:rPr>
              <a:t>irrigation season </a:t>
            </a:r>
          </a:p>
          <a:p>
            <a:r>
              <a:rPr lang="en-US" sz="2000" b="1" dirty="0" smtClean="0">
                <a:solidFill>
                  <a:schemeClr val="tx2">
                    <a:lumMod val="75000"/>
                  </a:schemeClr>
                </a:solidFill>
              </a:rPr>
              <a:t>(Apr-Sep)</a:t>
            </a:r>
          </a:p>
        </p:txBody>
      </p:sp>
      <p:pic>
        <p:nvPicPr>
          <p:cNvPr id="10" name="Picture 9" descr="Fig1.pdf"/>
          <p:cNvPicPr>
            <a:picLocks noChangeAspect="1"/>
          </p:cNvPicPr>
          <p:nvPr/>
        </p:nvPicPr>
        <p:blipFill>
          <a:blip r:embed="rId5"/>
          <a:srcRect l="48702" r="6786" b="47253"/>
          <a:stretch>
            <a:fillRect/>
          </a:stretch>
        </p:blipFill>
        <p:spPr>
          <a:xfrm>
            <a:off x="88900" y="-111440"/>
            <a:ext cx="5711331" cy="5971636"/>
          </a:xfrm>
          <a:prstGeom prst="rect">
            <a:avLst/>
          </a:prstGeom>
        </p:spPr>
      </p:pic>
      <p:grpSp>
        <p:nvGrpSpPr>
          <p:cNvPr id="13" name="Group 12"/>
          <p:cNvGrpSpPr/>
          <p:nvPr/>
        </p:nvGrpSpPr>
        <p:grpSpPr>
          <a:xfrm>
            <a:off x="1670050" y="1663700"/>
            <a:ext cx="2349500" cy="1968500"/>
            <a:chOff x="2051050" y="2374900"/>
            <a:chExt cx="2349500" cy="1968500"/>
          </a:xfrm>
        </p:grpSpPr>
        <p:sp>
          <p:nvSpPr>
            <p:cNvPr id="14" name="Oval 13"/>
            <p:cNvSpPr/>
            <p:nvPr/>
          </p:nvSpPr>
          <p:spPr>
            <a:xfrm flipH="1" flipV="1">
              <a:off x="3981450" y="4064000"/>
              <a:ext cx="349250" cy="2794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flipH="1" flipV="1">
              <a:off x="2051050" y="2374900"/>
              <a:ext cx="349250" cy="2794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flipH="1" flipV="1">
              <a:off x="4051300" y="2730500"/>
              <a:ext cx="349250" cy="2794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a:xfrm>
            <a:off x="7010400" y="6476405"/>
            <a:ext cx="2133600" cy="365125"/>
          </a:xfrm>
        </p:spPr>
        <p:txBody>
          <a:bodyPr/>
          <a:lstStyle/>
          <a:p>
            <a:fld id="{08A71FCF-8162-CF4F-97AC-67D24C9EE9EE}" type="slidenum">
              <a:rPr lang="en-US" smtClean="0"/>
              <a:pPr/>
              <a:t>38</a:t>
            </a:fld>
            <a:endParaRPr lang="en-US" dirty="0"/>
          </a:p>
        </p:txBody>
      </p:sp>
    </p:spTree>
    <p:extLst>
      <p:ext uri="{BB962C8B-B14F-4D97-AF65-F5344CB8AC3E}">
        <p14:creationId xmlns:p14="http://schemas.microsoft.com/office/powerpoint/2010/main" val="19141976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 y="-1"/>
            <a:ext cx="9182100" cy="954107"/>
          </a:xfrm>
          <a:prstGeom prst="rect">
            <a:avLst/>
          </a:prstGeom>
          <a:noFill/>
        </p:spPr>
        <p:txBody>
          <a:bodyPr wrap="square" rtlCol="0">
            <a:spAutoFit/>
          </a:bodyPr>
          <a:lstStyle/>
          <a:p>
            <a:pPr algn="ctr"/>
            <a:r>
              <a:rPr lang="en-US" sz="2800" b="1" dirty="0" smtClean="0">
                <a:cs typeface="Calibri (Body)"/>
              </a:rPr>
              <a:t>Selecting climate scenarios in three river basins and seasons</a:t>
            </a:r>
          </a:p>
          <a:p>
            <a:pPr algn="ctr"/>
            <a:endParaRPr lang="en-US" sz="2800" b="1" dirty="0" smtClean="0">
              <a:cs typeface="Calibri (Body)"/>
            </a:endParaRPr>
          </a:p>
        </p:txBody>
      </p:sp>
      <p:sp>
        <p:nvSpPr>
          <p:cNvPr id="7" name="Rectangle 6"/>
          <p:cNvSpPr/>
          <p:nvPr/>
        </p:nvSpPr>
        <p:spPr>
          <a:xfrm>
            <a:off x="0" y="6539468"/>
            <a:ext cx="9144000" cy="307777"/>
          </a:xfrm>
          <a:prstGeom prst="rect">
            <a:avLst/>
          </a:prstGeom>
        </p:spPr>
        <p:txBody>
          <a:bodyPr wrap="square">
            <a:spAutoFit/>
          </a:bodyPr>
          <a:lstStyle/>
          <a:p>
            <a:r>
              <a:rPr lang="en-US" sz="1400" dirty="0" smtClean="0"/>
              <a:t>Contours based on Variable Infiltration Capacity hydrologic model derived sensitivities, fig. from Vano et al., GRL, </a:t>
            </a:r>
            <a:r>
              <a:rPr lang="en-US" sz="1400" i="1" dirty="0" smtClean="0">
                <a:solidFill>
                  <a:srgbClr val="000000"/>
                </a:solidFill>
              </a:rPr>
              <a:t>2015</a:t>
            </a:r>
          </a:p>
        </p:txBody>
      </p:sp>
      <p:pic>
        <p:nvPicPr>
          <p:cNvPr id="6" name="Picture 5" descr="Fig1.pdf"/>
          <p:cNvPicPr>
            <a:picLocks noChangeAspect="1"/>
          </p:cNvPicPr>
          <p:nvPr/>
        </p:nvPicPr>
        <p:blipFill>
          <a:blip r:embed="rId3"/>
          <a:stretch>
            <a:fillRect/>
          </a:stretch>
        </p:blipFill>
        <p:spPr>
          <a:xfrm>
            <a:off x="825500" y="102852"/>
            <a:ext cx="7275512" cy="6419569"/>
          </a:xfrm>
          <a:prstGeom prst="rect">
            <a:avLst/>
          </a:prstGeom>
        </p:spPr>
      </p:pic>
      <p:sp>
        <p:nvSpPr>
          <p:cNvPr id="2" name="Slide Number Placeholder 1"/>
          <p:cNvSpPr>
            <a:spLocks noGrp="1"/>
          </p:cNvSpPr>
          <p:nvPr>
            <p:ph type="sldNum" sz="quarter" idx="12"/>
          </p:nvPr>
        </p:nvSpPr>
        <p:spPr>
          <a:xfrm>
            <a:off x="7010400" y="6518275"/>
            <a:ext cx="2133600" cy="365125"/>
          </a:xfrm>
        </p:spPr>
        <p:txBody>
          <a:bodyPr/>
          <a:lstStyle/>
          <a:p>
            <a:fld id="{08A71FCF-8162-CF4F-97AC-67D24C9EE9EE}" type="slidenum">
              <a:rPr lang="en-US" smtClean="0"/>
              <a:pPr/>
              <a:t>39</a:t>
            </a:fld>
            <a:endParaRPr lang="en-US"/>
          </a:p>
        </p:txBody>
      </p:sp>
    </p:spTree>
    <p:extLst>
      <p:ext uri="{BB962C8B-B14F-4D97-AF65-F5344CB8AC3E}">
        <p14:creationId xmlns:p14="http://schemas.microsoft.com/office/powerpoint/2010/main" val="1529309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508000" y="-171450"/>
            <a:ext cx="79375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How are </a:t>
            </a:r>
            <a:r>
              <a:rPr lang="en-US" b="1" dirty="0">
                <a:solidFill>
                  <a:srgbClr val="FFEEBE"/>
                </a:solidFill>
                <a:effectLst>
                  <a:outerShdw blurRad="38100" dist="38100" dir="2700000" algn="tl">
                    <a:srgbClr val="000000"/>
                  </a:outerShdw>
                </a:effectLst>
                <a:cs typeface="Arial"/>
              </a:rPr>
              <a:t>hydrologic sensitivities</a:t>
            </a:r>
            <a:r>
              <a:rPr lang="en-US" b="1" dirty="0" smtClean="0">
                <a:solidFill>
                  <a:srgbClr val="FFEEBE"/>
                </a:solidFill>
                <a:effectLst>
                  <a:outerShdw blurRad="38100" dist="38100" dir="2700000" algn="tl">
                    <a:srgbClr val="000000"/>
                  </a:outerShdw>
                </a:effectLst>
                <a:latin typeface="+mn-lt"/>
                <a:cs typeface="Arial"/>
              </a:rPr>
              <a:t> useful</a:t>
            </a:r>
            <a:r>
              <a:rPr lang="en-US" b="1" dirty="0" smtClean="0">
                <a:solidFill>
                  <a:srgbClr val="FFEEBE"/>
                </a:solidFill>
                <a:effectLst>
                  <a:outerShdw blurRad="38100" dist="38100" dir="2700000" algn="tl">
                    <a:srgbClr val="000000"/>
                  </a:outerShdw>
                </a:effectLst>
                <a:latin typeface="+mn-lt"/>
                <a:ea typeface="+mj-ea"/>
                <a:cs typeface="Arial"/>
              </a:rPr>
              <a:t>?</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4</a:t>
            </a:fld>
            <a:endParaRPr lang="en-US"/>
          </a:p>
        </p:txBody>
      </p:sp>
    </p:spTree>
    <p:extLst>
      <p:ext uri="{BB962C8B-B14F-4D97-AF65-F5344CB8AC3E}">
        <p14:creationId xmlns:p14="http://schemas.microsoft.com/office/powerpoint/2010/main" val="131916064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762000" y="-171450"/>
            <a:ext cx="7874000" cy="5657850"/>
          </a:xfrm>
        </p:spPr>
        <p:txBody>
          <a:bodyPr>
            <a:normAutofit/>
          </a:bodyPr>
          <a:lstStyle/>
          <a:p>
            <a:pPr>
              <a:defRPr/>
            </a:pPr>
            <a:r>
              <a:rPr lang="en-US" b="1" dirty="0">
                <a:solidFill>
                  <a:srgbClr val="FFEEBE"/>
                </a:solidFill>
                <a:effectLst>
                  <a:outerShdw blurRad="38100" dist="38100" dir="2700000" algn="tl">
                    <a:srgbClr val="000000"/>
                  </a:outerShdw>
                </a:effectLst>
                <a:latin typeface="+mn-lt"/>
                <a:cs typeface="Arial"/>
              </a:rPr>
              <a:t>4</a:t>
            </a:r>
            <a:r>
              <a:rPr lang="en-US" b="1" dirty="0" smtClean="0">
                <a:solidFill>
                  <a:srgbClr val="FFEEBE"/>
                </a:solidFill>
                <a:effectLst>
                  <a:outerShdw blurRad="38100" dist="38100" dir="2700000" algn="tl">
                    <a:srgbClr val="000000"/>
                  </a:outerShdw>
                </a:effectLst>
                <a:latin typeface="+mn-lt"/>
                <a:cs typeface="Arial"/>
              </a:rPr>
              <a:t>.  Help explain how future projections differ for the impact of interest</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40</a:t>
            </a:fld>
            <a:endParaRPr lang="en-US"/>
          </a:p>
        </p:txBody>
      </p:sp>
      <p:sp>
        <p:nvSpPr>
          <p:cNvPr id="4" name="TextBox 3"/>
          <p:cNvSpPr txBox="1"/>
          <p:nvPr/>
        </p:nvSpPr>
        <p:spPr>
          <a:xfrm>
            <a:off x="2220912" y="4343400"/>
            <a:ext cx="5210175" cy="646331"/>
          </a:xfrm>
          <a:prstGeom prst="rect">
            <a:avLst/>
          </a:prstGeom>
          <a:noFill/>
        </p:spPr>
        <p:txBody>
          <a:bodyPr wrap="square" rtlCol="0">
            <a:spAutoFit/>
          </a:bodyPr>
          <a:lstStyle/>
          <a:p>
            <a:pPr algn="ctr"/>
            <a:r>
              <a:rPr lang="en-US" dirty="0" smtClean="0">
                <a:solidFill>
                  <a:schemeClr val="bg1">
                    <a:lumMod val="95000"/>
                  </a:schemeClr>
                </a:solidFill>
              </a:rPr>
              <a:t>Note: as long as impacts are long-term seasonal (also shown earlier) or annual averages </a:t>
            </a:r>
            <a:endParaRPr lang="en-US" dirty="0">
              <a:solidFill>
                <a:schemeClr val="bg1">
                  <a:lumMod val="95000"/>
                </a:schemeClr>
              </a:solidFill>
            </a:endParaRPr>
          </a:p>
        </p:txBody>
      </p:sp>
    </p:spTree>
    <p:extLst>
      <p:ext uri="{BB962C8B-B14F-4D97-AF65-F5344CB8AC3E}">
        <p14:creationId xmlns:p14="http://schemas.microsoft.com/office/powerpoint/2010/main" val="209770553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 y="2496079"/>
            <a:ext cx="2949019" cy="1323439"/>
          </a:xfrm>
          <a:prstGeom prst="rect">
            <a:avLst/>
          </a:prstGeom>
          <a:solidFill>
            <a:schemeClr val="bg1"/>
          </a:solidFill>
        </p:spPr>
        <p:txBody>
          <a:bodyPr wrap="square" rtlCol="0">
            <a:spAutoFit/>
          </a:bodyPr>
          <a:lstStyle/>
          <a:p>
            <a:pPr algn="ctr"/>
            <a:r>
              <a:rPr lang="en-US" sz="2000" b="1" dirty="0" smtClean="0">
                <a:cs typeface="Arial"/>
              </a:rPr>
              <a:t>Willamette </a:t>
            </a:r>
          </a:p>
          <a:p>
            <a:pPr algn="ctr"/>
            <a:r>
              <a:rPr lang="en-US" sz="2000" dirty="0" smtClean="0"/>
              <a:t>Summer flows for fish </a:t>
            </a:r>
          </a:p>
          <a:p>
            <a:pPr algn="ctr"/>
            <a:r>
              <a:rPr lang="en-US" sz="2000" dirty="0" smtClean="0"/>
              <a:t>(June-August)</a:t>
            </a:r>
          </a:p>
          <a:p>
            <a:pPr algn="ctr"/>
            <a:endParaRPr lang="en-US" sz="2000" dirty="0">
              <a:cs typeface="Arial"/>
            </a:endParaRPr>
          </a:p>
        </p:txBody>
      </p:sp>
      <p:pic>
        <p:nvPicPr>
          <p:cNvPr id="5" name="Picture 4" descr="Hydro_pdf-2.pdf"/>
          <p:cNvPicPr>
            <a:picLocks noChangeAspect="1"/>
          </p:cNvPicPr>
          <p:nvPr/>
        </p:nvPicPr>
        <p:blipFill>
          <a:blip r:embed="rId2"/>
          <a:srcRect t="4455" r="49308" b="63004"/>
          <a:stretch>
            <a:fillRect/>
          </a:stretch>
        </p:blipFill>
        <p:spPr>
          <a:xfrm>
            <a:off x="-346" y="3493089"/>
            <a:ext cx="2824613" cy="2231677"/>
          </a:xfrm>
          <a:prstGeom prst="rect">
            <a:avLst/>
          </a:prstGeom>
        </p:spPr>
      </p:pic>
      <p:sp>
        <p:nvSpPr>
          <p:cNvPr id="7" name="TextBox 6"/>
          <p:cNvSpPr txBox="1"/>
          <p:nvPr/>
        </p:nvSpPr>
        <p:spPr>
          <a:xfrm>
            <a:off x="3111499" y="2517289"/>
            <a:ext cx="2260601" cy="1015663"/>
          </a:xfrm>
          <a:prstGeom prst="rect">
            <a:avLst/>
          </a:prstGeom>
          <a:solidFill>
            <a:schemeClr val="bg1"/>
          </a:solidFill>
        </p:spPr>
        <p:txBody>
          <a:bodyPr wrap="square" rtlCol="0">
            <a:spAutoFit/>
          </a:bodyPr>
          <a:lstStyle/>
          <a:p>
            <a:pPr algn="ctr"/>
            <a:r>
              <a:rPr lang="en-US" sz="2000" b="1" dirty="0" smtClean="0">
                <a:cs typeface="Arial"/>
              </a:rPr>
              <a:t>Yakima</a:t>
            </a:r>
          </a:p>
          <a:p>
            <a:pPr algn="ctr"/>
            <a:r>
              <a:rPr lang="en-US" sz="2000" dirty="0" smtClean="0"/>
              <a:t>Irrigation season </a:t>
            </a:r>
          </a:p>
          <a:p>
            <a:pPr algn="ctr"/>
            <a:r>
              <a:rPr lang="en-US" sz="2000" dirty="0" smtClean="0"/>
              <a:t>(April-September)</a:t>
            </a:r>
            <a:endParaRPr lang="en-US" sz="2000" dirty="0"/>
          </a:p>
        </p:txBody>
      </p:sp>
      <p:sp>
        <p:nvSpPr>
          <p:cNvPr id="8" name="TextBox 7"/>
          <p:cNvSpPr txBox="1"/>
          <p:nvPr/>
        </p:nvSpPr>
        <p:spPr>
          <a:xfrm>
            <a:off x="5328787" y="2526792"/>
            <a:ext cx="2824613" cy="1323439"/>
          </a:xfrm>
          <a:prstGeom prst="rect">
            <a:avLst/>
          </a:prstGeom>
          <a:solidFill>
            <a:schemeClr val="bg1"/>
          </a:solidFill>
        </p:spPr>
        <p:txBody>
          <a:bodyPr wrap="square" rtlCol="0">
            <a:spAutoFit/>
          </a:bodyPr>
          <a:lstStyle/>
          <a:p>
            <a:pPr algn="ctr"/>
            <a:r>
              <a:rPr lang="en-US" sz="2000" b="1" dirty="0" smtClean="0">
                <a:cs typeface="Arial"/>
              </a:rPr>
              <a:t>Upper Columbia</a:t>
            </a:r>
          </a:p>
          <a:p>
            <a:pPr algn="ctr"/>
            <a:r>
              <a:rPr lang="en-US" sz="2000" dirty="0" smtClean="0"/>
              <a:t>Spring snowmelt </a:t>
            </a:r>
          </a:p>
          <a:p>
            <a:pPr algn="ctr"/>
            <a:r>
              <a:rPr lang="en-US" sz="2000" dirty="0" smtClean="0"/>
              <a:t>(April-June) </a:t>
            </a:r>
          </a:p>
          <a:p>
            <a:pPr algn="ctr"/>
            <a:endParaRPr lang="en-US" sz="2000" dirty="0">
              <a:cs typeface="Arial"/>
            </a:endParaRPr>
          </a:p>
        </p:txBody>
      </p:sp>
      <p:sp>
        <p:nvSpPr>
          <p:cNvPr id="12" name="TextBox 11"/>
          <p:cNvSpPr txBox="1"/>
          <p:nvPr/>
        </p:nvSpPr>
        <p:spPr>
          <a:xfrm>
            <a:off x="-2766" y="466725"/>
            <a:ext cx="9146766" cy="1200329"/>
          </a:xfrm>
          <a:prstGeom prst="rect">
            <a:avLst/>
          </a:prstGeom>
          <a:noFill/>
        </p:spPr>
        <p:txBody>
          <a:bodyPr wrap="square" rtlCol="0">
            <a:spAutoFit/>
          </a:bodyPr>
          <a:lstStyle/>
          <a:p>
            <a:pPr algn="ctr"/>
            <a:r>
              <a:rPr lang="en-US" sz="3600" b="1" dirty="0" smtClean="0">
                <a:cs typeface="Arial"/>
              </a:rPr>
              <a:t>Impact distributions for specific seasons</a:t>
            </a:r>
          </a:p>
          <a:p>
            <a:pPr algn="ctr"/>
            <a:endParaRPr lang="en-US" sz="3600" b="1" dirty="0" smtClean="0">
              <a:cs typeface="Arial"/>
            </a:endParaRPr>
          </a:p>
        </p:txBody>
      </p:sp>
      <p:grpSp>
        <p:nvGrpSpPr>
          <p:cNvPr id="2" name="Group 17"/>
          <p:cNvGrpSpPr/>
          <p:nvPr/>
        </p:nvGrpSpPr>
        <p:grpSpPr>
          <a:xfrm>
            <a:off x="2266344" y="1477878"/>
            <a:ext cx="4375854" cy="745957"/>
            <a:chOff x="2091973" y="914400"/>
            <a:chExt cx="4375854" cy="745957"/>
          </a:xfrm>
          <a:solidFill>
            <a:schemeClr val="accent1">
              <a:lumMod val="20000"/>
              <a:lumOff val="80000"/>
            </a:schemeClr>
          </a:solidFill>
        </p:grpSpPr>
        <p:sp>
          <p:nvSpPr>
            <p:cNvPr id="13" name="Rectangle 12"/>
            <p:cNvSpPr/>
            <p:nvPr/>
          </p:nvSpPr>
          <p:spPr>
            <a:xfrm>
              <a:off x="2091973" y="914400"/>
              <a:ext cx="4375854" cy="745957"/>
            </a:xfrm>
            <a:prstGeom prst="rect">
              <a:avLst/>
            </a:prstGeom>
            <a:grpFill/>
            <a:ln>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Box 60"/>
            <p:cNvSpPr txBox="1">
              <a:spLocks noChangeArrowheads="1"/>
            </p:cNvSpPr>
            <p:nvPr/>
          </p:nvSpPr>
          <p:spPr bwMode="auto">
            <a:xfrm>
              <a:off x="2463568" y="927071"/>
              <a:ext cx="1381658" cy="707886"/>
            </a:xfrm>
            <a:prstGeom prst="rect">
              <a:avLst/>
            </a:prstGeom>
            <a:grpFill/>
            <a:ln w="9525">
              <a:solidFill>
                <a:schemeClr val="accent1">
                  <a:lumMod val="20000"/>
                  <a:lumOff val="80000"/>
                </a:schemeClr>
              </a:solidFill>
              <a:miter lim="800000"/>
              <a:headEnd/>
              <a:tailEnd/>
            </a:ln>
          </p:spPr>
          <p:txBody>
            <a:bodyPr wrap="none">
              <a:prstTxWarp prst="textNoShape">
                <a:avLst/>
              </a:prstTxWarp>
              <a:spAutoFit/>
            </a:bodyPr>
            <a:lstStyle/>
            <a:p>
              <a:pPr algn="ctr"/>
              <a:r>
                <a:rPr lang="en-US" sz="2000" dirty="0" err="1" smtClean="0">
                  <a:cs typeface="Arial"/>
                </a:rPr>
                <a:t>Streamflow</a:t>
              </a:r>
              <a:endParaRPr lang="en-US" sz="2000" dirty="0" smtClean="0">
                <a:cs typeface="Arial"/>
              </a:endParaRPr>
            </a:p>
            <a:p>
              <a:pPr algn="ctr"/>
              <a:r>
                <a:rPr lang="en-US" sz="2000" dirty="0" smtClean="0">
                  <a:cs typeface="Arial"/>
                </a:rPr>
                <a:t>change</a:t>
              </a:r>
            </a:p>
          </p:txBody>
        </p:sp>
        <p:sp>
          <p:nvSpPr>
            <p:cNvPr id="15" name="Text Box 36"/>
            <p:cNvSpPr txBox="1">
              <a:spLocks noChangeArrowheads="1"/>
            </p:cNvSpPr>
            <p:nvPr/>
          </p:nvSpPr>
          <p:spPr bwMode="auto">
            <a:xfrm>
              <a:off x="4232831" y="1042927"/>
              <a:ext cx="2053041" cy="400110"/>
            </a:xfrm>
            <a:prstGeom prst="rect">
              <a:avLst/>
            </a:prstGeom>
            <a:grpFill/>
            <a:ln w="9525">
              <a:solidFill>
                <a:schemeClr val="accent1">
                  <a:lumMod val="20000"/>
                  <a:lumOff val="80000"/>
                </a:schemeClr>
              </a:solidFill>
              <a:miter lim="800000"/>
              <a:headEnd/>
              <a:tailEnd/>
            </a:ln>
          </p:spPr>
          <p:txBody>
            <a:bodyPr wrap="none">
              <a:prstTxWarp prst="textNoShape">
                <a:avLst/>
              </a:prstTxWarp>
              <a:spAutoFit/>
            </a:bodyPr>
            <a:lstStyle/>
            <a:p>
              <a:pPr algn="ctr"/>
              <a:r>
                <a:rPr lang="en-US" sz="2000" dirty="0" smtClean="0">
                  <a:cs typeface="Arial"/>
                </a:rPr>
                <a:t>=  S(ΔT) ΔT + </a:t>
              </a:r>
              <a:r>
                <a:rPr lang="en-US" sz="2000" dirty="0" err="1" smtClean="0">
                  <a:ea typeface="Lucida Grande"/>
                  <a:cs typeface="Arial"/>
                </a:rPr>
                <a:t>ε</a:t>
              </a:r>
              <a:r>
                <a:rPr lang="en-US" sz="2000" dirty="0" smtClean="0">
                  <a:ea typeface="Lucida Grande"/>
                  <a:cs typeface="Arial"/>
                </a:rPr>
                <a:t> </a:t>
              </a:r>
              <a:r>
                <a:rPr lang="en-US" sz="2000" dirty="0" smtClean="0">
                  <a:cs typeface="Arial"/>
                </a:rPr>
                <a:t>ΔP</a:t>
              </a:r>
              <a:r>
                <a:rPr lang="en-US" sz="2000" dirty="0" smtClean="0">
                  <a:ea typeface="Lucida Grande"/>
                  <a:cs typeface="Arial"/>
                </a:rPr>
                <a:t> </a:t>
              </a:r>
              <a:r>
                <a:rPr lang="en-US" sz="2000" dirty="0" smtClean="0">
                  <a:cs typeface="Arial"/>
                </a:rPr>
                <a:t> </a:t>
              </a:r>
              <a:endParaRPr lang="en-US" sz="2000" dirty="0">
                <a:cs typeface="Arial"/>
              </a:endParaRPr>
            </a:p>
          </p:txBody>
        </p:sp>
      </p:grpSp>
      <p:pic>
        <p:nvPicPr>
          <p:cNvPr id="16" name="Picture 15" descr="Hydro_pdf-2.pdf"/>
          <p:cNvPicPr>
            <a:picLocks noChangeAspect="1"/>
          </p:cNvPicPr>
          <p:nvPr/>
        </p:nvPicPr>
        <p:blipFill>
          <a:blip r:embed="rId2"/>
          <a:srcRect t="67459" r="49308"/>
          <a:stretch>
            <a:fillRect/>
          </a:stretch>
        </p:blipFill>
        <p:spPr>
          <a:xfrm>
            <a:off x="5328787" y="3467689"/>
            <a:ext cx="2824613" cy="2231677"/>
          </a:xfrm>
          <a:prstGeom prst="rect">
            <a:avLst/>
          </a:prstGeom>
        </p:spPr>
      </p:pic>
      <p:pic>
        <p:nvPicPr>
          <p:cNvPr id="17" name="Picture 16" descr="Hydro_pdf-2.pdf"/>
          <p:cNvPicPr>
            <a:picLocks noChangeAspect="1"/>
          </p:cNvPicPr>
          <p:nvPr/>
        </p:nvPicPr>
        <p:blipFill>
          <a:blip r:embed="rId2"/>
          <a:srcRect t="35210" r="49308" b="31967"/>
          <a:stretch>
            <a:fillRect/>
          </a:stretch>
        </p:blipFill>
        <p:spPr>
          <a:xfrm>
            <a:off x="2707374" y="3424486"/>
            <a:ext cx="2824613" cy="2250956"/>
          </a:xfrm>
          <a:prstGeom prst="rect">
            <a:avLst/>
          </a:prstGeom>
        </p:spPr>
      </p:pic>
      <p:sp>
        <p:nvSpPr>
          <p:cNvPr id="18" name="Rectangle 17"/>
          <p:cNvSpPr/>
          <p:nvPr/>
        </p:nvSpPr>
        <p:spPr>
          <a:xfrm>
            <a:off x="431799" y="3622807"/>
            <a:ext cx="2190145" cy="4929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75302" y="3622807"/>
            <a:ext cx="977900" cy="4802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85104" y="3648207"/>
            <a:ext cx="1161795" cy="4802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14880" y="5486118"/>
            <a:ext cx="8638620" cy="9654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60880" y="5486118"/>
            <a:ext cx="2949019" cy="584776"/>
          </a:xfrm>
          <a:prstGeom prst="rect">
            <a:avLst/>
          </a:prstGeom>
          <a:solidFill>
            <a:schemeClr val="bg1"/>
          </a:solidFill>
        </p:spPr>
        <p:txBody>
          <a:bodyPr wrap="square" rtlCol="0">
            <a:spAutoFit/>
          </a:bodyPr>
          <a:lstStyle/>
          <a:p>
            <a:pPr algn="ctr"/>
            <a:r>
              <a:rPr lang="en-US" sz="1600" dirty="0" smtClean="0">
                <a:cs typeface="Arial"/>
              </a:rPr>
              <a:t>% </a:t>
            </a:r>
            <a:r>
              <a:rPr lang="en-US" sz="1600" dirty="0" err="1" smtClean="0">
                <a:cs typeface="Arial"/>
              </a:rPr>
              <a:t>streamflow</a:t>
            </a:r>
            <a:r>
              <a:rPr lang="en-US" sz="1600" dirty="0" smtClean="0">
                <a:cs typeface="Arial"/>
              </a:rPr>
              <a:t> change</a:t>
            </a:r>
            <a:endParaRPr lang="en-US" sz="1600" dirty="0" smtClean="0"/>
          </a:p>
          <a:p>
            <a:pPr algn="ctr"/>
            <a:endParaRPr lang="en-US" sz="1600" dirty="0">
              <a:cs typeface="Arial"/>
            </a:endParaRPr>
          </a:p>
        </p:txBody>
      </p:sp>
      <p:sp>
        <p:nvSpPr>
          <p:cNvPr id="23" name="TextBox 22"/>
          <p:cNvSpPr txBox="1"/>
          <p:nvPr/>
        </p:nvSpPr>
        <p:spPr>
          <a:xfrm>
            <a:off x="2707374" y="5486118"/>
            <a:ext cx="2949019" cy="584776"/>
          </a:xfrm>
          <a:prstGeom prst="rect">
            <a:avLst/>
          </a:prstGeom>
          <a:solidFill>
            <a:schemeClr val="bg1"/>
          </a:solidFill>
        </p:spPr>
        <p:txBody>
          <a:bodyPr wrap="square" rtlCol="0">
            <a:spAutoFit/>
          </a:bodyPr>
          <a:lstStyle/>
          <a:p>
            <a:pPr algn="ctr"/>
            <a:r>
              <a:rPr lang="en-US" sz="1600" dirty="0" smtClean="0">
                <a:cs typeface="Arial"/>
              </a:rPr>
              <a:t>% </a:t>
            </a:r>
            <a:r>
              <a:rPr lang="en-US" sz="1600" dirty="0" err="1" smtClean="0">
                <a:cs typeface="Arial"/>
              </a:rPr>
              <a:t>streamflow</a:t>
            </a:r>
            <a:r>
              <a:rPr lang="en-US" sz="1600" dirty="0" smtClean="0">
                <a:cs typeface="Arial"/>
              </a:rPr>
              <a:t> change</a:t>
            </a:r>
            <a:endParaRPr lang="en-US" sz="1600" dirty="0" smtClean="0"/>
          </a:p>
          <a:p>
            <a:pPr algn="ctr"/>
            <a:endParaRPr lang="en-US" sz="1600" dirty="0">
              <a:cs typeface="Arial"/>
            </a:endParaRPr>
          </a:p>
        </p:txBody>
      </p:sp>
      <p:sp>
        <p:nvSpPr>
          <p:cNvPr id="24" name="TextBox 23"/>
          <p:cNvSpPr txBox="1"/>
          <p:nvPr/>
        </p:nvSpPr>
        <p:spPr>
          <a:xfrm>
            <a:off x="5759705" y="5498818"/>
            <a:ext cx="2215896" cy="584776"/>
          </a:xfrm>
          <a:prstGeom prst="rect">
            <a:avLst/>
          </a:prstGeom>
          <a:solidFill>
            <a:schemeClr val="bg1"/>
          </a:solidFill>
        </p:spPr>
        <p:txBody>
          <a:bodyPr wrap="square" rtlCol="0">
            <a:spAutoFit/>
          </a:bodyPr>
          <a:lstStyle/>
          <a:p>
            <a:pPr algn="ctr"/>
            <a:r>
              <a:rPr lang="en-US" sz="1600" dirty="0" smtClean="0">
                <a:cs typeface="Arial"/>
              </a:rPr>
              <a:t>% </a:t>
            </a:r>
            <a:r>
              <a:rPr lang="en-US" sz="1600" dirty="0" err="1" smtClean="0">
                <a:cs typeface="Arial"/>
              </a:rPr>
              <a:t>streamflow</a:t>
            </a:r>
            <a:r>
              <a:rPr lang="en-US" sz="1600" dirty="0" smtClean="0">
                <a:cs typeface="Arial"/>
              </a:rPr>
              <a:t> change</a:t>
            </a:r>
            <a:endParaRPr lang="en-US" sz="1600" dirty="0" smtClean="0"/>
          </a:p>
          <a:p>
            <a:pPr algn="ctr"/>
            <a:endParaRPr lang="en-US" sz="1600" dirty="0">
              <a:cs typeface="Arial"/>
            </a:endParaRPr>
          </a:p>
        </p:txBody>
      </p:sp>
      <p:pic>
        <p:nvPicPr>
          <p:cNvPr id="25" name="Picture 24" descr="Hydro_pdf-2.pdf"/>
          <p:cNvPicPr>
            <a:picLocks noChangeAspect="1"/>
          </p:cNvPicPr>
          <p:nvPr/>
        </p:nvPicPr>
        <p:blipFill>
          <a:blip r:embed="rId2"/>
          <a:srcRect l="29649" t="6684" r="52855" b="87565"/>
          <a:stretch>
            <a:fillRect/>
          </a:stretch>
        </p:blipFill>
        <p:spPr>
          <a:xfrm>
            <a:off x="7425572" y="3635506"/>
            <a:ext cx="1718428" cy="695193"/>
          </a:xfrm>
          <a:prstGeom prst="rect">
            <a:avLst/>
          </a:prstGeom>
        </p:spPr>
      </p:pic>
      <p:sp>
        <p:nvSpPr>
          <p:cNvPr id="27" name="Rectangle 26"/>
          <p:cNvSpPr/>
          <p:nvPr/>
        </p:nvSpPr>
        <p:spPr>
          <a:xfrm>
            <a:off x="0" y="6550223"/>
            <a:ext cx="3924300" cy="307777"/>
          </a:xfrm>
          <a:prstGeom prst="rect">
            <a:avLst/>
          </a:prstGeom>
        </p:spPr>
        <p:txBody>
          <a:bodyPr wrap="square">
            <a:spAutoFit/>
          </a:bodyPr>
          <a:lstStyle/>
          <a:p>
            <a:r>
              <a:rPr lang="en-US" sz="1400" i="1" dirty="0" smtClean="0">
                <a:solidFill>
                  <a:srgbClr val="000000"/>
                </a:solidFill>
              </a:rPr>
              <a:t>Vano, Kim, Rupp, and Mote, GRL, </a:t>
            </a:r>
            <a:r>
              <a:rPr lang="en-US" sz="1400" i="1" dirty="0">
                <a:solidFill>
                  <a:srgbClr val="000000"/>
                </a:solidFill>
              </a:rPr>
              <a:t>2015.</a:t>
            </a:r>
            <a:endParaRPr lang="en-US" sz="1400" i="1" dirty="0" smtClean="0">
              <a:solidFill>
                <a:srgbClr val="000000"/>
              </a:solidFill>
            </a:endParaRPr>
          </a:p>
        </p:txBody>
      </p:sp>
      <p:sp>
        <p:nvSpPr>
          <p:cNvPr id="3" name="Slide Number Placeholder 2"/>
          <p:cNvSpPr>
            <a:spLocks noGrp="1"/>
          </p:cNvSpPr>
          <p:nvPr>
            <p:ph type="sldNum" sz="quarter" idx="12"/>
          </p:nvPr>
        </p:nvSpPr>
        <p:spPr/>
        <p:txBody>
          <a:bodyPr/>
          <a:lstStyle/>
          <a:p>
            <a:fld id="{08A71FCF-8162-CF4F-97AC-67D24C9EE9EE}" type="slidenum">
              <a:rPr lang="en-US" smtClean="0"/>
              <a:pPr/>
              <a:t>41</a:t>
            </a:fld>
            <a:endParaRPr lang="en-US" dirty="0"/>
          </a:p>
        </p:txBody>
      </p:sp>
    </p:spTree>
    <p:extLst>
      <p:ext uri="{BB962C8B-B14F-4D97-AF65-F5344CB8AC3E}">
        <p14:creationId xmlns:p14="http://schemas.microsoft.com/office/powerpoint/2010/main" val="7123404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6200000">
            <a:off x="774872" y="1147978"/>
            <a:ext cx="836475" cy="369332"/>
          </a:xfrm>
          <a:prstGeom prst="rect">
            <a:avLst/>
          </a:prstGeom>
          <a:solidFill>
            <a:schemeClr val="bg1"/>
          </a:solidFill>
        </p:spPr>
        <p:txBody>
          <a:bodyPr wrap="none" rtlCol="0">
            <a:spAutoFit/>
          </a:bodyPr>
          <a:lstStyle/>
          <a:p>
            <a:pPr algn="ctr"/>
            <a:r>
              <a:rPr lang="en-US" dirty="0" smtClean="0"/>
              <a:t>RCP 26 </a:t>
            </a:r>
            <a:endParaRPr lang="en-US" dirty="0"/>
          </a:p>
        </p:txBody>
      </p:sp>
      <p:sp>
        <p:nvSpPr>
          <p:cNvPr id="9" name="TextBox 8"/>
          <p:cNvSpPr txBox="1"/>
          <p:nvPr/>
        </p:nvSpPr>
        <p:spPr>
          <a:xfrm rot="16200000">
            <a:off x="824075" y="2606380"/>
            <a:ext cx="836475" cy="369332"/>
          </a:xfrm>
          <a:prstGeom prst="rect">
            <a:avLst/>
          </a:prstGeom>
          <a:solidFill>
            <a:schemeClr val="bg1"/>
          </a:solidFill>
        </p:spPr>
        <p:txBody>
          <a:bodyPr wrap="none" rtlCol="0">
            <a:spAutoFit/>
          </a:bodyPr>
          <a:lstStyle/>
          <a:p>
            <a:pPr algn="ctr"/>
            <a:r>
              <a:rPr lang="en-US" dirty="0" smtClean="0"/>
              <a:t>RCP 45 </a:t>
            </a:r>
            <a:endParaRPr lang="en-US" dirty="0"/>
          </a:p>
        </p:txBody>
      </p:sp>
      <p:sp>
        <p:nvSpPr>
          <p:cNvPr id="10" name="TextBox 9"/>
          <p:cNvSpPr txBox="1"/>
          <p:nvPr/>
        </p:nvSpPr>
        <p:spPr>
          <a:xfrm>
            <a:off x="2141741" y="393897"/>
            <a:ext cx="967594" cy="307777"/>
          </a:xfrm>
          <a:prstGeom prst="rect">
            <a:avLst/>
          </a:prstGeom>
          <a:noFill/>
        </p:spPr>
        <p:txBody>
          <a:bodyPr wrap="none" rtlCol="0">
            <a:spAutoFit/>
          </a:bodyPr>
          <a:lstStyle/>
          <a:p>
            <a:pPr algn="ctr"/>
            <a:r>
              <a:rPr lang="en-US" sz="1400" dirty="0" smtClean="0"/>
              <a:t>2010-2039</a:t>
            </a:r>
            <a:endParaRPr lang="en-US" sz="1400" dirty="0"/>
          </a:p>
        </p:txBody>
      </p:sp>
      <p:sp>
        <p:nvSpPr>
          <p:cNvPr id="11" name="TextBox 10"/>
          <p:cNvSpPr txBox="1"/>
          <p:nvPr/>
        </p:nvSpPr>
        <p:spPr>
          <a:xfrm>
            <a:off x="4233707" y="393897"/>
            <a:ext cx="967594" cy="307777"/>
          </a:xfrm>
          <a:prstGeom prst="rect">
            <a:avLst/>
          </a:prstGeom>
          <a:noFill/>
        </p:spPr>
        <p:txBody>
          <a:bodyPr wrap="none" rtlCol="0">
            <a:spAutoFit/>
          </a:bodyPr>
          <a:lstStyle/>
          <a:p>
            <a:pPr algn="ctr"/>
            <a:r>
              <a:rPr lang="en-US" sz="1400" dirty="0" smtClean="0"/>
              <a:t>2040-2069</a:t>
            </a:r>
            <a:endParaRPr lang="en-US" sz="1400" dirty="0"/>
          </a:p>
        </p:txBody>
      </p:sp>
      <p:sp>
        <p:nvSpPr>
          <p:cNvPr id="12" name="TextBox 11"/>
          <p:cNvSpPr txBox="1"/>
          <p:nvPr/>
        </p:nvSpPr>
        <p:spPr>
          <a:xfrm>
            <a:off x="6297170" y="393897"/>
            <a:ext cx="967594" cy="307777"/>
          </a:xfrm>
          <a:prstGeom prst="rect">
            <a:avLst/>
          </a:prstGeom>
          <a:noFill/>
        </p:spPr>
        <p:txBody>
          <a:bodyPr wrap="none" rtlCol="0">
            <a:spAutoFit/>
          </a:bodyPr>
          <a:lstStyle/>
          <a:p>
            <a:pPr algn="ctr"/>
            <a:r>
              <a:rPr lang="en-US" sz="1400" dirty="0" smtClean="0"/>
              <a:t>2070-2099</a:t>
            </a:r>
            <a:endParaRPr lang="en-US" sz="1400" dirty="0"/>
          </a:p>
        </p:txBody>
      </p:sp>
      <p:sp>
        <p:nvSpPr>
          <p:cNvPr id="13" name="TextBox 12"/>
          <p:cNvSpPr txBox="1"/>
          <p:nvPr/>
        </p:nvSpPr>
        <p:spPr>
          <a:xfrm rot="16200000">
            <a:off x="790551" y="4105366"/>
            <a:ext cx="836475" cy="369332"/>
          </a:xfrm>
          <a:prstGeom prst="rect">
            <a:avLst/>
          </a:prstGeom>
          <a:solidFill>
            <a:schemeClr val="bg1"/>
          </a:solidFill>
        </p:spPr>
        <p:txBody>
          <a:bodyPr wrap="none" rtlCol="0">
            <a:spAutoFit/>
          </a:bodyPr>
          <a:lstStyle/>
          <a:p>
            <a:pPr algn="ctr"/>
            <a:r>
              <a:rPr lang="en-US" dirty="0" smtClean="0"/>
              <a:t>RCP 60</a:t>
            </a:r>
            <a:endParaRPr lang="en-US" dirty="0"/>
          </a:p>
        </p:txBody>
      </p:sp>
      <p:sp>
        <p:nvSpPr>
          <p:cNvPr id="14" name="TextBox 13"/>
          <p:cNvSpPr txBox="1"/>
          <p:nvPr/>
        </p:nvSpPr>
        <p:spPr>
          <a:xfrm rot="16200000">
            <a:off x="774873" y="5548388"/>
            <a:ext cx="836475" cy="369332"/>
          </a:xfrm>
          <a:prstGeom prst="rect">
            <a:avLst/>
          </a:prstGeom>
          <a:solidFill>
            <a:schemeClr val="bg1"/>
          </a:solidFill>
        </p:spPr>
        <p:txBody>
          <a:bodyPr wrap="none" rtlCol="0">
            <a:spAutoFit/>
          </a:bodyPr>
          <a:lstStyle/>
          <a:p>
            <a:pPr algn="ctr"/>
            <a:r>
              <a:rPr lang="en-US" dirty="0" smtClean="0"/>
              <a:t>RCP 85</a:t>
            </a:r>
            <a:endParaRPr lang="en-US" dirty="0"/>
          </a:p>
        </p:txBody>
      </p:sp>
      <p:sp>
        <p:nvSpPr>
          <p:cNvPr id="15" name="TextBox 14"/>
          <p:cNvSpPr txBox="1"/>
          <p:nvPr/>
        </p:nvSpPr>
        <p:spPr>
          <a:xfrm>
            <a:off x="484294" y="-30542"/>
            <a:ext cx="8466420" cy="369332"/>
          </a:xfrm>
          <a:prstGeom prst="rect">
            <a:avLst/>
          </a:prstGeom>
          <a:noFill/>
        </p:spPr>
        <p:txBody>
          <a:bodyPr wrap="none" rtlCol="0">
            <a:spAutoFit/>
          </a:bodyPr>
          <a:lstStyle/>
          <a:p>
            <a:r>
              <a:rPr lang="en-US" b="1" smtClean="0"/>
              <a:t>Preliminary Results at Lees Ferry, </a:t>
            </a:r>
            <a:r>
              <a:rPr lang="en-US" b="1" dirty="0" smtClean="0"/>
              <a:t>Sensitivity-based approach estimation for AR5 </a:t>
            </a:r>
            <a:r>
              <a:rPr lang="en-US" b="1" dirty="0" err="1" smtClean="0"/>
              <a:t>GCMs</a:t>
            </a:r>
            <a:r>
              <a:rPr lang="en-US" b="1" dirty="0" smtClean="0"/>
              <a:t> </a:t>
            </a:r>
            <a:endParaRPr lang="en-US" b="1" dirty="0"/>
          </a:p>
        </p:txBody>
      </p:sp>
      <p:sp>
        <p:nvSpPr>
          <p:cNvPr id="18" name="TextBox 17"/>
          <p:cNvSpPr txBox="1"/>
          <p:nvPr/>
        </p:nvSpPr>
        <p:spPr>
          <a:xfrm>
            <a:off x="2491526" y="6465558"/>
            <a:ext cx="4519186" cy="307777"/>
          </a:xfrm>
          <a:prstGeom prst="rect">
            <a:avLst/>
          </a:prstGeom>
          <a:solidFill>
            <a:schemeClr val="bg1"/>
          </a:solidFill>
        </p:spPr>
        <p:txBody>
          <a:bodyPr wrap="none" rtlCol="0">
            <a:spAutoFit/>
          </a:bodyPr>
          <a:lstStyle/>
          <a:p>
            <a:pPr algn="ctr"/>
            <a:r>
              <a:rPr lang="en-US" sz="1400" dirty="0" smtClean="0"/>
              <a:t>change in </a:t>
            </a:r>
            <a:r>
              <a:rPr lang="en-US" sz="1400" dirty="0" err="1" smtClean="0"/>
              <a:t>streamflow</a:t>
            </a:r>
            <a:r>
              <a:rPr lang="en-US" sz="1400" dirty="0" smtClean="0"/>
              <a:t> (%), difference relative to 1970-1999 </a:t>
            </a:r>
            <a:endParaRPr lang="en-US" sz="1400" dirty="0"/>
          </a:p>
        </p:txBody>
      </p:sp>
      <p:pic>
        <p:nvPicPr>
          <p:cNvPr id="16" name="Picture 15" descr="est_LF.ar5_1.rcp85.cdf.for_PUB.eps"/>
          <p:cNvPicPr>
            <a:picLocks noChangeAspect="1"/>
          </p:cNvPicPr>
          <p:nvPr/>
        </p:nvPicPr>
        <p:blipFill>
          <a:blip r:embed="rId2"/>
          <a:srcRect t="6761" b="54252"/>
          <a:stretch>
            <a:fillRect/>
          </a:stretch>
        </p:blipFill>
        <p:spPr>
          <a:xfrm>
            <a:off x="1410388" y="5052362"/>
            <a:ext cx="6233409" cy="1386791"/>
          </a:xfrm>
          <a:prstGeom prst="rect">
            <a:avLst/>
          </a:prstGeom>
        </p:spPr>
      </p:pic>
      <p:pic>
        <p:nvPicPr>
          <p:cNvPr id="17" name="Picture 16" descr="est_LF.ar5_1.rcp60.cdf.eps"/>
          <p:cNvPicPr>
            <a:picLocks noChangeAspect="1"/>
          </p:cNvPicPr>
          <p:nvPr/>
        </p:nvPicPr>
        <p:blipFill>
          <a:blip r:embed="rId3"/>
          <a:srcRect t="7087" b="54327"/>
          <a:stretch>
            <a:fillRect/>
          </a:stretch>
        </p:blipFill>
        <p:spPr>
          <a:xfrm>
            <a:off x="1410388" y="3572839"/>
            <a:ext cx="6233409" cy="1372493"/>
          </a:xfrm>
          <a:prstGeom prst="rect">
            <a:avLst/>
          </a:prstGeom>
        </p:spPr>
      </p:pic>
      <p:pic>
        <p:nvPicPr>
          <p:cNvPr id="19" name="Picture 18" descr="est_LF.ar5_1.rcp45.cdf.eps"/>
          <p:cNvPicPr>
            <a:picLocks noChangeAspect="1"/>
          </p:cNvPicPr>
          <p:nvPr/>
        </p:nvPicPr>
        <p:blipFill>
          <a:blip r:embed="rId4"/>
          <a:srcRect t="6846" b="54137"/>
          <a:stretch>
            <a:fillRect/>
          </a:stretch>
        </p:blipFill>
        <p:spPr>
          <a:xfrm>
            <a:off x="1410388" y="2073415"/>
            <a:ext cx="6233409" cy="1387857"/>
          </a:xfrm>
          <a:prstGeom prst="rect">
            <a:avLst/>
          </a:prstGeom>
        </p:spPr>
      </p:pic>
      <p:pic>
        <p:nvPicPr>
          <p:cNvPr id="20" name="Picture 19" descr="est_LF.ar5_1.rcp26.cdf.eps"/>
          <p:cNvPicPr>
            <a:picLocks noChangeAspect="1"/>
          </p:cNvPicPr>
          <p:nvPr/>
        </p:nvPicPr>
        <p:blipFill>
          <a:blip r:embed="rId5"/>
          <a:srcRect t="7074" b="53899"/>
          <a:stretch>
            <a:fillRect/>
          </a:stretch>
        </p:blipFill>
        <p:spPr>
          <a:xfrm>
            <a:off x="1393455" y="660193"/>
            <a:ext cx="6233409" cy="1388221"/>
          </a:xfrm>
          <a:prstGeom prst="rect">
            <a:avLst/>
          </a:prstGeom>
        </p:spPr>
      </p:pic>
      <p:sp>
        <p:nvSpPr>
          <p:cNvPr id="2" name="TextBox 1"/>
          <p:cNvSpPr txBox="1"/>
          <p:nvPr/>
        </p:nvSpPr>
        <p:spPr>
          <a:xfrm>
            <a:off x="7988300" y="5409888"/>
            <a:ext cx="1155700" cy="646331"/>
          </a:xfrm>
          <a:prstGeom prst="rect">
            <a:avLst/>
          </a:prstGeom>
          <a:noFill/>
        </p:spPr>
        <p:txBody>
          <a:bodyPr wrap="square" rtlCol="0">
            <a:spAutoFit/>
          </a:bodyPr>
          <a:lstStyle/>
          <a:p>
            <a:r>
              <a:rPr lang="en-US" b="1" smtClean="0"/>
              <a:t>One run per GCM</a:t>
            </a:r>
            <a:endParaRPr lang="en-US" b="1"/>
          </a:p>
        </p:txBody>
      </p:sp>
      <p:sp>
        <p:nvSpPr>
          <p:cNvPr id="21" name="TextBox 20"/>
          <p:cNvSpPr txBox="1"/>
          <p:nvPr/>
        </p:nvSpPr>
        <p:spPr>
          <a:xfrm>
            <a:off x="1839902" y="5142850"/>
            <a:ext cx="463588" cy="246221"/>
          </a:xfrm>
          <a:prstGeom prst="rect">
            <a:avLst/>
          </a:prstGeom>
          <a:noFill/>
        </p:spPr>
        <p:txBody>
          <a:bodyPr wrap="none" rtlCol="0">
            <a:spAutoFit/>
          </a:bodyPr>
          <a:lstStyle/>
          <a:p>
            <a:r>
              <a:rPr lang="en-US" sz="1000" dirty="0" smtClean="0"/>
              <a:t>N=32</a:t>
            </a:r>
            <a:endParaRPr lang="en-US" sz="1000" dirty="0"/>
          </a:p>
        </p:txBody>
      </p:sp>
      <p:sp>
        <p:nvSpPr>
          <p:cNvPr id="22" name="TextBox 21"/>
          <p:cNvSpPr txBox="1"/>
          <p:nvPr/>
        </p:nvSpPr>
        <p:spPr>
          <a:xfrm>
            <a:off x="1839902" y="3709748"/>
            <a:ext cx="463588" cy="246221"/>
          </a:xfrm>
          <a:prstGeom prst="rect">
            <a:avLst/>
          </a:prstGeom>
          <a:noFill/>
        </p:spPr>
        <p:txBody>
          <a:bodyPr wrap="none" rtlCol="0">
            <a:spAutoFit/>
          </a:bodyPr>
          <a:lstStyle/>
          <a:p>
            <a:r>
              <a:rPr lang="en-US" sz="1000" dirty="0" smtClean="0"/>
              <a:t>N=17</a:t>
            </a:r>
            <a:endParaRPr lang="en-US" sz="1000" dirty="0"/>
          </a:p>
        </p:txBody>
      </p:sp>
      <p:sp>
        <p:nvSpPr>
          <p:cNvPr id="23" name="TextBox 22"/>
          <p:cNvSpPr txBox="1"/>
          <p:nvPr/>
        </p:nvSpPr>
        <p:spPr>
          <a:xfrm>
            <a:off x="1839902" y="2198448"/>
            <a:ext cx="463588" cy="246221"/>
          </a:xfrm>
          <a:prstGeom prst="rect">
            <a:avLst/>
          </a:prstGeom>
          <a:noFill/>
        </p:spPr>
        <p:txBody>
          <a:bodyPr wrap="none" rtlCol="0">
            <a:spAutoFit/>
          </a:bodyPr>
          <a:lstStyle/>
          <a:p>
            <a:r>
              <a:rPr lang="en-US" sz="1000" dirty="0" smtClean="0"/>
              <a:t>N=35</a:t>
            </a:r>
            <a:endParaRPr lang="en-US" sz="1000" dirty="0"/>
          </a:p>
        </p:txBody>
      </p:sp>
      <p:sp>
        <p:nvSpPr>
          <p:cNvPr id="24" name="TextBox 23"/>
          <p:cNvSpPr txBox="1"/>
          <p:nvPr/>
        </p:nvSpPr>
        <p:spPr>
          <a:xfrm>
            <a:off x="1839902" y="737948"/>
            <a:ext cx="463588" cy="246221"/>
          </a:xfrm>
          <a:prstGeom prst="rect">
            <a:avLst/>
          </a:prstGeom>
          <a:noFill/>
        </p:spPr>
        <p:txBody>
          <a:bodyPr wrap="none" rtlCol="0">
            <a:spAutoFit/>
          </a:bodyPr>
          <a:lstStyle/>
          <a:p>
            <a:r>
              <a:rPr lang="en-US" sz="1000" dirty="0" smtClean="0"/>
              <a:t>N=24</a:t>
            </a:r>
            <a:endParaRPr lang="en-US" sz="1000" dirty="0"/>
          </a:p>
        </p:txBody>
      </p:sp>
      <p:sp>
        <p:nvSpPr>
          <p:cNvPr id="3" name="Slide Number Placeholder 2"/>
          <p:cNvSpPr>
            <a:spLocks noGrp="1"/>
          </p:cNvSpPr>
          <p:nvPr>
            <p:ph type="sldNum" sz="quarter" idx="12"/>
          </p:nvPr>
        </p:nvSpPr>
        <p:spPr/>
        <p:txBody>
          <a:bodyPr/>
          <a:lstStyle/>
          <a:p>
            <a:fld id="{08A71FCF-8162-CF4F-97AC-67D24C9EE9EE}" type="slidenum">
              <a:rPr lang="en-US" smtClean="0"/>
              <a:pPr/>
              <a:t>42</a:t>
            </a:fld>
            <a:endParaRPr lang="en-US"/>
          </a:p>
        </p:txBody>
      </p:sp>
    </p:spTree>
    <p:extLst>
      <p:ext uri="{BB962C8B-B14F-4D97-AF65-F5344CB8AC3E}">
        <p14:creationId xmlns:p14="http://schemas.microsoft.com/office/powerpoint/2010/main" val="3592432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st_v_sim_LF.ar5.rcp26.cdf.eps"/>
          <p:cNvPicPr>
            <a:picLocks noChangeAspect="1"/>
          </p:cNvPicPr>
          <p:nvPr/>
        </p:nvPicPr>
        <p:blipFill>
          <a:blip r:embed="rId2"/>
          <a:srcRect l="248" t="7749" b="53552"/>
          <a:stretch>
            <a:fillRect/>
          </a:stretch>
        </p:blipFill>
        <p:spPr>
          <a:xfrm>
            <a:off x="1393454" y="710676"/>
            <a:ext cx="6304286" cy="1395633"/>
          </a:xfrm>
          <a:prstGeom prst="rect">
            <a:avLst/>
          </a:prstGeom>
        </p:spPr>
      </p:pic>
      <p:pic>
        <p:nvPicPr>
          <p:cNvPr id="5" name="Picture 4" descr="est_v_sim_LF.ar5.rcp45.cdf.eps"/>
          <p:cNvPicPr>
            <a:picLocks noChangeAspect="1"/>
          </p:cNvPicPr>
          <p:nvPr/>
        </p:nvPicPr>
        <p:blipFill>
          <a:blip r:embed="rId3"/>
          <a:srcRect t="7013" b="53970"/>
          <a:stretch>
            <a:fillRect/>
          </a:stretch>
        </p:blipFill>
        <p:spPr>
          <a:xfrm>
            <a:off x="1377776" y="2152126"/>
            <a:ext cx="6319964" cy="1407139"/>
          </a:xfrm>
          <a:prstGeom prst="rect">
            <a:avLst/>
          </a:prstGeom>
        </p:spPr>
      </p:pic>
      <p:pic>
        <p:nvPicPr>
          <p:cNvPr id="6" name="Picture 5" descr="est_v_sim_LF.ar5.rcp60.cdf.eps"/>
          <p:cNvPicPr>
            <a:picLocks noChangeAspect="1"/>
          </p:cNvPicPr>
          <p:nvPr/>
        </p:nvPicPr>
        <p:blipFill>
          <a:blip r:embed="rId4"/>
          <a:srcRect t="7451" b="54064"/>
          <a:stretch>
            <a:fillRect/>
          </a:stretch>
        </p:blipFill>
        <p:spPr>
          <a:xfrm>
            <a:off x="1377776" y="3653026"/>
            <a:ext cx="6319964" cy="1387940"/>
          </a:xfrm>
          <a:prstGeom prst="rect">
            <a:avLst/>
          </a:prstGeom>
        </p:spPr>
      </p:pic>
      <p:pic>
        <p:nvPicPr>
          <p:cNvPr id="7" name="Picture 6" descr="est_v_sim_LF.ar5.rcp85.cdf.eps"/>
          <p:cNvPicPr>
            <a:picLocks noChangeAspect="1"/>
          </p:cNvPicPr>
          <p:nvPr/>
        </p:nvPicPr>
        <p:blipFill>
          <a:blip r:embed="rId5"/>
          <a:srcRect t="6832" b="54225"/>
          <a:stretch>
            <a:fillRect/>
          </a:stretch>
        </p:blipFill>
        <p:spPr>
          <a:xfrm>
            <a:off x="1393454" y="5091078"/>
            <a:ext cx="6319964" cy="1404420"/>
          </a:xfrm>
          <a:prstGeom prst="rect">
            <a:avLst/>
          </a:prstGeom>
        </p:spPr>
      </p:pic>
      <p:sp>
        <p:nvSpPr>
          <p:cNvPr id="8" name="TextBox 7"/>
          <p:cNvSpPr txBox="1"/>
          <p:nvPr/>
        </p:nvSpPr>
        <p:spPr>
          <a:xfrm rot="16200000">
            <a:off x="774872" y="1147978"/>
            <a:ext cx="836475" cy="369332"/>
          </a:xfrm>
          <a:prstGeom prst="rect">
            <a:avLst/>
          </a:prstGeom>
          <a:solidFill>
            <a:schemeClr val="bg1"/>
          </a:solidFill>
        </p:spPr>
        <p:txBody>
          <a:bodyPr wrap="none" rtlCol="0">
            <a:spAutoFit/>
          </a:bodyPr>
          <a:lstStyle/>
          <a:p>
            <a:pPr algn="ctr"/>
            <a:r>
              <a:rPr lang="en-US" dirty="0" smtClean="0"/>
              <a:t>RCP 26 </a:t>
            </a:r>
            <a:endParaRPr lang="en-US" dirty="0"/>
          </a:p>
        </p:txBody>
      </p:sp>
      <p:sp>
        <p:nvSpPr>
          <p:cNvPr id="9" name="TextBox 8"/>
          <p:cNvSpPr txBox="1"/>
          <p:nvPr/>
        </p:nvSpPr>
        <p:spPr>
          <a:xfrm rot="16200000">
            <a:off x="824075" y="2606380"/>
            <a:ext cx="836475" cy="369332"/>
          </a:xfrm>
          <a:prstGeom prst="rect">
            <a:avLst/>
          </a:prstGeom>
          <a:solidFill>
            <a:schemeClr val="bg1"/>
          </a:solidFill>
        </p:spPr>
        <p:txBody>
          <a:bodyPr wrap="none" rtlCol="0">
            <a:spAutoFit/>
          </a:bodyPr>
          <a:lstStyle/>
          <a:p>
            <a:pPr algn="ctr"/>
            <a:r>
              <a:rPr lang="en-US" dirty="0" smtClean="0"/>
              <a:t>RCP 45 </a:t>
            </a:r>
            <a:endParaRPr lang="en-US" dirty="0"/>
          </a:p>
        </p:txBody>
      </p:sp>
      <p:sp>
        <p:nvSpPr>
          <p:cNvPr id="10" name="TextBox 9"/>
          <p:cNvSpPr txBox="1"/>
          <p:nvPr/>
        </p:nvSpPr>
        <p:spPr>
          <a:xfrm>
            <a:off x="2141741" y="393897"/>
            <a:ext cx="967594" cy="307777"/>
          </a:xfrm>
          <a:prstGeom prst="rect">
            <a:avLst/>
          </a:prstGeom>
          <a:noFill/>
        </p:spPr>
        <p:txBody>
          <a:bodyPr wrap="none" rtlCol="0">
            <a:spAutoFit/>
          </a:bodyPr>
          <a:lstStyle/>
          <a:p>
            <a:pPr algn="ctr"/>
            <a:r>
              <a:rPr lang="en-US" sz="1400" dirty="0" smtClean="0"/>
              <a:t>2010-2039</a:t>
            </a:r>
            <a:endParaRPr lang="en-US" sz="1400" dirty="0"/>
          </a:p>
        </p:txBody>
      </p:sp>
      <p:sp>
        <p:nvSpPr>
          <p:cNvPr id="11" name="TextBox 10"/>
          <p:cNvSpPr txBox="1"/>
          <p:nvPr/>
        </p:nvSpPr>
        <p:spPr>
          <a:xfrm>
            <a:off x="4233707" y="393897"/>
            <a:ext cx="967594" cy="307777"/>
          </a:xfrm>
          <a:prstGeom prst="rect">
            <a:avLst/>
          </a:prstGeom>
          <a:noFill/>
        </p:spPr>
        <p:txBody>
          <a:bodyPr wrap="none" rtlCol="0">
            <a:spAutoFit/>
          </a:bodyPr>
          <a:lstStyle/>
          <a:p>
            <a:pPr algn="ctr"/>
            <a:r>
              <a:rPr lang="en-US" sz="1400" dirty="0" smtClean="0"/>
              <a:t>2040-2069</a:t>
            </a:r>
            <a:endParaRPr lang="en-US" sz="1400" dirty="0"/>
          </a:p>
        </p:txBody>
      </p:sp>
      <p:sp>
        <p:nvSpPr>
          <p:cNvPr id="12" name="TextBox 11"/>
          <p:cNvSpPr txBox="1"/>
          <p:nvPr/>
        </p:nvSpPr>
        <p:spPr>
          <a:xfrm>
            <a:off x="6297170" y="393897"/>
            <a:ext cx="967594" cy="307777"/>
          </a:xfrm>
          <a:prstGeom prst="rect">
            <a:avLst/>
          </a:prstGeom>
          <a:noFill/>
        </p:spPr>
        <p:txBody>
          <a:bodyPr wrap="none" rtlCol="0">
            <a:spAutoFit/>
          </a:bodyPr>
          <a:lstStyle/>
          <a:p>
            <a:pPr algn="ctr"/>
            <a:r>
              <a:rPr lang="en-US" sz="1400" dirty="0" smtClean="0"/>
              <a:t>2070-2099</a:t>
            </a:r>
            <a:endParaRPr lang="en-US" sz="1400" dirty="0"/>
          </a:p>
        </p:txBody>
      </p:sp>
      <p:sp>
        <p:nvSpPr>
          <p:cNvPr id="13" name="TextBox 12"/>
          <p:cNvSpPr txBox="1"/>
          <p:nvPr/>
        </p:nvSpPr>
        <p:spPr>
          <a:xfrm rot="16200000">
            <a:off x="790551" y="4105366"/>
            <a:ext cx="836475" cy="369332"/>
          </a:xfrm>
          <a:prstGeom prst="rect">
            <a:avLst/>
          </a:prstGeom>
          <a:solidFill>
            <a:schemeClr val="bg1"/>
          </a:solidFill>
        </p:spPr>
        <p:txBody>
          <a:bodyPr wrap="none" rtlCol="0">
            <a:spAutoFit/>
          </a:bodyPr>
          <a:lstStyle/>
          <a:p>
            <a:pPr algn="ctr"/>
            <a:r>
              <a:rPr lang="en-US" dirty="0" smtClean="0"/>
              <a:t>RCP 60</a:t>
            </a:r>
            <a:endParaRPr lang="en-US" dirty="0"/>
          </a:p>
        </p:txBody>
      </p:sp>
      <p:sp>
        <p:nvSpPr>
          <p:cNvPr id="14" name="TextBox 13"/>
          <p:cNvSpPr txBox="1"/>
          <p:nvPr/>
        </p:nvSpPr>
        <p:spPr>
          <a:xfrm rot="16200000">
            <a:off x="774873" y="5548388"/>
            <a:ext cx="836475" cy="369332"/>
          </a:xfrm>
          <a:prstGeom prst="rect">
            <a:avLst/>
          </a:prstGeom>
          <a:solidFill>
            <a:schemeClr val="bg1"/>
          </a:solidFill>
        </p:spPr>
        <p:txBody>
          <a:bodyPr wrap="none" rtlCol="0">
            <a:spAutoFit/>
          </a:bodyPr>
          <a:lstStyle/>
          <a:p>
            <a:pPr algn="ctr"/>
            <a:r>
              <a:rPr lang="en-US" dirty="0" smtClean="0"/>
              <a:t>RCP 85</a:t>
            </a:r>
            <a:endParaRPr lang="en-US" dirty="0"/>
          </a:p>
        </p:txBody>
      </p:sp>
      <p:sp>
        <p:nvSpPr>
          <p:cNvPr id="15" name="TextBox 14"/>
          <p:cNvSpPr txBox="1"/>
          <p:nvPr/>
        </p:nvSpPr>
        <p:spPr>
          <a:xfrm>
            <a:off x="986721" y="-16933"/>
            <a:ext cx="7181999" cy="369332"/>
          </a:xfrm>
          <a:prstGeom prst="rect">
            <a:avLst/>
          </a:prstGeom>
          <a:noFill/>
        </p:spPr>
        <p:txBody>
          <a:bodyPr wrap="none" rtlCol="0">
            <a:spAutoFit/>
          </a:bodyPr>
          <a:lstStyle/>
          <a:p>
            <a:r>
              <a:rPr lang="en-US" b="1" dirty="0" smtClean="0"/>
              <a:t>Preliminary Results, Sensitivity-based approach estimation for AR5 </a:t>
            </a:r>
            <a:r>
              <a:rPr lang="en-US" b="1" dirty="0" err="1" smtClean="0"/>
              <a:t>GCMs</a:t>
            </a:r>
            <a:r>
              <a:rPr lang="en-US" b="1" dirty="0" smtClean="0"/>
              <a:t> </a:t>
            </a:r>
            <a:endParaRPr lang="en-US" b="1" dirty="0"/>
          </a:p>
        </p:txBody>
      </p:sp>
      <p:sp>
        <p:nvSpPr>
          <p:cNvPr id="18" name="TextBox 17"/>
          <p:cNvSpPr txBox="1"/>
          <p:nvPr/>
        </p:nvSpPr>
        <p:spPr>
          <a:xfrm>
            <a:off x="2491526" y="6465558"/>
            <a:ext cx="4519186" cy="307777"/>
          </a:xfrm>
          <a:prstGeom prst="rect">
            <a:avLst/>
          </a:prstGeom>
          <a:solidFill>
            <a:schemeClr val="bg1"/>
          </a:solidFill>
        </p:spPr>
        <p:txBody>
          <a:bodyPr wrap="none" rtlCol="0">
            <a:spAutoFit/>
          </a:bodyPr>
          <a:lstStyle/>
          <a:p>
            <a:pPr algn="ctr"/>
            <a:r>
              <a:rPr lang="en-US" sz="1400" dirty="0" smtClean="0"/>
              <a:t>change in </a:t>
            </a:r>
            <a:r>
              <a:rPr lang="en-US" sz="1400" dirty="0" err="1" smtClean="0"/>
              <a:t>streamflow</a:t>
            </a:r>
            <a:r>
              <a:rPr lang="en-US" sz="1400" dirty="0" smtClean="0"/>
              <a:t> (%), difference relative to 1970-1999 </a:t>
            </a:r>
            <a:endParaRPr lang="en-US" sz="1400" dirty="0"/>
          </a:p>
        </p:txBody>
      </p:sp>
      <p:sp>
        <p:nvSpPr>
          <p:cNvPr id="16" name="TextBox 15"/>
          <p:cNvSpPr txBox="1"/>
          <p:nvPr/>
        </p:nvSpPr>
        <p:spPr>
          <a:xfrm>
            <a:off x="7988300" y="5409888"/>
            <a:ext cx="1155700" cy="646331"/>
          </a:xfrm>
          <a:prstGeom prst="rect">
            <a:avLst/>
          </a:prstGeom>
          <a:noFill/>
        </p:spPr>
        <p:txBody>
          <a:bodyPr wrap="square" rtlCol="0">
            <a:spAutoFit/>
          </a:bodyPr>
          <a:lstStyle/>
          <a:p>
            <a:r>
              <a:rPr lang="en-US" b="1" dirty="0" smtClean="0"/>
              <a:t>All runs per GCM</a:t>
            </a:r>
            <a:endParaRPr lang="en-US" b="1" dirty="0"/>
          </a:p>
        </p:txBody>
      </p:sp>
      <p:sp>
        <p:nvSpPr>
          <p:cNvPr id="2" name="TextBox 1"/>
          <p:cNvSpPr txBox="1"/>
          <p:nvPr/>
        </p:nvSpPr>
        <p:spPr>
          <a:xfrm>
            <a:off x="1839902" y="5142850"/>
            <a:ext cx="463588" cy="246221"/>
          </a:xfrm>
          <a:prstGeom prst="rect">
            <a:avLst/>
          </a:prstGeom>
          <a:noFill/>
        </p:spPr>
        <p:txBody>
          <a:bodyPr wrap="none" rtlCol="0">
            <a:spAutoFit/>
          </a:bodyPr>
          <a:lstStyle/>
          <a:p>
            <a:r>
              <a:rPr lang="en-US" sz="1000" smtClean="0"/>
              <a:t>N=65</a:t>
            </a:r>
            <a:endParaRPr lang="en-US" sz="1000"/>
          </a:p>
        </p:txBody>
      </p:sp>
      <p:sp>
        <p:nvSpPr>
          <p:cNvPr id="17" name="TextBox 16"/>
          <p:cNvSpPr txBox="1"/>
          <p:nvPr/>
        </p:nvSpPr>
        <p:spPr>
          <a:xfrm>
            <a:off x="1839902" y="3709748"/>
            <a:ext cx="463588" cy="246221"/>
          </a:xfrm>
          <a:prstGeom prst="rect">
            <a:avLst/>
          </a:prstGeom>
          <a:noFill/>
        </p:spPr>
        <p:txBody>
          <a:bodyPr wrap="none" rtlCol="0">
            <a:spAutoFit/>
          </a:bodyPr>
          <a:lstStyle/>
          <a:p>
            <a:r>
              <a:rPr lang="en-US" sz="1000" smtClean="0"/>
              <a:t>N=33</a:t>
            </a:r>
            <a:endParaRPr lang="en-US" sz="1000"/>
          </a:p>
        </p:txBody>
      </p:sp>
      <p:sp>
        <p:nvSpPr>
          <p:cNvPr id="19" name="TextBox 18"/>
          <p:cNvSpPr txBox="1"/>
          <p:nvPr/>
        </p:nvSpPr>
        <p:spPr>
          <a:xfrm>
            <a:off x="1839902" y="2198448"/>
            <a:ext cx="463588" cy="246221"/>
          </a:xfrm>
          <a:prstGeom prst="rect">
            <a:avLst/>
          </a:prstGeom>
          <a:noFill/>
        </p:spPr>
        <p:txBody>
          <a:bodyPr wrap="none" rtlCol="0">
            <a:spAutoFit/>
          </a:bodyPr>
          <a:lstStyle/>
          <a:p>
            <a:r>
              <a:rPr lang="en-US" sz="1000" smtClean="0"/>
              <a:t>N=67</a:t>
            </a:r>
            <a:endParaRPr lang="en-US" sz="1000" dirty="0"/>
          </a:p>
        </p:txBody>
      </p:sp>
      <p:sp>
        <p:nvSpPr>
          <p:cNvPr id="20" name="TextBox 19"/>
          <p:cNvSpPr txBox="1"/>
          <p:nvPr/>
        </p:nvSpPr>
        <p:spPr>
          <a:xfrm>
            <a:off x="1839902" y="737948"/>
            <a:ext cx="463588" cy="246221"/>
          </a:xfrm>
          <a:prstGeom prst="rect">
            <a:avLst/>
          </a:prstGeom>
          <a:noFill/>
        </p:spPr>
        <p:txBody>
          <a:bodyPr wrap="none" rtlCol="0">
            <a:spAutoFit/>
          </a:bodyPr>
          <a:lstStyle/>
          <a:p>
            <a:r>
              <a:rPr lang="en-US" sz="1000" smtClean="0"/>
              <a:t>N=50</a:t>
            </a:r>
            <a:endParaRPr lang="en-US" sz="1000" dirty="0"/>
          </a:p>
        </p:txBody>
      </p:sp>
      <p:sp>
        <p:nvSpPr>
          <p:cNvPr id="3" name="Slide Number Placeholder 2"/>
          <p:cNvSpPr>
            <a:spLocks noGrp="1"/>
          </p:cNvSpPr>
          <p:nvPr>
            <p:ph type="sldNum" sz="quarter" idx="12"/>
          </p:nvPr>
        </p:nvSpPr>
        <p:spPr/>
        <p:txBody>
          <a:bodyPr/>
          <a:lstStyle/>
          <a:p>
            <a:fld id="{08A71FCF-8162-CF4F-97AC-67D24C9EE9EE}" type="slidenum">
              <a:rPr lang="en-US" smtClean="0"/>
              <a:pPr/>
              <a:t>43</a:t>
            </a:fld>
            <a:endParaRPr lang="en-US"/>
          </a:p>
        </p:txBody>
      </p:sp>
    </p:spTree>
    <p:extLst>
      <p:ext uri="{BB962C8B-B14F-4D97-AF65-F5344CB8AC3E}">
        <p14:creationId xmlns:p14="http://schemas.microsoft.com/office/powerpoint/2010/main" val="1967160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33866" y="-171450"/>
            <a:ext cx="91440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What are hydrologic sensitivities limitations?</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44</a:t>
            </a:fld>
            <a:endParaRPr lang="en-US"/>
          </a:p>
        </p:txBody>
      </p:sp>
    </p:spTree>
    <p:extLst>
      <p:ext uri="{BB962C8B-B14F-4D97-AF65-F5344CB8AC3E}">
        <p14:creationId xmlns:p14="http://schemas.microsoft.com/office/powerpoint/2010/main" val="3900280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5"/>
          <p:cNvSpPr>
            <a:spLocks noGrp="1" noChangeArrowheads="1"/>
          </p:cNvSpPr>
          <p:nvPr>
            <p:ph type="title" idx="4294967295"/>
          </p:nvPr>
        </p:nvSpPr>
        <p:spPr>
          <a:xfrm>
            <a:off x="0" y="3032"/>
            <a:ext cx="9144000" cy="939801"/>
          </a:xfrm>
        </p:spPr>
        <p:txBody>
          <a:bodyPr/>
          <a:lstStyle/>
          <a:p>
            <a:pPr eaLnBrk="1" hangingPunct="1">
              <a:defRPr/>
            </a:pPr>
            <a:r>
              <a:rPr lang="en-US" sz="3600" b="1" dirty="0" smtClean="0">
                <a:effectLst>
                  <a:outerShdw blurRad="38100" dist="38100" dir="2700000" algn="tl">
                    <a:srgbClr val="DDDDDD"/>
                  </a:outerShdw>
                </a:effectLst>
                <a:ea typeface="+mj-ea"/>
                <a:cs typeface="Arial"/>
              </a:rPr>
              <a:t>Considerations</a:t>
            </a:r>
            <a:endParaRPr lang="en-US" sz="3600" b="1" dirty="0">
              <a:effectLst>
                <a:outerShdw blurRad="38100" dist="38100" dir="2700000" algn="tl">
                  <a:srgbClr val="DDDDDD"/>
                </a:outerShdw>
              </a:effectLst>
              <a:ea typeface="+mj-ea"/>
              <a:cs typeface="Arial"/>
            </a:endParaRPr>
          </a:p>
        </p:txBody>
      </p:sp>
      <p:pic>
        <p:nvPicPr>
          <p:cNvPr id="5" name="Picture 4" descr="Screen shot 2013-06-07 at 12.12.14 AM.png"/>
          <p:cNvPicPr>
            <a:picLocks noChangeAspect="1"/>
          </p:cNvPicPr>
          <p:nvPr/>
        </p:nvPicPr>
        <p:blipFill>
          <a:blip r:embed="rId3"/>
          <a:stretch>
            <a:fillRect/>
          </a:stretch>
        </p:blipFill>
        <p:spPr>
          <a:xfrm>
            <a:off x="6080076" y="1000578"/>
            <a:ext cx="3317924" cy="1969544"/>
          </a:xfrm>
          <a:prstGeom prst="rect">
            <a:avLst/>
          </a:prstGeom>
          <a:ln>
            <a:noFill/>
          </a:ln>
        </p:spPr>
      </p:pic>
      <p:sp>
        <p:nvSpPr>
          <p:cNvPr id="6" name="Rectangle 5"/>
          <p:cNvSpPr/>
          <p:nvPr/>
        </p:nvSpPr>
        <p:spPr>
          <a:xfrm>
            <a:off x="0" y="905331"/>
            <a:ext cx="6197600" cy="1938992"/>
          </a:xfrm>
          <a:prstGeom prst="rect">
            <a:avLst/>
          </a:prstGeom>
        </p:spPr>
        <p:txBody>
          <a:bodyPr wrap="square">
            <a:spAutoFit/>
          </a:bodyPr>
          <a:lstStyle/>
          <a:p>
            <a:pPr marL="457200" indent="-457200">
              <a:buFontTx/>
              <a:buAutoNum type="arabicParenBoth"/>
            </a:pPr>
            <a:r>
              <a:rPr lang="en-US" sz="2400" b="1" dirty="0" smtClean="0">
                <a:cs typeface="Arial"/>
              </a:rPr>
              <a:t>Linearity</a:t>
            </a:r>
            <a:r>
              <a:rPr lang="en-US" sz="2400" dirty="0" smtClean="0">
                <a:cs typeface="Arial"/>
              </a:rPr>
              <a:t>, the extent to which a small change (e.g., 0.1 </a:t>
            </a:r>
            <a:r>
              <a:rPr lang="en-US" sz="2400" dirty="0" smtClean="0">
                <a:latin typeface="Apple Braille" charset="0"/>
                <a:ea typeface="Apple Braille" charset="0"/>
                <a:cs typeface="Apple Braille" charset="0"/>
              </a:rPr>
              <a:t>°</a:t>
            </a:r>
            <a:r>
              <a:rPr lang="en-US" sz="2400" dirty="0" smtClean="0">
                <a:cs typeface="Arial"/>
              </a:rPr>
              <a:t>C), which provides a reasonable approximation of the tangent of the change, is proportional to a larger change (e.g., 3 </a:t>
            </a:r>
            <a:r>
              <a:rPr lang="en-US" sz="2400" dirty="0" smtClean="0">
                <a:latin typeface="Apple Braille" charset="0"/>
                <a:ea typeface="Apple Braille" charset="0"/>
                <a:cs typeface="Apple Braille" charset="0"/>
              </a:rPr>
              <a:t>°</a:t>
            </a:r>
            <a:r>
              <a:rPr lang="en-US" sz="2400" dirty="0" smtClean="0">
                <a:cs typeface="Arial"/>
              </a:rPr>
              <a:t>C) which captures the secant</a:t>
            </a:r>
          </a:p>
        </p:txBody>
      </p:sp>
      <p:grpSp>
        <p:nvGrpSpPr>
          <p:cNvPr id="2" name="Group 21"/>
          <p:cNvGrpSpPr/>
          <p:nvPr/>
        </p:nvGrpSpPr>
        <p:grpSpPr>
          <a:xfrm>
            <a:off x="0" y="3300002"/>
            <a:ext cx="8915400" cy="2901860"/>
            <a:chOff x="0" y="3300002"/>
            <a:chExt cx="8915400" cy="2901860"/>
          </a:xfrm>
        </p:grpSpPr>
        <p:sp>
          <p:nvSpPr>
            <p:cNvPr id="18" name="TextBox 17"/>
            <p:cNvSpPr txBox="1"/>
            <p:nvPr/>
          </p:nvSpPr>
          <p:spPr>
            <a:xfrm>
              <a:off x="3260488" y="4796101"/>
              <a:ext cx="327334" cy="461665"/>
            </a:xfrm>
            <a:prstGeom prst="rect">
              <a:avLst/>
            </a:prstGeom>
            <a:noFill/>
          </p:spPr>
          <p:txBody>
            <a:bodyPr wrap="none" rtlCol="0">
              <a:spAutoFit/>
            </a:bodyPr>
            <a:lstStyle/>
            <a:p>
              <a:r>
                <a:rPr lang="en-US" sz="2400" dirty="0" smtClean="0">
                  <a:cs typeface="Arial"/>
                </a:rPr>
                <a:t>?</a:t>
              </a:r>
              <a:endParaRPr lang="en-US" sz="2400" dirty="0">
                <a:cs typeface="Arial"/>
              </a:endParaRPr>
            </a:p>
          </p:txBody>
        </p:sp>
        <p:grpSp>
          <p:nvGrpSpPr>
            <p:cNvPr id="3" name="Group 20"/>
            <p:cNvGrpSpPr/>
            <p:nvPr/>
          </p:nvGrpSpPr>
          <p:grpSpPr>
            <a:xfrm>
              <a:off x="0" y="3300002"/>
              <a:ext cx="8915400" cy="2901860"/>
              <a:chOff x="0" y="3300002"/>
              <a:chExt cx="8915400" cy="2901860"/>
            </a:xfrm>
          </p:grpSpPr>
          <p:sp>
            <p:nvSpPr>
              <p:cNvPr id="11" name="TextBox 10"/>
              <p:cNvSpPr txBox="1"/>
              <p:nvPr/>
            </p:nvSpPr>
            <p:spPr>
              <a:xfrm>
                <a:off x="0" y="3300002"/>
                <a:ext cx="8915400" cy="2308324"/>
              </a:xfrm>
              <a:prstGeom prst="rect">
                <a:avLst/>
              </a:prstGeom>
              <a:noFill/>
            </p:spPr>
            <p:txBody>
              <a:bodyPr wrap="square" rtlCol="0">
                <a:spAutoFit/>
              </a:bodyPr>
              <a:lstStyle/>
              <a:p>
                <a:pPr marL="457200" indent="-457200"/>
                <a:r>
                  <a:rPr lang="en-US" sz="2400" b="1" dirty="0" smtClean="0">
                    <a:cs typeface="Arial"/>
                  </a:rPr>
                  <a:t>(2)  Superposition</a:t>
                </a:r>
                <a:r>
                  <a:rPr lang="en-US" sz="2400" dirty="0" smtClean="0">
                    <a:cs typeface="Arial"/>
                  </a:rPr>
                  <a:t>, the extent to which hydrologic sensitivities identified through independent simulations can be added together to equal the same value as changes applied within the same simulation.</a:t>
                </a:r>
              </a:p>
              <a:p>
                <a:pPr marL="457200" indent="-457200"/>
                <a:endParaRPr lang="en-US" sz="2400" b="1" dirty="0" smtClean="0">
                  <a:cs typeface="Arial"/>
                </a:endParaRPr>
              </a:p>
              <a:p>
                <a:pPr marL="457200" indent="-457200"/>
                <a:endParaRPr lang="en-US" sz="2400" dirty="0" smtClean="0">
                  <a:cs typeface="Arial"/>
                </a:endParaRPr>
              </a:p>
            </p:txBody>
          </p:sp>
          <p:sp>
            <p:nvSpPr>
              <p:cNvPr id="12" name="Rectangle 11"/>
              <p:cNvSpPr/>
              <p:nvPr/>
            </p:nvSpPr>
            <p:spPr>
              <a:xfrm>
                <a:off x="1698658" y="5001534"/>
                <a:ext cx="3775042" cy="1200328"/>
              </a:xfrm>
              <a:prstGeom prst="rect">
                <a:avLst/>
              </a:prstGeom>
            </p:spPr>
            <p:txBody>
              <a:bodyPr wrap="square">
                <a:spAutoFit/>
              </a:bodyPr>
              <a:lstStyle/>
              <a:p>
                <a:r>
                  <a:rPr lang="en-US" sz="2400" dirty="0" smtClean="0">
                    <a:cs typeface="Arial"/>
                  </a:rPr>
                  <a:t>ΔQ</a:t>
                </a:r>
                <a:r>
                  <a:rPr lang="en-US" sz="2400" baseline="-25000" dirty="0" smtClean="0">
                    <a:cs typeface="Arial"/>
                  </a:rPr>
                  <a:t>1%P</a:t>
                </a:r>
                <a:r>
                  <a:rPr lang="en-US" sz="2400" dirty="0" smtClean="0">
                    <a:cs typeface="Arial"/>
                  </a:rPr>
                  <a:t>+ΔQ</a:t>
                </a:r>
                <a:r>
                  <a:rPr lang="en-US" sz="2400" baseline="-25000" dirty="0" smtClean="0">
                    <a:cs typeface="Arial"/>
                  </a:rPr>
                  <a:t>1°C</a:t>
                </a:r>
                <a:r>
                  <a:rPr lang="en-US" sz="2400" dirty="0" smtClean="0">
                    <a:cs typeface="Arial"/>
                  </a:rPr>
                  <a:t>= ΔQ</a:t>
                </a:r>
                <a:r>
                  <a:rPr lang="en-US" sz="2400" baseline="-25000" dirty="0" smtClean="0">
                    <a:cs typeface="Arial"/>
                  </a:rPr>
                  <a:t>1°C &amp; 1%P </a:t>
                </a:r>
                <a:endParaRPr lang="en-US" sz="2400" dirty="0" smtClean="0">
                  <a:cs typeface="Arial"/>
                </a:endParaRPr>
              </a:p>
              <a:p>
                <a:endParaRPr lang="en-US" sz="2400" dirty="0" smtClean="0">
                  <a:cs typeface="Arial"/>
                </a:endParaRPr>
              </a:p>
              <a:p>
                <a:endParaRPr lang="en-US" sz="2400" dirty="0">
                  <a:cs typeface="Arial"/>
                </a:endParaRPr>
              </a:p>
            </p:txBody>
          </p:sp>
          <p:sp>
            <p:nvSpPr>
              <p:cNvPr id="19" name="Rectangle 18"/>
              <p:cNvSpPr/>
              <p:nvPr/>
            </p:nvSpPr>
            <p:spPr>
              <a:xfrm>
                <a:off x="1717673" y="5487749"/>
                <a:ext cx="6867527" cy="461665"/>
              </a:xfrm>
              <a:prstGeom prst="rect">
                <a:avLst/>
              </a:prstGeom>
            </p:spPr>
            <p:txBody>
              <a:bodyPr wrap="square">
                <a:spAutoFit/>
              </a:bodyPr>
              <a:lstStyle/>
              <a:p>
                <a:r>
                  <a:rPr lang="en-US" sz="2400" dirty="0" smtClean="0">
                    <a:cs typeface="Arial"/>
                  </a:rPr>
                  <a:t>ΔQ</a:t>
                </a:r>
                <a:r>
                  <a:rPr lang="en-US" sz="2400" baseline="-25000" dirty="0" smtClean="0">
                    <a:cs typeface="Arial"/>
                  </a:rPr>
                  <a:t>3°C warm season</a:t>
                </a:r>
                <a:r>
                  <a:rPr lang="en-US" sz="2400" dirty="0" smtClean="0">
                    <a:cs typeface="Arial"/>
                  </a:rPr>
                  <a:t>+ ΔQ</a:t>
                </a:r>
                <a:r>
                  <a:rPr lang="en-US" sz="2400" baseline="-25000" dirty="0" smtClean="0">
                    <a:cs typeface="Arial"/>
                  </a:rPr>
                  <a:t>3°C cool season</a:t>
                </a:r>
                <a:r>
                  <a:rPr lang="en-US" sz="2400" dirty="0" smtClean="0">
                    <a:cs typeface="Arial"/>
                  </a:rPr>
                  <a:t> = ΔQ</a:t>
                </a:r>
                <a:r>
                  <a:rPr lang="en-US" sz="2400" baseline="-25000" dirty="0" smtClean="0">
                    <a:cs typeface="Arial"/>
                  </a:rPr>
                  <a:t>3°C year round</a:t>
                </a:r>
                <a:endParaRPr lang="en-US" sz="2400" dirty="0" smtClean="0">
                  <a:cs typeface="Arial"/>
                </a:endParaRPr>
              </a:p>
            </p:txBody>
          </p:sp>
        </p:grpSp>
        <p:sp>
          <p:nvSpPr>
            <p:cNvPr id="20" name="TextBox 19"/>
            <p:cNvSpPr txBox="1"/>
            <p:nvPr/>
          </p:nvSpPr>
          <p:spPr>
            <a:xfrm>
              <a:off x="5473796" y="5264646"/>
              <a:ext cx="321272" cy="461665"/>
            </a:xfrm>
            <a:prstGeom prst="rect">
              <a:avLst/>
            </a:prstGeom>
            <a:noFill/>
          </p:spPr>
          <p:txBody>
            <a:bodyPr wrap="square" rtlCol="0">
              <a:spAutoFit/>
            </a:bodyPr>
            <a:lstStyle/>
            <a:p>
              <a:r>
                <a:rPr lang="en-US" sz="2400" dirty="0" smtClean="0">
                  <a:cs typeface="Arial"/>
                </a:rPr>
                <a:t>?</a:t>
              </a:r>
              <a:endParaRPr lang="en-US" sz="2400" dirty="0">
                <a:cs typeface="Arial"/>
              </a:endParaRPr>
            </a:p>
          </p:txBody>
        </p:sp>
      </p:grpSp>
      <p:sp>
        <p:nvSpPr>
          <p:cNvPr id="4" name="Slide Number Placeholder 3"/>
          <p:cNvSpPr>
            <a:spLocks noGrp="1"/>
          </p:cNvSpPr>
          <p:nvPr>
            <p:ph type="sldNum" sz="quarter" idx="12"/>
          </p:nvPr>
        </p:nvSpPr>
        <p:spPr/>
        <p:txBody>
          <a:bodyPr/>
          <a:lstStyle/>
          <a:p>
            <a:fld id="{08A71FCF-8162-CF4F-97AC-67D24C9EE9EE}" type="slidenum">
              <a:rPr lang="en-US" smtClean="0"/>
              <a:pPr/>
              <a:t>45</a:t>
            </a:fld>
            <a:endParaRPr lang="en-US"/>
          </a:p>
        </p:txBody>
      </p:sp>
    </p:spTree>
    <p:extLst>
      <p:ext uri="{BB962C8B-B14F-4D97-AF65-F5344CB8AC3E}">
        <p14:creationId xmlns:p14="http://schemas.microsoft.com/office/powerpoint/2010/main" val="127634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0"/>
          <p:cNvSpPr txBox="1">
            <a:spLocks noChangeArrowheads="1"/>
          </p:cNvSpPr>
          <p:nvPr/>
        </p:nvSpPr>
        <p:spPr bwMode="auto">
          <a:xfrm>
            <a:off x="0" y="0"/>
            <a:ext cx="9144000" cy="584776"/>
          </a:xfrm>
          <a:prstGeom prst="rect">
            <a:avLst/>
          </a:prstGeom>
          <a:noFill/>
          <a:ln w="9525">
            <a:noFill/>
            <a:miter lim="800000"/>
            <a:headEnd/>
            <a:tailEnd/>
          </a:ln>
        </p:spPr>
        <p:txBody>
          <a:bodyPr wrap="square">
            <a:prstTxWarp prst="textNoShape">
              <a:avLst/>
            </a:prstTxWarp>
            <a:spAutoFit/>
          </a:bodyPr>
          <a:lstStyle/>
          <a:p>
            <a:pPr algn="ctr"/>
            <a:r>
              <a:rPr lang="en-US" sz="3200" b="1" dirty="0" smtClean="0">
                <a:latin typeface="+mj-lt"/>
                <a:cs typeface="Arial"/>
              </a:rPr>
              <a:t>(3) Considerations: Physical context</a:t>
            </a:r>
            <a:endParaRPr lang="en-US" sz="3200" b="1" dirty="0">
              <a:latin typeface="+mj-lt"/>
              <a:cs typeface="Arial"/>
            </a:endParaRPr>
          </a:p>
        </p:txBody>
      </p:sp>
      <p:pic>
        <p:nvPicPr>
          <p:cNvPr id="4" name="Picture 3" descr="wshd_elast.gif"/>
          <p:cNvPicPr>
            <a:picLocks noChangeAspect="1"/>
          </p:cNvPicPr>
          <p:nvPr/>
        </p:nvPicPr>
        <p:blipFill>
          <a:blip r:embed="rId3"/>
          <a:srcRect t="6508" r="4183" b="8890"/>
          <a:stretch>
            <a:fillRect/>
          </a:stretch>
        </p:blipFill>
        <p:spPr>
          <a:xfrm>
            <a:off x="873719" y="1663545"/>
            <a:ext cx="3552577" cy="3878322"/>
          </a:xfrm>
          <a:prstGeom prst="rect">
            <a:avLst/>
          </a:prstGeom>
          <a:solidFill>
            <a:srgbClr val="FFFFFF"/>
          </a:solidFill>
        </p:spPr>
      </p:pic>
      <p:sp>
        <p:nvSpPr>
          <p:cNvPr id="5" name="TextBox 4"/>
          <p:cNvSpPr txBox="1"/>
          <p:nvPr/>
        </p:nvSpPr>
        <p:spPr>
          <a:xfrm>
            <a:off x="4836825" y="617538"/>
            <a:ext cx="3482932" cy="892552"/>
          </a:xfrm>
          <a:prstGeom prst="rect">
            <a:avLst/>
          </a:prstGeom>
          <a:solidFill>
            <a:schemeClr val="bg1"/>
          </a:solidFill>
        </p:spPr>
        <p:txBody>
          <a:bodyPr wrap="none" rtlCol="0">
            <a:spAutoFit/>
          </a:bodyPr>
          <a:lstStyle/>
          <a:p>
            <a:pPr algn="ctr"/>
            <a:r>
              <a:rPr lang="en-US" sz="2600" dirty="0" smtClean="0"/>
              <a:t>Temp. Sensitivity, S </a:t>
            </a:r>
          </a:p>
          <a:p>
            <a:pPr algn="ctr"/>
            <a:r>
              <a:rPr lang="en-US" sz="2600" dirty="0" smtClean="0"/>
              <a:t>(% runoff change per °C)</a:t>
            </a:r>
            <a:endParaRPr lang="en-US" sz="2600" dirty="0"/>
          </a:p>
        </p:txBody>
      </p:sp>
      <p:sp>
        <p:nvSpPr>
          <p:cNvPr id="6" name="TextBox 5"/>
          <p:cNvSpPr txBox="1"/>
          <p:nvPr/>
        </p:nvSpPr>
        <p:spPr>
          <a:xfrm>
            <a:off x="824483" y="654210"/>
            <a:ext cx="3576413" cy="892552"/>
          </a:xfrm>
          <a:prstGeom prst="rect">
            <a:avLst/>
          </a:prstGeom>
          <a:solidFill>
            <a:schemeClr val="bg1"/>
          </a:solidFill>
        </p:spPr>
        <p:txBody>
          <a:bodyPr wrap="square" rtlCol="0">
            <a:spAutoFit/>
          </a:bodyPr>
          <a:lstStyle/>
          <a:p>
            <a:pPr algn="ctr"/>
            <a:r>
              <a:rPr lang="en-US" sz="2600" dirty="0" smtClean="0"/>
              <a:t>Precipitation </a:t>
            </a:r>
          </a:p>
          <a:p>
            <a:pPr algn="ctr"/>
            <a:r>
              <a:rPr lang="en-US" sz="2600" dirty="0" smtClean="0"/>
              <a:t>Elasticity, </a:t>
            </a:r>
            <a:r>
              <a:rPr lang="en-US" sz="2600" dirty="0" err="1" smtClean="0"/>
              <a:t>ε</a:t>
            </a:r>
            <a:r>
              <a:rPr lang="en-US" sz="2600" dirty="0" smtClean="0"/>
              <a:t> </a:t>
            </a:r>
            <a:endParaRPr lang="en-US" sz="2600" dirty="0"/>
          </a:p>
        </p:txBody>
      </p:sp>
      <p:pic>
        <p:nvPicPr>
          <p:cNvPr id="7" name="Picture 6" descr="wshd_sens_30yrs.gif"/>
          <p:cNvPicPr>
            <a:picLocks noChangeAspect="1"/>
          </p:cNvPicPr>
          <p:nvPr/>
        </p:nvPicPr>
        <p:blipFill>
          <a:blip r:embed="rId4"/>
          <a:srcRect t="7090" b="9032"/>
          <a:stretch>
            <a:fillRect/>
          </a:stretch>
        </p:blipFill>
        <p:spPr>
          <a:xfrm>
            <a:off x="4723411" y="1673763"/>
            <a:ext cx="3694374" cy="3831688"/>
          </a:xfrm>
          <a:prstGeom prst="rect">
            <a:avLst/>
          </a:prstGeom>
        </p:spPr>
      </p:pic>
      <p:grpSp>
        <p:nvGrpSpPr>
          <p:cNvPr id="13" name="Group 12"/>
          <p:cNvGrpSpPr/>
          <p:nvPr/>
        </p:nvGrpSpPr>
        <p:grpSpPr>
          <a:xfrm>
            <a:off x="1097185" y="5525100"/>
            <a:ext cx="7769961" cy="1227379"/>
            <a:chOff x="1287685" y="5614000"/>
            <a:chExt cx="7769961" cy="1227379"/>
          </a:xfrm>
        </p:grpSpPr>
        <p:pic>
          <p:nvPicPr>
            <p:cNvPr id="8" name="Picture 7" descr="wshd_elast.gif"/>
            <p:cNvPicPr>
              <a:picLocks noChangeAspect="1"/>
            </p:cNvPicPr>
            <p:nvPr/>
          </p:nvPicPr>
          <p:blipFill>
            <a:blip r:embed="rId3"/>
            <a:srcRect t="89982" r="4183" b="3243"/>
            <a:stretch>
              <a:fillRect/>
            </a:stretch>
          </p:blipFill>
          <p:spPr>
            <a:xfrm>
              <a:off x="1287685" y="5702900"/>
              <a:ext cx="7311388" cy="639162"/>
            </a:xfrm>
            <a:prstGeom prst="rect">
              <a:avLst/>
            </a:prstGeom>
            <a:solidFill>
              <a:srgbClr val="FFFFFF"/>
            </a:solidFill>
          </p:spPr>
        </p:pic>
        <p:pic>
          <p:nvPicPr>
            <p:cNvPr id="10" name="Picture 9" descr="wshd_sens_30yrs.gif"/>
            <p:cNvPicPr>
              <a:picLocks noChangeAspect="1"/>
            </p:cNvPicPr>
            <p:nvPr/>
          </p:nvPicPr>
          <p:blipFill>
            <a:blip r:embed="rId4"/>
            <a:srcRect t="90378" b="3963"/>
            <a:stretch>
              <a:fillRect/>
            </a:stretch>
          </p:blipFill>
          <p:spPr>
            <a:xfrm>
              <a:off x="1287685" y="6297699"/>
              <a:ext cx="7769961" cy="543680"/>
            </a:xfrm>
            <a:prstGeom prst="rect">
              <a:avLst/>
            </a:prstGeom>
          </p:spPr>
        </p:pic>
        <p:sp>
          <p:nvSpPr>
            <p:cNvPr id="11" name="TextBox 10"/>
            <p:cNvSpPr txBox="1"/>
            <p:nvPr/>
          </p:nvSpPr>
          <p:spPr>
            <a:xfrm>
              <a:off x="1331416" y="5614000"/>
              <a:ext cx="462875" cy="553998"/>
            </a:xfrm>
            <a:prstGeom prst="rect">
              <a:avLst/>
            </a:prstGeom>
            <a:solidFill>
              <a:schemeClr val="bg1"/>
            </a:solidFill>
          </p:spPr>
          <p:txBody>
            <a:bodyPr wrap="none" rtlCol="0">
              <a:spAutoFit/>
            </a:bodyPr>
            <a:lstStyle/>
            <a:p>
              <a:pPr algn="ctr"/>
              <a:r>
                <a:rPr lang="en-US" sz="3000" dirty="0" err="1" smtClean="0"/>
                <a:t>ε</a:t>
              </a:r>
              <a:r>
                <a:rPr lang="en-US" sz="3000" dirty="0" smtClean="0"/>
                <a:t>: </a:t>
              </a:r>
              <a:endParaRPr lang="en-US" sz="3000" dirty="0"/>
            </a:p>
          </p:txBody>
        </p:sp>
        <p:sp>
          <p:nvSpPr>
            <p:cNvPr id="12" name="TextBox 11"/>
            <p:cNvSpPr txBox="1"/>
            <p:nvPr/>
          </p:nvSpPr>
          <p:spPr>
            <a:xfrm>
              <a:off x="1333502" y="6215102"/>
              <a:ext cx="464377" cy="553998"/>
            </a:xfrm>
            <a:prstGeom prst="rect">
              <a:avLst/>
            </a:prstGeom>
            <a:solidFill>
              <a:schemeClr val="bg1"/>
            </a:solidFill>
          </p:spPr>
          <p:txBody>
            <a:bodyPr wrap="none" rtlCol="0">
              <a:spAutoFit/>
            </a:bodyPr>
            <a:lstStyle/>
            <a:p>
              <a:pPr algn="ctr"/>
              <a:r>
                <a:rPr lang="en-US" sz="3000" dirty="0" smtClean="0"/>
                <a:t>S:</a:t>
              </a:r>
              <a:endParaRPr lang="en-US" sz="3000" dirty="0"/>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46</a:t>
            </a:fld>
            <a:endParaRPr lang="en-US"/>
          </a:p>
        </p:txBody>
      </p:sp>
    </p:spTree>
    <p:extLst>
      <p:ext uri="{BB962C8B-B14F-4D97-AF65-F5344CB8AC3E}">
        <p14:creationId xmlns:p14="http://schemas.microsoft.com/office/powerpoint/2010/main" val="734875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an001-2.PDF"/>
          <p:cNvPicPr>
            <a:picLocks noChangeAspect="1"/>
          </p:cNvPicPr>
          <p:nvPr/>
        </p:nvPicPr>
        <p:blipFill>
          <a:blip r:embed="rId3"/>
          <a:srcRect l="7100" t="9722" r="14050" b="6389"/>
          <a:stretch>
            <a:fillRect/>
          </a:stretch>
        </p:blipFill>
        <p:spPr>
          <a:xfrm rot="5240602">
            <a:off x="1701111" y="-504277"/>
            <a:ext cx="5682460" cy="7824172"/>
          </a:xfrm>
          <a:prstGeom prst="rect">
            <a:avLst/>
          </a:prstGeom>
        </p:spPr>
      </p:pic>
      <p:sp>
        <p:nvSpPr>
          <p:cNvPr id="3" name="Text Box 20"/>
          <p:cNvSpPr txBox="1">
            <a:spLocks noChangeArrowheads="1"/>
          </p:cNvSpPr>
          <p:nvPr/>
        </p:nvSpPr>
        <p:spPr bwMode="auto">
          <a:xfrm>
            <a:off x="0" y="6519334"/>
            <a:ext cx="9144000" cy="338554"/>
          </a:xfrm>
          <a:prstGeom prst="rect">
            <a:avLst/>
          </a:prstGeom>
          <a:noFill/>
          <a:ln w="9525">
            <a:noFill/>
            <a:miter lim="800000"/>
            <a:headEnd/>
            <a:tailEnd/>
          </a:ln>
        </p:spPr>
        <p:txBody>
          <a:bodyPr>
            <a:spAutoFit/>
          </a:bodyPr>
          <a:lstStyle/>
          <a:p>
            <a:pPr eaLnBrk="0" hangingPunct="0">
              <a:spcBef>
                <a:spcPct val="50000"/>
              </a:spcBef>
              <a:defRPr/>
            </a:pPr>
            <a:r>
              <a:rPr lang="en-US" sz="1600" i="1" dirty="0">
                <a:cs typeface="Arial"/>
              </a:rPr>
              <a:t>Figure</a:t>
            </a:r>
            <a:r>
              <a:rPr lang="en-US" sz="1600" i="1" dirty="0" smtClean="0">
                <a:cs typeface="Arial"/>
              </a:rPr>
              <a:t> from Steve Burges, CEE 576, Physical Hydrology, Fall 2007 </a:t>
            </a:r>
            <a:endParaRPr lang="en-US" sz="1600" i="1" dirty="0">
              <a:cs typeface="Arial"/>
            </a:endParaRPr>
          </a:p>
        </p:txBody>
      </p:sp>
      <p:grpSp>
        <p:nvGrpSpPr>
          <p:cNvPr id="6" name="Group 7"/>
          <p:cNvGrpSpPr/>
          <p:nvPr/>
        </p:nvGrpSpPr>
        <p:grpSpPr>
          <a:xfrm>
            <a:off x="243341" y="628020"/>
            <a:ext cx="6995622" cy="5819449"/>
            <a:chOff x="243341" y="297825"/>
            <a:chExt cx="6995622" cy="5819449"/>
          </a:xfrm>
        </p:grpSpPr>
        <p:sp>
          <p:nvSpPr>
            <p:cNvPr id="4" name="TextBox 3"/>
            <p:cNvSpPr txBox="1"/>
            <p:nvPr/>
          </p:nvSpPr>
          <p:spPr>
            <a:xfrm>
              <a:off x="1316251" y="5655609"/>
              <a:ext cx="5922712" cy="461665"/>
            </a:xfrm>
            <a:prstGeom prst="rect">
              <a:avLst/>
            </a:prstGeom>
            <a:noFill/>
          </p:spPr>
          <p:txBody>
            <a:bodyPr wrap="none" rtlCol="0">
              <a:spAutoFit/>
            </a:bodyPr>
            <a:lstStyle/>
            <a:p>
              <a:r>
                <a:rPr lang="en-US" sz="2400" b="1" dirty="0" smtClean="0">
                  <a:solidFill>
                    <a:srgbClr val="FF0000"/>
                  </a:solidFill>
                  <a:cs typeface="Arial"/>
                </a:rPr>
                <a:t>total storage relative to annual inflow ratios  </a:t>
              </a:r>
              <a:endParaRPr lang="en-US" sz="2400" b="1" dirty="0">
                <a:solidFill>
                  <a:srgbClr val="FF0000"/>
                </a:solidFill>
                <a:cs typeface="Arial"/>
              </a:endParaRPr>
            </a:p>
          </p:txBody>
        </p:sp>
        <p:sp>
          <p:nvSpPr>
            <p:cNvPr id="5" name="Rectangle 4"/>
            <p:cNvSpPr/>
            <p:nvPr/>
          </p:nvSpPr>
          <p:spPr>
            <a:xfrm>
              <a:off x="1818454" y="3235321"/>
              <a:ext cx="380999" cy="646331"/>
            </a:xfrm>
            <a:prstGeom prst="rect">
              <a:avLst/>
            </a:prstGeom>
          </p:spPr>
          <p:txBody>
            <a:bodyPr wrap="square">
              <a:spAutoFit/>
            </a:bodyPr>
            <a:lstStyle/>
            <a:p>
              <a:r>
                <a:rPr lang="en-US" sz="3600" b="1" dirty="0" smtClean="0">
                  <a:solidFill>
                    <a:srgbClr val="FF0000"/>
                  </a:solidFill>
                  <a:cs typeface="Arial"/>
                </a:rPr>
                <a:t>4 </a:t>
              </a:r>
              <a:endParaRPr lang="en-US" sz="3600" b="1" dirty="0">
                <a:solidFill>
                  <a:srgbClr val="FF0000"/>
                </a:solidFill>
                <a:cs typeface="Arial"/>
              </a:endParaRPr>
            </a:p>
          </p:txBody>
        </p:sp>
        <p:sp>
          <p:nvSpPr>
            <p:cNvPr id="7" name="Rectangle 6"/>
            <p:cNvSpPr/>
            <p:nvPr/>
          </p:nvSpPr>
          <p:spPr>
            <a:xfrm>
              <a:off x="243341" y="297825"/>
              <a:ext cx="1739899" cy="646331"/>
            </a:xfrm>
            <a:prstGeom prst="rect">
              <a:avLst/>
            </a:prstGeom>
          </p:spPr>
          <p:txBody>
            <a:bodyPr wrap="square">
              <a:spAutoFit/>
            </a:bodyPr>
            <a:lstStyle/>
            <a:p>
              <a:r>
                <a:rPr lang="en-US" sz="3600" b="1" dirty="0" smtClean="0">
                  <a:solidFill>
                    <a:srgbClr val="FF0000"/>
                  </a:solidFill>
                  <a:cs typeface="Arial"/>
                </a:rPr>
                <a:t>0.3 </a:t>
              </a:r>
              <a:endParaRPr lang="en-US" sz="3600" b="1" dirty="0">
                <a:solidFill>
                  <a:srgbClr val="FF0000"/>
                </a:solidFill>
                <a:cs typeface="Arial"/>
              </a:endParaRPr>
            </a:p>
          </p:txBody>
        </p:sp>
      </p:grpSp>
      <p:sp>
        <p:nvSpPr>
          <p:cNvPr id="10" name="Text Box 40"/>
          <p:cNvSpPr txBox="1">
            <a:spLocks noChangeArrowheads="1"/>
          </p:cNvSpPr>
          <p:nvPr/>
        </p:nvSpPr>
        <p:spPr bwMode="auto">
          <a:xfrm>
            <a:off x="0" y="0"/>
            <a:ext cx="9144000" cy="584776"/>
          </a:xfrm>
          <a:prstGeom prst="rect">
            <a:avLst/>
          </a:prstGeom>
          <a:noFill/>
          <a:ln w="9525">
            <a:noFill/>
            <a:miter lim="800000"/>
            <a:headEnd/>
            <a:tailEnd/>
          </a:ln>
        </p:spPr>
        <p:txBody>
          <a:bodyPr wrap="square">
            <a:prstTxWarp prst="textNoShape">
              <a:avLst/>
            </a:prstTxWarp>
            <a:spAutoFit/>
          </a:bodyPr>
          <a:lstStyle/>
          <a:p>
            <a:pPr algn="ctr"/>
            <a:r>
              <a:rPr lang="en-US" sz="3000" b="1" dirty="0" smtClean="0">
                <a:latin typeface="+mj-lt"/>
                <a:cs typeface="Arial"/>
              </a:rPr>
              <a:t>(4) </a:t>
            </a:r>
            <a:r>
              <a:rPr lang="en-US" sz="3200" b="1" dirty="0" smtClean="0">
                <a:latin typeface="+mj-lt"/>
                <a:cs typeface="Arial"/>
              </a:rPr>
              <a:t>Considerations</a:t>
            </a:r>
            <a:r>
              <a:rPr lang="en-US" sz="3000" b="1" dirty="0" smtClean="0">
                <a:latin typeface="+mj-lt"/>
                <a:cs typeface="Arial"/>
              </a:rPr>
              <a:t>: Management context</a:t>
            </a:r>
            <a:endParaRPr lang="en-US" sz="3000" b="1" dirty="0">
              <a:latin typeface="+mj-lt"/>
              <a:cs typeface="Arial"/>
            </a:endParaRPr>
          </a:p>
        </p:txBody>
      </p:sp>
      <p:sp>
        <p:nvSpPr>
          <p:cNvPr id="11" name="Rectangle 10"/>
          <p:cNvSpPr/>
          <p:nvPr/>
        </p:nvSpPr>
        <p:spPr bwMode="auto">
          <a:xfrm>
            <a:off x="6973670" y="2891560"/>
            <a:ext cx="1975446" cy="1791344"/>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3000" dirty="0" smtClean="0">
                <a:cs typeface="Arial"/>
              </a:rPr>
              <a:t>Annual vs. seasonal responses</a:t>
            </a:r>
            <a:endParaRPr kumimoji="0" lang="en-US" sz="3000" b="0" i="0" u="none" strike="noStrike" cap="none" normalizeH="0" baseline="0" dirty="0">
              <a:ln>
                <a:noFill/>
              </a:ln>
              <a:solidFill>
                <a:schemeClr val="tx1"/>
              </a:solidFill>
              <a:effectLst/>
              <a:cs typeface="Arial"/>
            </a:endParaRPr>
          </a:p>
        </p:txBody>
      </p:sp>
      <p:sp>
        <p:nvSpPr>
          <p:cNvPr id="8" name="Slide Number Placeholder 7"/>
          <p:cNvSpPr>
            <a:spLocks noGrp="1"/>
          </p:cNvSpPr>
          <p:nvPr>
            <p:ph type="sldNum" sz="quarter" idx="12"/>
          </p:nvPr>
        </p:nvSpPr>
        <p:spPr/>
        <p:txBody>
          <a:bodyPr/>
          <a:lstStyle/>
          <a:p>
            <a:fld id="{08A71FCF-8162-CF4F-97AC-67D24C9EE9EE}" type="slidenum">
              <a:rPr lang="en-US" smtClean="0"/>
              <a:pPr/>
              <a:t>47</a:t>
            </a:fld>
            <a:endParaRPr lang="en-US"/>
          </a:p>
        </p:txBody>
      </p:sp>
    </p:spTree>
    <p:extLst>
      <p:ext uri="{BB962C8B-B14F-4D97-AF65-F5344CB8AC3E}">
        <p14:creationId xmlns:p14="http://schemas.microsoft.com/office/powerpoint/2010/main" val="548205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1125" y="998885"/>
            <a:ext cx="6203950" cy="3539430"/>
          </a:xfrm>
          <a:prstGeom prst="rect">
            <a:avLst/>
          </a:prstGeom>
          <a:noFill/>
        </p:spPr>
        <p:txBody>
          <a:bodyPr wrap="square" rtlCol="0">
            <a:spAutoFit/>
          </a:bodyPr>
          <a:lstStyle/>
          <a:p>
            <a:pPr algn="ctr"/>
            <a:r>
              <a:rPr lang="en-US" sz="3200" dirty="0" smtClean="0"/>
              <a:t>Hydrologic sensitivities are a measure of </a:t>
            </a:r>
            <a:r>
              <a:rPr lang="en-US" sz="3200" u="sng" dirty="0" smtClean="0"/>
              <a:t>long-term average changes</a:t>
            </a:r>
            <a:r>
              <a:rPr lang="en-US" sz="3200" dirty="0" smtClean="0"/>
              <a:t>.  They cannot be used to evaluate extremes or used in reservoir operations modeling (or any evaluation that relies on a temporal sequence).</a:t>
            </a:r>
            <a:endParaRPr lang="en-US" sz="32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48</a:t>
            </a:fld>
            <a:endParaRPr lang="en-US"/>
          </a:p>
        </p:txBody>
      </p:sp>
    </p:spTree>
    <p:extLst>
      <p:ext uri="{BB962C8B-B14F-4D97-AF65-F5344CB8AC3E}">
        <p14:creationId xmlns:p14="http://schemas.microsoft.com/office/powerpoint/2010/main" val="6726246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09600" y="1487837"/>
            <a:ext cx="8534400" cy="457200"/>
          </a:xfrm>
          <a:prstGeom prst="rect">
            <a:avLst/>
          </a:prstGeom>
          <a:noFill/>
          <a:ln w="9525">
            <a:noFill/>
            <a:miter lim="800000"/>
            <a:headEnd/>
            <a:tailEnd/>
          </a:ln>
        </p:spPr>
        <p:txBody>
          <a:bodyPr>
            <a:prstTxWarp prst="textNoShape">
              <a:avLst/>
            </a:prstTxWarp>
            <a:spAutoFit/>
          </a:bodyPr>
          <a:lstStyle/>
          <a:p>
            <a:pPr marL="457200" indent="-457200" eaLnBrk="1" hangingPunct="1">
              <a:buFont typeface="Times" charset="0"/>
              <a:buAutoNum type="arabicParenR"/>
            </a:pPr>
            <a:endParaRPr lang="en-US">
              <a:solidFill>
                <a:srgbClr val="FFFF66"/>
              </a:solidFill>
              <a:latin typeface="Arial" charset="0"/>
            </a:endParaRPr>
          </a:p>
        </p:txBody>
      </p:sp>
      <p:sp>
        <p:nvSpPr>
          <p:cNvPr id="50180" name="Rectangle 4"/>
          <p:cNvSpPr>
            <a:spLocks noChangeArrowheads="1"/>
          </p:cNvSpPr>
          <p:nvPr/>
        </p:nvSpPr>
        <p:spPr bwMode="auto">
          <a:xfrm>
            <a:off x="0" y="723999"/>
            <a:ext cx="9143799" cy="5324535"/>
          </a:xfrm>
          <a:prstGeom prst="rect">
            <a:avLst/>
          </a:prstGeom>
          <a:noFill/>
          <a:ln w="9525">
            <a:noFill/>
            <a:miter lim="800000"/>
            <a:headEnd/>
            <a:tailEnd/>
          </a:ln>
        </p:spPr>
        <p:txBody>
          <a:bodyPr wrap="square">
            <a:prstTxWarp prst="textNoShape">
              <a:avLst/>
            </a:prstTxWarp>
            <a:spAutoFit/>
          </a:bodyPr>
          <a:lstStyle/>
          <a:p>
            <a:pPr marL="808038" indent="-346075"/>
            <a:r>
              <a:rPr lang="en-US" sz="2000" b="1" dirty="0" smtClean="0">
                <a:solidFill>
                  <a:srgbClr val="FFFFFF"/>
                </a:solidFill>
              </a:rPr>
              <a:t>How are hydrologic sensitivities useful:</a:t>
            </a:r>
            <a:endParaRPr lang="en-US" sz="2000" b="1" u="sng" dirty="0" smtClean="0">
              <a:solidFill>
                <a:srgbClr val="FFFFFF"/>
              </a:solidFill>
            </a:endParaRPr>
          </a:p>
          <a:p>
            <a:pPr marL="919163" indent="-457200">
              <a:buFont typeface="Courier New" charset="0"/>
              <a:buChar char="o"/>
            </a:pPr>
            <a:r>
              <a:rPr lang="en-US" sz="2000" dirty="0" smtClean="0">
                <a:solidFill>
                  <a:srgbClr val="FFFFFF"/>
                </a:solidFill>
              </a:rPr>
              <a:t>Help explain how hydrology models differ </a:t>
            </a:r>
          </a:p>
          <a:p>
            <a:pPr marL="919163" indent="-457200">
              <a:buFont typeface="Courier New" charset="0"/>
              <a:buChar char="o"/>
            </a:pPr>
            <a:r>
              <a:rPr lang="en-US" sz="2000" dirty="0" smtClean="0">
                <a:solidFill>
                  <a:srgbClr val="FFFFFF"/>
                </a:solidFill>
              </a:rPr>
              <a:t>Provide quick calculations of long-term average changes, annually and seasonally </a:t>
            </a:r>
          </a:p>
          <a:p>
            <a:pPr marL="919163" indent="-457200">
              <a:buFont typeface="Courier New" charset="0"/>
              <a:buChar char="o"/>
            </a:pPr>
            <a:r>
              <a:rPr lang="en-US" sz="2000" dirty="0" smtClean="0">
                <a:solidFill>
                  <a:srgbClr val="FFFFFF"/>
                </a:solidFill>
              </a:rPr>
              <a:t>Help in selecting global climate model futures for a particular impact</a:t>
            </a:r>
          </a:p>
          <a:p>
            <a:pPr marL="919163" indent="-457200">
              <a:buFont typeface="Courier New" charset="0"/>
              <a:buChar char="o"/>
            </a:pPr>
            <a:r>
              <a:rPr lang="en-US" sz="2000" dirty="0" smtClean="0">
                <a:solidFill>
                  <a:srgbClr val="FFFFFF"/>
                </a:solidFill>
              </a:rPr>
              <a:t>Help explain how future projections differ </a:t>
            </a:r>
          </a:p>
          <a:p>
            <a:pPr marL="1722438" lvl="2" indent="-346075">
              <a:buFont typeface="Times" charset="0"/>
              <a:buChar char="•"/>
            </a:pPr>
            <a:endParaRPr lang="en-US" sz="1000" dirty="0" smtClean="0">
              <a:solidFill>
                <a:srgbClr val="FFFFFF"/>
              </a:solidFill>
            </a:endParaRPr>
          </a:p>
          <a:p>
            <a:pPr marL="461963"/>
            <a:r>
              <a:rPr lang="en-US" sz="2000" b="1" dirty="0" smtClean="0">
                <a:solidFill>
                  <a:srgbClr val="FFFFFF"/>
                </a:solidFill>
              </a:rPr>
              <a:t>What are hydrologic sensitivities limitations:</a:t>
            </a:r>
          </a:p>
          <a:p>
            <a:pPr marL="804863" indent="-342900">
              <a:buFont typeface="Courier New" charset="0"/>
              <a:buChar char="o"/>
            </a:pPr>
            <a:r>
              <a:rPr lang="en-US" sz="2000" dirty="0" smtClean="0">
                <a:solidFill>
                  <a:srgbClr val="FFFFFF"/>
                </a:solidFill>
              </a:rPr>
              <a:t>Ability </a:t>
            </a:r>
            <a:r>
              <a:rPr lang="en-US" sz="2000" dirty="0">
                <a:solidFill>
                  <a:srgbClr val="FFFFFF"/>
                </a:solidFill>
              </a:rPr>
              <a:t>to </a:t>
            </a:r>
            <a:r>
              <a:rPr lang="en-US" sz="2000" dirty="0" smtClean="0">
                <a:solidFill>
                  <a:srgbClr val="FFFFFF"/>
                </a:solidFill>
              </a:rPr>
              <a:t>use hydrologic </a:t>
            </a:r>
            <a:r>
              <a:rPr lang="en-US" sz="2000" dirty="0">
                <a:solidFill>
                  <a:srgbClr val="FFFFFF"/>
                </a:solidFill>
              </a:rPr>
              <a:t>sensitivities depends on linearity, superposition, physical and management context (not one size fits all</a:t>
            </a:r>
            <a:r>
              <a:rPr lang="en-US" sz="2000" dirty="0" smtClean="0">
                <a:solidFill>
                  <a:srgbClr val="FFFFFF"/>
                </a:solidFill>
              </a:rPr>
              <a:t>)</a:t>
            </a:r>
          </a:p>
          <a:p>
            <a:pPr marL="804863" indent="-342900">
              <a:buFont typeface="Courier New" charset="0"/>
              <a:buChar char="o"/>
            </a:pPr>
            <a:r>
              <a:rPr lang="en-US" sz="2000" dirty="0" smtClean="0">
                <a:solidFill>
                  <a:srgbClr val="FFFFFF"/>
                </a:solidFill>
              </a:rPr>
              <a:t>Not for evaluating extremes or any evaluation that relies on temporal sequences </a:t>
            </a:r>
            <a:endParaRPr lang="en-US" sz="2000" dirty="0">
              <a:solidFill>
                <a:srgbClr val="FFFFFF"/>
              </a:solidFill>
            </a:endParaRPr>
          </a:p>
          <a:p>
            <a:pPr marL="461963"/>
            <a:endParaRPr lang="en-US" sz="1000" dirty="0">
              <a:solidFill>
                <a:srgbClr val="FFFFFF"/>
              </a:solidFill>
            </a:endParaRPr>
          </a:p>
          <a:p>
            <a:pPr marL="808038" indent="-346075"/>
            <a:r>
              <a:rPr lang="en-US" sz="2000" b="1" dirty="0" smtClean="0">
                <a:solidFill>
                  <a:srgbClr val="FFFFFF"/>
                </a:solidFill>
              </a:rPr>
              <a:t>Overall: </a:t>
            </a:r>
          </a:p>
          <a:p>
            <a:pPr marL="808038" indent="-346075">
              <a:buFont typeface="Courier New" charset="0"/>
              <a:buChar char="o"/>
            </a:pPr>
            <a:r>
              <a:rPr lang="en-US" sz="2000" dirty="0" smtClean="0">
                <a:solidFill>
                  <a:srgbClr val="FFFFFF"/>
                </a:solidFill>
              </a:rPr>
              <a:t>Quick </a:t>
            </a:r>
            <a:r>
              <a:rPr lang="en-US" sz="2000" dirty="0">
                <a:solidFill>
                  <a:srgbClr val="FFFFFF"/>
                </a:solidFill>
              </a:rPr>
              <a:t>and </a:t>
            </a:r>
            <a:r>
              <a:rPr lang="en-US" sz="2000" u="sng" dirty="0">
                <a:solidFill>
                  <a:srgbClr val="FFFFFF"/>
                </a:solidFill>
              </a:rPr>
              <a:t>complementary</a:t>
            </a:r>
            <a:r>
              <a:rPr lang="en-US" sz="2000" dirty="0">
                <a:solidFill>
                  <a:srgbClr val="FFFFFF"/>
                </a:solidFill>
              </a:rPr>
              <a:t>, can help set bounds and understand new </a:t>
            </a:r>
            <a:r>
              <a:rPr lang="en-US" sz="2000" dirty="0" smtClean="0">
                <a:solidFill>
                  <a:srgbClr val="FFFFFF"/>
                </a:solidFill>
              </a:rPr>
              <a:t>scenarios</a:t>
            </a:r>
          </a:p>
          <a:p>
            <a:pPr marL="808038" indent="-346075">
              <a:buFont typeface="Courier New" charset="0"/>
              <a:buChar char="o"/>
            </a:pPr>
            <a:r>
              <a:rPr lang="en-US" sz="2000" dirty="0">
                <a:solidFill>
                  <a:srgbClr val="FFFFFF"/>
                </a:solidFill>
              </a:rPr>
              <a:t>E</a:t>
            </a:r>
            <a:r>
              <a:rPr lang="en-US" sz="2000" dirty="0" smtClean="0">
                <a:solidFill>
                  <a:srgbClr val="FFFFFF"/>
                </a:solidFill>
              </a:rPr>
              <a:t>mphasizes understanding of the system and impact, not just data processing</a:t>
            </a:r>
          </a:p>
          <a:p>
            <a:pPr marL="808038" indent="-346075"/>
            <a:endParaRPr lang="en-US" sz="2000" dirty="0" smtClean="0">
              <a:solidFill>
                <a:srgbClr val="FFFFFF"/>
              </a:solidFill>
            </a:endParaRPr>
          </a:p>
          <a:p>
            <a:pPr marL="808038" indent="-346075"/>
            <a:endParaRPr lang="en-US" sz="2000" b="1" dirty="0" smtClean="0">
              <a:solidFill>
                <a:srgbClr val="FFFFFF"/>
              </a:solidFill>
            </a:endParaRPr>
          </a:p>
        </p:txBody>
      </p:sp>
      <p:pic>
        <p:nvPicPr>
          <p:cNvPr id="10" name="Picture 15" descr="Picture 19.png                                                 0005712Chummock                        BFD0D29B:"/>
          <p:cNvPicPr>
            <a:picLocks noChangeAspect="1" noChangeArrowheads="1"/>
          </p:cNvPicPr>
          <p:nvPr/>
        </p:nvPicPr>
        <p:blipFill>
          <a:blip r:embed="rId3"/>
          <a:srcRect t="5473" r="1104" b="5736"/>
          <a:stretch>
            <a:fillRect/>
          </a:stretch>
        </p:blipFill>
        <p:spPr bwMode="auto">
          <a:xfrm>
            <a:off x="5816325" y="5509205"/>
            <a:ext cx="1721594" cy="1161152"/>
          </a:xfrm>
          <a:prstGeom prst="rect">
            <a:avLst/>
          </a:prstGeom>
          <a:noFill/>
          <a:ln w="22225">
            <a:solidFill>
              <a:srgbClr val="FFF1CC"/>
            </a:solidFill>
            <a:miter lim="800000"/>
            <a:headEnd/>
            <a:tailEnd/>
          </a:ln>
        </p:spPr>
      </p:pic>
      <p:pic>
        <p:nvPicPr>
          <p:cNvPr id="11" name="Picture 10" descr="2007 Mt Baker Ski Area (Jan- 13) 45.jpg"/>
          <p:cNvPicPr>
            <a:picLocks noChangeAspect="1"/>
          </p:cNvPicPr>
          <p:nvPr/>
        </p:nvPicPr>
        <p:blipFill>
          <a:blip r:embed="rId4"/>
          <a:srcRect t="5091" r="2370" b="7375"/>
          <a:stretch>
            <a:fillRect/>
          </a:stretch>
        </p:blipFill>
        <p:spPr>
          <a:xfrm>
            <a:off x="1680981" y="5511800"/>
            <a:ext cx="1721031" cy="1157288"/>
          </a:xfrm>
          <a:prstGeom prst="rect">
            <a:avLst/>
          </a:prstGeom>
          <a:ln w="25400">
            <a:solidFill>
              <a:srgbClr val="FFF1CC"/>
            </a:solidFill>
          </a:ln>
        </p:spPr>
      </p:pic>
      <p:pic>
        <p:nvPicPr>
          <p:cNvPr id="12" name="Picture 11" descr="2013  CJD and GCD 22.jpg"/>
          <p:cNvPicPr>
            <a:picLocks noChangeAspect="1"/>
          </p:cNvPicPr>
          <p:nvPr/>
        </p:nvPicPr>
        <p:blipFill>
          <a:blip r:embed="rId5"/>
          <a:srcRect r="1104"/>
          <a:stretch>
            <a:fillRect/>
          </a:stretch>
        </p:blipFill>
        <p:spPr>
          <a:xfrm>
            <a:off x="3746225" y="5509205"/>
            <a:ext cx="1721595" cy="1161152"/>
          </a:xfrm>
          <a:prstGeom prst="rect">
            <a:avLst/>
          </a:prstGeom>
          <a:ln w="25400">
            <a:solidFill>
              <a:srgbClr val="FFF1CC"/>
            </a:solidFill>
          </a:ln>
        </p:spPr>
      </p:pic>
      <p:sp>
        <p:nvSpPr>
          <p:cNvPr id="13" name="Rectangle 27"/>
          <p:cNvSpPr txBox="1">
            <a:spLocks noChangeArrowheads="1"/>
          </p:cNvSpPr>
          <p:nvPr/>
        </p:nvSpPr>
        <p:spPr>
          <a:xfrm>
            <a:off x="0" y="0"/>
            <a:ext cx="9144000" cy="76961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b="1" dirty="0" smtClean="0">
                <a:solidFill>
                  <a:srgbClr val="FFEEBE"/>
                </a:solidFill>
                <a:effectLst>
                  <a:outerShdw blurRad="38100" dist="38100" dir="2700000" algn="tl">
                    <a:srgbClr val="000000"/>
                  </a:outerShdw>
                </a:effectLst>
                <a:latin typeface="+mn-lt"/>
                <a:cs typeface="Arial"/>
              </a:rPr>
              <a:t>Summary</a:t>
            </a:r>
            <a:endParaRPr lang="en-US" dirty="0">
              <a:solidFill>
                <a:srgbClr val="FFEEBE"/>
              </a:solidFill>
              <a:latin typeface="+mn-lt"/>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49</a:t>
            </a:fld>
            <a:endParaRPr lang="en-US"/>
          </a:p>
        </p:txBody>
      </p:sp>
    </p:spTree>
    <p:extLst>
      <p:ext uri="{BB962C8B-B14F-4D97-AF65-F5344CB8AC3E}">
        <p14:creationId xmlns:p14="http://schemas.microsoft.com/office/powerpoint/2010/main" val="7745539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762000" y="-171450"/>
            <a:ext cx="78740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1.  Help explain how hydrology models differ</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a:t>
            </a:fld>
            <a:endParaRPr lang="en-US"/>
          </a:p>
        </p:txBody>
      </p:sp>
    </p:spTree>
    <p:extLst>
      <p:ext uri="{BB962C8B-B14F-4D97-AF65-F5344CB8AC3E}">
        <p14:creationId xmlns:p14="http://schemas.microsoft.com/office/powerpoint/2010/main" val="53992742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50180" name="Rectangle 11"/>
          <p:cNvSpPr>
            <a:spLocks noChangeArrowheads="1"/>
          </p:cNvSpPr>
          <p:nvPr/>
        </p:nvSpPr>
        <p:spPr bwMode="auto">
          <a:xfrm>
            <a:off x="561445" y="6088062"/>
            <a:ext cx="8297336" cy="769938"/>
          </a:xfrm>
          <a:prstGeom prst="rect">
            <a:avLst/>
          </a:prstGeom>
          <a:noFill/>
          <a:ln w="9525">
            <a:noFill/>
            <a:miter lim="800000"/>
            <a:headEnd/>
            <a:tailEnd/>
          </a:ln>
        </p:spPr>
        <p:txBody>
          <a:bodyPr wrap="square">
            <a:prstTxWarp prst="textNoShape">
              <a:avLst/>
            </a:prstTxWarp>
            <a:spAutoFit/>
          </a:bodyPr>
          <a:lstStyle/>
          <a:p>
            <a:pPr algn="ctr">
              <a:defRPr/>
            </a:pPr>
            <a:r>
              <a:rPr lang="en-US" sz="4400" b="1" dirty="0" smtClean="0">
                <a:solidFill>
                  <a:srgbClr val="FFEEBE"/>
                </a:solidFill>
                <a:effectLst>
                  <a:outerShdw blurRad="38100" dist="38100" dir="2700000" algn="tl">
                    <a:srgbClr val="000000"/>
                  </a:outerShdw>
                </a:effectLst>
                <a:cs typeface="Arial"/>
              </a:rPr>
              <a:t>Feedback, questions</a:t>
            </a:r>
            <a:r>
              <a:rPr lang="en-US" sz="4400" b="1" dirty="0">
                <a:solidFill>
                  <a:srgbClr val="FFEEBE"/>
                </a:solidFill>
                <a:effectLst>
                  <a:outerShdw blurRad="38100" dist="38100" dir="2700000" algn="tl">
                    <a:srgbClr val="000000"/>
                  </a:outerShdw>
                </a:effectLst>
                <a:cs typeface="Arial"/>
              </a:rPr>
              <a:t>??  </a:t>
            </a:r>
          </a:p>
        </p:txBody>
      </p:sp>
      <p:sp>
        <p:nvSpPr>
          <p:cNvPr id="54277" name="Rectangle 24"/>
          <p:cNvSpPr>
            <a:spLocks noChangeArrowheads="1"/>
          </p:cNvSpPr>
          <p:nvPr/>
        </p:nvSpPr>
        <p:spPr bwMode="auto">
          <a:xfrm>
            <a:off x="139700" y="769616"/>
            <a:ext cx="8511645" cy="4416594"/>
          </a:xfrm>
          <a:prstGeom prst="rect">
            <a:avLst/>
          </a:prstGeom>
          <a:noFill/>
          <a:ln w="9525">
            <a:noFill/>
            <a:miter lim="800000"/>
            <a:headEnd/>
            <a:tailEnd/>
          </a:ln>
        </p:spPr>
        <p:txBody>
          <a:bodyPr wrap="square">
            <a:prstTxWarp prst="textNoShape">
              <a:avLst/>
            </a:prstTxWarp>
            <a:spAutoFit/>
          </a:bodyPr>
          <a:lstStyle/>
          <a:p>
            <a:r>
              <a:rPr lang="en-US" sz="2200" dirty="0" smtClean="0">
                <a:solidFill>
                  <a:schemeClr val="bg1"/>
                </a:solidFill>
              </a:rPr>
              <a:t>Thanks to my co-authors, especially Dennis </a:t>
            </a:r>
            <a:r>
              <a:rPr lang="en-US" sz="2200" dirty="0" err="1" smtClean="0">
                <a:solidFill>
                  <a:schemeClr val="bg1"/>
                </a:solidFill>
              </a:rPr>
              <a:t>Lettenmaier</a:t>
            </a:r>
            <a:r>
              <a:rPr lang="en-US" sz="2200" dirty="0" smtClean="0">
                <a:solidFill>
                  <a:schemeClr val="bg1"/>
                </a:solidFill>
              </a:rPr>
              <a:t>, </a:t>
            </a:r>
            <a:r>
              <a:rPr lang="en-US" sz="2200" dirty="0">
                <a:solidFill>
                  <a:schemeClr val="bg1"/>
                </a:solidFill>
              </a:rPr>
              <a:t>Bart Nijssen,</a:t>
            </a:r>
            <a:r>
              <a:rPr lang="en-US" sz="2200" dirty="0" smtClean="0">
                <a:solidFill>
                  <a:schemeClr val="bg1"/>
                </a:solidFill>
              </a:rPr>
              <a:t> Phil Mote, and Alan Hamlet.</a:t>
            </a:r>
          </a:p>
          <a:p>
            <a:endParaRPr lang="en-US" sz="2200" dirty="0">
              <a:solidFill>
                <a:schemeClr val="bg1"/>
              </a:solidFill>
            </a:endParaRPr>
          </a:p>
          <a:p>
            <a:r>
              <a:rPr lang="en-US" sz="1700" dirty="0" smtClean="0">
                <a:solidFill>
                  <a:schemeClr val="bg1"/>
                </a:solidFill>
              </a:rPr>
              <a:t>Support for this work was provided by the National Science Foundation under Awards No. EAR-1250087 and EAR-1039192, by the U.S. National Oceanic and Atmospheric Administration, Grant NA10OAR4310218, and by USGS, Grant #G12AC20495</a:t>
            </a:r>
          </a:p>
          <a:p>
            <a:endParaRPr lang="en-US" sz="2200" b="1" dirty="0">
              <a:solidFill>
                <a:schemeClr val="bg1"/>
              </a:solidFill>
            </a:endParaRPr>
          </a:p>
          <a:p>
            <a:r>
              <a:rPr lang="en-US" sz="1600" dirty="0" err="1" smtClean="0">
                <a:solidFill>
                  <a:schemeClr val="bg1"/>
                </a:solidFill>
              </a:rPr>
              <a:t>Vano</a:t>
            </a:r>
            <a:r>
              <a:rPr lang="en-US" sz="1600" dirty="0">
                <a:solidFill>
                  <a:schemeClr val="bg1"/>
                </a:solidFill>
              </a:rPr>
              <a:t>, J. A., J. B. Kim, D. E. Rupp, and P. W. Mote (2015), Selecting climate </a:t>
            </a:r>
            <a:r>
              <a:rPr lang="en-US" sz="1600" dirty="0" smtClean="0">
                <a:solidFill>
                  <a:schemeClr val="bg1"/>
                </a:solidFill>
              </a:rPr>
              <a:t>change scenarios </a:t>
            </a:r>
            <a:r>
              <a:rPr lang="en-US" sz="1600" dirty="0">
                <a:solidFill>
                  <a:schemeClr val="bg1"/>
                </a:solidFill>
              </a:rPr>
              <a:t>using impact-relevant sensitivities, </a:t>
            </a:r>
            <a:r>
              <a:rPr lang="en-US" sz="1600" i="1" dirty="0" err="1">
                <a:solidFill>
                  <a:schemeClr val="bg1"/>
                </a:solidFill>
              </a:rPr>
              <a:t>Geophys</a:t>
            </a:r>
            <a:r>
              <a:rPr lang="en-US" sz="1600" i="1" dirty="0">
                <a:solidFill>
                  <a:schemeClr val="bg1"/>
                </a:solidFill>
              </a:rPr>
              <a:t>. Res. </a:t>
            </a:r>
            <a:r>
              <a:rPr lang="en-US" sz="1600" i="1" dirty="0" err="1">
                <a:solidFill>
                  <a:schemeClr val="bg1"/>
                </a:solidFill>
              </a:rPr>
              <a:t>Lett</a:t>
            </a:r>
            <a:r>
              <a:rPr lang="en-US" sz="1600" i="1" dirty="0">
                <a:solidFill>
                  <a:schemeClr val="bg1"/>
                </a:solidFill>
              </a:rPr>
              <a:t>.</a:t>
            </a:r>
            <a:r>
              <a:rPr lang="en-US" sz="1600" dirty="0">
                <a:solidFill>
                  <a:schemeClr val="bg1"/>
                </a:solidFill>
              </a:rPr>
              <a:t>, 42, 5516–5525, doi:10.1002/2015GL063208. </a:t>
            </a:r>
            <a:endParaRPr lang="en-US" sz="1600" dirty="0" smtClean="0">
              <a:solidFill>
                <a:schemeClr val="bg1"/>
              </a:solidFill>
            </a:endParaRPr>
          </a:p>
          <a:p>
            <a:endParaRPr lang="en-US" sz="1600" dirty="0">
              <a:solidFill>
                <a:schemeClr val="bg1"/>
              </a:solidFill>
            </a:endParaRPr>
          </a:p>
          <a:p>
            <a:pPr lvl="0"/>
            <a:r>
              <a:rPr lang="en-US" sz="1600" dirty="0" err="1">
                <a:solidFill>
                  <a:schemeClr val="bg1"/>
                </a:solidFill>
              </a:rPr>
              <a:t>Vano</a:t>
            </a:r>
            <a:r>
              <a:rPr lang="en-US" sz="1600" dirty="0">
                <a:solidFill>
                  <a:schemeClr val="bg1"/>
                </a:solidFill>
              </a:rPr>
              <a:t>, JA</a:t>
            </a:r>
            <a:r>
              <a:rPr lang="en-US" sz="1600" b="1" dirty="0">
                <a:solidFill>
                  <a:schemeClr val="bg1"/>
                </a:solidFill>
              </a:rPr>
              <a:t>,</a:t>
            </a:r>
            <a:r>
              <a:rPr lang="en-US" sz="1600" dirty="0">
                <a:solidFill>
                  <a:schemeClr val="bg1"/>
                </a:solidFill>
              </a:rPr>
              <a:t> B </a:t>
            </a:r>
            <a:r>
              <a:rPr lang="en-US" sz="1600" dirty="0" err="1">
                <a:solidFill>
                  <a:schemeClr val="bg1"/>
                </a:solidFill>
              </a:rPr>
              <a:t>Nijssen</a:t>
            </a:r>
            <a:r>
              <a:rPr lang="en-US" sz="1600" dirty="0">
                <a:solidFill>
                  <a:schemeClr val="bg1"/>
                </a:solidFill>
              </a:rPr>
              <a:t>, and DP </a:t>
            </a:r>
            <a:r>
              <a:rPr lang="en-US" sz="1600" dirty="0" err="1">
                <a:solidFill>
                  <a:schemeClr val="bg1"/>
                </a:solidFill>
              </a:rPr>
              <a:t>Lettenmaier</a:t>
            </a:r>
            <a:r>
              <a:rPr lang="en-US" sz="1600" dirty="0">
                <a:solidFill>
                  <a:schemeClr val="bg1"/>
                </a:solidFill>
              </a:rPr>
              <a:t>, 2015: Seasonal hydrologic responses to climate change in the Pacific Northwest, </a:t>
            </a:r>
            <a:r>
              <a:rPr lang="en-US" sz="1600" i="1" dirty="0">
                <a:solidFill>
                  <a:schemeClr val="bg1"/>
                </a:solidFill>
              </a:rPr>
              <a:t>Water Resources Research</a:t>
            </a:r>
            <a:r>
              <a:rPr lang="en-US" sz="1600" dirty="0">
                <a:solidFill>
                  <a:schemeClr val="bg1"/>
                </a:solidFill>
              </a:rPr>
              <a:t>, 51(4), 1959-1976, doi:10.1002/2014WR015909</a:t>
            </a:r>
          </a:p>
          <a:p>
            <a:endParaRPr lang="en-US" dirty="0"/>
          </a:p>
          <a:p>
            <a:endParaRPr lang="en-US" sz="2200" dirty="0">
              <a:solidFill>
                <a:schemeClr val="bg1"/>
              </a:solidFill>
            </a:endParaRPr>
          </a:p>
          <a:p>
            <a:endParaRPr lang="en-US" sz="2200" dirty="0" smtClean="0">
              <a:solidFill>
                <a:schemeClr val="bg1"/>
              </a:solidFill>
            </a:endParaRPr>
          </a:p>
        </p:txBody>
      </p:sp>
      <p:sp>
        <p:nvSpPr>
          <p:cNvPr id="36891" name="Rectangle 27"/>
          <p:cNvSpPr>
            <a:spLocks noGrp="1" noChangeArrowheads="1"/>
          </p:cNvSpPr>
          <p:nvPr>
            <p:ph type="ctrTitle"/>
          </p:nvPr>
        </p:nvSpPr>
        <p:spPr>
          <a:xfrm>
            <a:off x="0" y="0"/>
            <a:ext cx="9144000" cy="769616"/>
          </a:xfrm>
        </p:spPr>
        <p:txBody>
          <a:bodyPr/>
          <a:lstStyle/>
          <a:p>
            <a:pPr eaLnBrk="1" hangingPunct="1">
              <a:defRPr/>
            </a:pPr>
            <a:r>
              <a:rPr lang="en-US" b="1" dirty="0">
                <a:solidFill>
                  <a:srgbClr val="FFEEBE"/>
                </a:solidFill>
                <a:effectLst>
                  <a:outerShdw blurRad="38100" dist="38100" dir="2700000" algn="tl">
                    <a:srgbClr val="000000"/>
                  </a:outerShdw>
                </a:effectLst>
                <a:latin typeface="+mn-lt"/>
                <a:ea typeface="+mj-ea"/>
                <a:cs typeface="Arial"/>
              </a:rPr>
              <a:t>Acknowledgements</a:t>
            </a:r>
            <a:endParaRPr lang="en-US" dirty="0">
              <a:solidFill>
                <a:srgbClr val="FFEEBE"/>
              </a:solidFill>
              <a:latin typeface="+mn-lt"/>
              <a:ea typeface="+mj-ea"/>
              <a:cs typeface="Arial"/>
            </a:endParaRPr>
          </a:p>
        </p:txBody>
      </p:sp>
      <p:grpSp>
        <p:nvGrpSpPr>
          <p:cNvPr id="2" name="Group 13"/>
          <p:cNvGrpSpPr/>
          <p:nvPr/>
        </p:nvGrpSpPr>
        <p:grpSpPr>
          <a:xfrm>
            <a:off x="2553961" y="4624246"/>
            <a:ext cx="4312303" cy="1317215"/>
            <a:chOff x="6162567" y="4903381"/>
            <a:chExt cx="4312303" cy="1317215"/>
          </a:xfrm>
        </p:grpSpPr>
        <p:pic>
          <p:nvPicPr>
            <p:cNvPr id="8" name="Picture 7" descr="nsf1.jpg"/>
            <p:cNvPicPr>
              <a:picLocks noChangeAspect="1"/>
            </p:cNvPicPr>
            <p:nvPr/>
          </p:nvPicPr>
          <p:blipFill>
            <a:blip r:embed="rId3"/>
            <a:stretch>
              <a:fillRect/>
            </a:stretch>
          </p:blipFill>
          <p:spPr>
            <a:xfrm>
              <a:off x="6162567" y="4903381"/>
              <a:ext cx="1309327" cy="1317215"/>
            </a:xfrm>
            <a:prstGeom prst="rect">
              <a:avLst/>
            </a:prstGeom>
            <a:ln>
              <a:solidFill>
                <a:schemeClr val="tx1"/>
              </a:solidFill>
            </a:ln>
          </p:spPr>
        </p:pic>
        <p:pic>
          <p:nvPicPr>
            <p:cNvPr id="12" name="Picture 11" descr="CIRC_FINAL_PNG_newsletter.png"/>
            <p:cNvPicPr>
              <a:picLocks noChangeAspect="1"/>
            </p:cNvPicPr>
            <p:nvPr/>
          </p:nvPicPr>
          <p:blipFill>
            <a:blip r:embed="rId4"/>
            <a:srcRect t="6828" b="12371"/>
            <a:stretch>
              <a:fillRect/>
            </a:stretch>
          </p:blipFill>
          <p:spPr>
            <a:xfrm>
              <a:off x="7885513" y="5133199"/>
              <a:ext cx="2589357" cy="935000"/>
            </a:xfrm>
            <a:prstGeom prst="rect">
              <a:avLst/>
            </a:prstGeom>
            <a:ln w="3175">
              <a:solidFill>
                <a:schemeClr val="tx1"/>
              </a:solidFill>
            </a:ln>
          </p:spPr>
        </p:pic>
      </p:grpSp>
      <p:sp>
        <p:nvSpPr>
          <p:cNvPr id="3" name="Slide Number Placeholder 2"/>
          <p:cNvSpPr>
            <a:spLocks noGrp="1"/>
          </p:cNvSpPr>
          <p:nvPr>
            <p:ph type="sldNum" sz="quarter" idx="12"/>
          </p:nvPr>
        </p:nvSpPr>
        <p:spPr/>
        <p:txBody>
          <a:bodyPr/>
          <a:lstStyle/>
          <a:p>
            <a:fld id="{08A71FCF-8162-CF4F-97AC-67D24C9EE9EE}" type="slidenum">
              <a:rPr lang="en-US" smtClean="0"/>
              <a:pPr/>
              <a:t>50</a:t>
            </a:fld>
            <a:endParaRPr lang="en-US"/>
          </a:p>
        </p:txBody>
      </p:sp>
    </p:spTree>
    <p:extLst>
      <p:ext uri="{BB962C8B-B14F-4D97-AF65-F5344CB8AC3E}">
        <p14:creationId xmlns:p14="http://schemas.microsoft.com/office/powerpoint/2010/main" val="23506848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33866" y="-171450"/>
            <a:ext cx="91440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More on seasonal sensitivities</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51</a:t>
            </a:fld>
            <a:endParaRPr lang="en-US"/>
          </a:p>
        </p:txBody>
      </p:sp>
    </p:spTree>
    <p:extLst>
      <p:ext uri="{BB962C8B-B14F-4D97-AF65-F5344CB8AC3E}">
        <p14:creationId xmlns:p14="http://schemas.microsoft.com/office/powerpoint/2010/main" val="185430278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t="35309" b="32839"/>
          <a:stretch>
            <a:fillRect/>
          </a:stretch>
        </p:blipFill>
        <p:spPr>
          <a:xfrm>
            <a:off x="165100" y="1789070"/>
            <a:ext cx="4419870" cy="2958046"/>
          </a:xfrm>
          <a:prstGeom prst="rect">
            <a:avLst/>
          </a:prstGeom>
        </p:spPr>
      </p:pic>
      <p:sp>
        <p:nvSpPr>
          <p:cNvPr id="5" name="Text Box 40"/>
          <p:cNvSpPr txBox="1">
            <a:spLocks noChangeArrowheads="1"/>
          </p:cNvSpPr>
          <p:nvPr/>
        </p:nvSpPr>
        <p:spPr bwMode="auto">
          <a:xfrm>
            <a:off x="677333" y="0"/>
            <a:ext cx="7653867" cy="1138773"/>
          </a:xfrm>
          <a:prstGeom prst="rect">
            <a:avLst/>
          </a:prstGeom>
          <a:noFill/>
          <a:ln w="9525">
            <a:noFill/>
            <a:miter lim="800000"/>
            <a:headEnd/>
            <a:tailEnd/>
          </a:ln>
        </p:spPr>
        <p:txBody>
          <a:bodyPr wrap="square">
            <a:prstTxWarp prst="textNoShape">
              <a:avLst/>
            </a:prstTxWarp>
            <a:spAutoFit/>
          </a:bodyPr>
          <a:lstStyle/>
          <a:p>
            <a:pPr algn="ctr"/>
            <a:r>
              <a:rPr lang="en-US" sz="3400" b="1" dirty="0" smtClean="0">
                <a:latin typeface="Arial"/>
                <a:cs typeface="Arial"/>
              </a:rPr>
              <a:t>Projected precipitation changes over Pacific Northwest</a:t>
            </a:r>
            <a:endParaRPr lang="en-US" sz="3400" b="1" dirty="0">
              <a:latin typeface="Arial"/>
              <a:cs typeface="Arial"/>
            </a:endParaRPr>
          </a:p>
        </p:txBody>
      </p:sp>
      <p:sp>
        <p:nvSpPr>
          <p:cNvPr id="6" name="TextBox 5"/>
          <p:cNvSpPr txBox="1"/>
          <p:nvPr/>
        </p:nvSpPr>
        <p:spPr>
          <a:xfrm>
            <a:off x="0" y="6519446"/>
            <a:ext cx="9144000" cy="276999"/>
          </a:xfrm>
          <a:prstGeom prst="rect">
            <a:avLst/>
          </a:prstGeom>
          <a:noFill/>
        </p:spPr>
        <p:txBody>
          <a:bodyPr wrap="square" rtlCol="0">
            <a:spAutoFit/>
          </a:bodyPr>
          <a:lstStyle/>
          <a:p>
            <a:r>
              <a:rPr lang="en-US" sz="1200" i="1" dirty="0" smtClean="0">
                <a:latin typeface="Arial"/>
                <a:cs typeface="Arial"/>
              </a:rPr>
              <a:t>Figure from Mote and </a:t>
            </a:r>
            <a:r>
              <a:rPr lang="en-US" sz="1200" i="1" dirty="0" err="1" smtClean="0">
                <a:latin typeface="Arial"/>
                <a:cs typeface="Arial"/>
              </a:rPr>
              <a:t>Salathé</a:t>
            </a:r>
            <a:r>
              <a:rPr lang="en-US" sz="1200" i="1" dirty="0" smtClean="0">
                <a:latin typeface="Arial"/>
                <a:cs typeface="Arial"/>
              </a:rPr>
              <a:t> (2009), Washington Climate Change Impacts Assessment.</a:t>
            </a:r>
            <a:endParaRPr lang="en-US" sz="1200" i="1" dirty="0">
              <a:latin typeface="Arial"/>
              <a:cs typeface="Arial"/>
            </a:endParaRPr>
          </a:p>
        </p:txBody>
      </p:sp>
      <p:pic>
        <p:nvPicPr>
          <p:cNvPr id="7" name="Picture 6"/>
          <p:cNvPicPr>
            <a:picLocks noChangeAspect="1"/>
          </p:cNvPicPr>
          <p:nvPr/>
        </p:nvPicPr>
        <p:blipFill>
          <a:blip r:embed="rId4"/>
          <a:stretch>
            <a:fillRect/>
          </a:stretch>
        </p:blipFill>
        <p:spPr>
          <a:xfrm>
            <a:off x="9907234" y="0"/>
            <a:ext cx="3327658" cy="6858000"/>
          </a:xfrm>
          <a:prstGeom prst="rect">
            <a:avLst/>
          </a:prstGeom>
        </p:spPr>
      </p:pic>
      <p:pic>
        <p:nvPicPr>
          <p:cNvPr id="9" name="Picture 8"/>
          <p:cNvPicPr>
            <a:picLocks noChangeAspect="1"/>
          </p:cNvPicPr>
          <p:nvPr/>
        </p:nvPicPr>
        <p:blipFill>
          <a:blip r:embed="rId4"/>
          <a:srcRect t="34870" b="32861"/>
          <a:stretch>
            <a:fillRect/>
          </a:stretch>
        </p:blipFill>
        <p:spPr>
          <a:xfrm>
            <a:off x="4584970" y="1789070"/>
            <a:ext cx="4303816" cy="2862221"/>
          </a:xfrm>
          <a:prstGeom prst="rect">
            <a:avLst/>
          </a:prstGeom>
        </p:spPr>
      </p:pic>
      <p:sp>
        <p:nvSpPr>
          <p:cNvPr id="10" name="TextBox 9"/>
          <p:cNvSpPr txBox="1"/>
          <p:nvPr/>
        </p:nvSpPr>
        <p:spPr>
          <a:xfrm>
            <a:off x="6087803" y="1419738"/>
            <a:ext cx="1377713" cy="369332"/>
          </a:xfrm>
          <a:prstGeom prst="rect">
            <a:avLst/>
          </a:prstGeom>
          <a:noFill/>
        </p:spPr>
        <p:txBody>
          <a:bodyPr wrap="none" rtlCol="0">
            <a:spAutoFit/>
          </a:bodyPr>
          <a:lstStyle/>
          <a:p>
            <a:r>
              <a:rPr lang="en-US" dirty="0" smtClean="0"/>
              <a:t>Precipitation</a:t>
            </a:r>
            <a:endParaRPr lang="en-US" dirty="0"/>
          </a:p>
        </p:txBody>
      </p:sp>
      <p:sp>
        <p:nvSpPr>
          <p:cNvPr id="11" name="TextBox 10"/>
          <p:cNvSpPr txBox="1"/>
          <p:nvPr/>
        </p:nvSpPr>
        <p:spPr>
          <a:xfrm>
            <a:off x="1871403" y="1419738"/>
            <a:ext cx="1387068" cy="369332"/>
          </a:xfrm>
          <a:prstGeom prst="rect">
            <a:avLst/>
          </a:prstGeom>
          <a:noFill/>
        </p:spPr>
        <p:txBody>
          <a:bodyPr wrap="none" rtlCol="0">
            <a:spAutoFit/>
          </a:bodyPr>
          <a:lstStyle/>
          <a:p>
            <a:r>
              <a:rPr lang="en-US" dirty="0" smtClean="0"/>
              <a:t>Temperature</a:t>
            </a:r>
            <a:endParaRPr lang="en-US"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52</a:t>
            </a:fld>
            <a:endParaRPr lang="en-US"/>
          </a:p>
        </p:txBody>
      </p:sp>
    </p:spTree>
    <p:extLst>
      <p:ext uri="{BB962C8B-B14F-4D97-AF65-F5344CB8AC3E}">
        <p14:creationId xmlns:p14="http://schemas.microsoft.com/office/powerpoint/2010/main" val="591122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months.YAPAR.sens0.1deg.eps"/>
          <p:cNvPicPr>
            <a:picLocks noChangeAspect="1"/>
          </p:cNvPicPr>
          <p:nvPr/>
        </p:nvPicPr>
        <p:blipFill>
          <a:blip r:embed="rId2"/>
          <a:stretch>
            <a:fillRect/>
          </a:stretch>
        </p:blipFill>
        <p:spPr>
          <a:xfrm>
            <a:off x="764479" y="1130300"/>
            <a:ext cx="7693720" cy="3584576"/>
          </a:xfrm>
          <a:prstGeom prst="rect">
            <a:avLst/>
          </a:prstGeom>
        </p:spPr>
      </p:pic>
      <p:sp>
        <p:nvSpPr>
          <p:cNvPr id="4" name="Rectangle 5"/>
          <p:cNvSpPr txBox="1">
            <a:spLocks noChangeArrowheads="1"/>
          </p:cNvSpPr>
          <p:nvPr/>
        </p:nvSpPr>
        <p:spPr bwMode="auto">
          <a:xfrm>
            <a:off x="0" y="20156"/>
            <a:ext cx="9144000" cy="93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smtClean="0">
                <a:solidFill>
                  <a:srgbClr val="000000"/>
                </a:solidFill>
                <a:latin typeface="Arial"/>
                <a:ea typeface="+mj-ea"/>
                <a:cs typeface="Arial"/>
              </a:rPr>
              <a:t>Seasonal responses to temperature change</a:t>
            </a:r>
            <a:endParaRPr kumimoji="0" lang="en-US" sz="3200" b="1" i="0" u="none" strike="noStrike" kern="0" cap="none" spc="0" normalizeH="0" baseline="0" noProof="0" dirty="0">
              <a:ln>
                <a:noFill/>
              </a:ln>
              <a:solidFill>
                <a:srgbClr val="000000"/>
              </a:solidFill>
              <a:uLnTx/>
              <a:uFillTx/>
              <a:latin typeface="Arial"/>
              <a:ea typeface="+mj-ea"/>
              <a:cs typeface="Arial"/>
            </a:endParaRPr>
          </a:p>
        </p:txBody>
      </p:sp>
      <p:sp>
        <p:nvSpPr>
          <p:cNvPr id="6" name="Rectangle 5"/>
          <p:cNvSpPr/>
          <p:nvPr/>
        </p:nvSpPr>
        <p:spPr bwMode="auto">
          <a:xfrm>
            <a:off x="3136900" y="2552700"/>
            <a:ext cx="14986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p:cNvSpPr/>
          <p:nvPr/>
        </p:nvSpPr>
        <p:spPr bwMode="auto">
          <a:xfrm>
            <a:off x="4635500" y="3098800"/>
            <a:ext cx="14732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Rectangle 8"/>
          <p:cNvSpPr/>
          <p:nvPr/>
        </p:nvSpPr>
        <p:spPr bwMode="auto">
          <a:xfrm>
            <a:off x="1638300" y="1981200"/>
            <a:ext cx="5930900" cy="21463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p:cNvSpPr/>
          <p:nvPr/>
        </p:nvSpPr>
        <p:spPr bwMode="auto">
          <a:xfrm>
            <a:off x="7656513" y="2032000"/>
            <a:ext cx="508000" cy="2070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Rectangle 10"/>
          <p:cNvSpPr/>
          <p:nvPr/>
        </p:nvSpPr>
        <p:spPr bwMode="auto">
          <a:xfrm>
            <a:off x="1649413" y="1409700"/>
            <a:ext cx="5907087" cy="584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3" name="Straight Connector 12"/>
          <p:cNvCxnSpPr/>
          <p:nvPr/>
        </p:nvCxnSpPr>
        <p:spPr bwMode="auto">
          <a:xfrm rot="10800000" flipV="1">
            <a:off x="1612902" y="2006600"/>
            <a:ext cx="6502398" cy="127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2" name="Group 11"/>
          <p:cNvGrpSpPr/>
          <p:nvPr/>
        </p:nvGrpSpPr>
        <p:grpSpPr>
          <a:xfrm>
            <a:off x="1505832" y="5170675"/>
            <a:ext cx="6101469" cy="945267"/>
            <a:chOff x="1505832" y="5170675"/>
            <a:chExt cx="6101469" cy="945267"/>
          </a:xfrm>
        </p:grpSpPr>
        <p:pic>
          <p:nvPicPr>
            <p:cNvPr id="14" name="Picture 13" descr="sens_key.eps"/>
            <p:cNvPicPr>
              <a:picLocks noChangeAspect="1"/>
            </p:cNvPicPr>
            <p:nvPr/>
          </p:nvPicPr>
          <p:blipFill>
            <a:blip r:embed="rId3"/>
            <a:srcRect l="18623" t="48115" r="23035" b="21389"/>
            <a:stretch>
              <a:fillRect/>
            </a:stretch>
          </p:blipFill>
          <p:spPr>
            <a:xfrm>
              <a:off x="3698657" y="5200404"/>
              <a:ext cx="3908644" cy="915538"/>
            </a:xfrm>
            <a:prstGeom prst="rect">
              <a:avLst/>
            </a:prstGeom>
          </p:spPr>
        </p:pic>
        <p:sp>
          <p:nvSpPr>
            <p:cNvPr id="16" name="TextBox 15"/>
            <p:cNvSpPr txBox="1"/>
            <p:nvPr/>
          </p:nvSpPr>
          <p:spPr>
            <a:xfrm>
              <a:off x="1672475" y="5177154"/>
              <a:ext cx="2882137" cy="646331"/>
            </a:xfrm>
            <a:prstGeom prst="rect">
              <a:avLst/>
            </a:prstGeom>
            <a:noFill/>
          </p:spPr>
          <p:txBody>
            <a:bodyPr wrap="square" rtlCol="0">
              <a:spAutoFit/>
            </a:bodyPr>
            <a:lstStyle/>
            <a:p>
              <a:r>
                <a:rPr lang="en-US" sz="3600" dirty="0" smtClean="0"/>
                <a:t>S values: </a:t>
              </a:r>
              <a:endParaRPr lang="en-US" sz="3600" dirty="0"/>
            </a:p>
          </p:txBody>
        </p:sp>
        <p:sp>
          <p:nvSpPr>
            <p:cNvPr id="17" name="Rectangle 16"/>
            <p:cNvSpPr/>
            <p:nvPr/>
          </p:nvSpPr>
          <p:spPr>
            <a:xfrm>
              <a:off x="1505832" y="5170675"/>
              <a:ext cx="5947313" cy="8293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53</a:t>
            </a:fld>
            <a:endParaRPr lang="en-US"/>
          </a:p>
        </p:txBody>
      </p:sp>
    </p:spTree>
    <p:extLst>
      <p:ext uri="{BB962C8B-B14F-4D97-AF65-F5344CB8AC3E}">
        <p14:creationId xmlns:p14="http://schemas.microsoft.com/office/powerpoint/2010/main" val="838060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months.YAPAR.sens0.1deg.eps"/>
          <p:cNvPicPr>
            <a:picLocks noChangeAspect="1"/>
          </p:cNvPicPr>
          <p:nvPr/>
        </p:nvPicPr>
        <p:blipFill>
          <a:blip r:embed="rId2"/>
          <a:stretch>
            <a:fillRect/>
          </a:stretch>
        </p:blipFill>
        <p:spPr>
          <a:xfrm>
            <a:off x="764479" y="1130300"/>
            <a:ext cx="7693720" cy="3584576"/>
          </a:xfrm>
          <a:prstGeom prst="rect">
            <a:avLst/>
          </a:prstGeom>
        </p:spPr>
      </p:pic>
      <p:sp>
        <p:nvSpPr>
          <p:cNvPr id="6" name="Rectangle 5"/>
          <p:cNvSpPr/>
          <p:nvPr/>
        </p:nvSpPr>
        <p:spPr bwMode="auto">
          <a:xfrm>
            <a:off x="3136900" y="2552700"/>
            <a:ext cx="14986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p:cNvSpPr/>
          <p:nvPr/>
        </p:nvSpPr>
        <p:spPr bwMode="auto">
          <a:xfrm>
            <a:off x="4635500" y="3098800"/>
            <a:ext cx="14732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Rectangle 8"/>
          <p:cNvSpPr/>
          <p:nvPr/>
        </p:nvSpPr>
        <p:spPr bwMode="auto">
          <a:xfrm>
            <a:off x="1638300" y="2044700"/>
            <a:ext cx="5930900" cy="2070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p:cNvSpPr/>
          <p:nvPr/>
        </p:nvSpPr>
        <p:spPr bwMode="auto">
          <a:xfrm>
            <a:off x="7656513" y="2032000"/>
            <a:ext cx="508000" cy="2070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1" name="Group 10"/>
          <p:cNvGrpSpPr/>
          <p:nvPr/>
        </p:nvGrpSpPr>
        <p:grpSpPr>
          <a:xfrm>
            <a:off x="1505832" y="5170675"/>
            <a:ext cx="6101469" cy="945267"/>
            <a:chOff x="1505832" y="5170675"/>
            <a:chExt cx="6101469" cy="945267"/>
          </a:xfrm>
        </p:grpSpPr>
        <p:pic>
          <p:nvPicPr>
            <p:cNvPr id="12" name="Picture 11" descr="sens_key.eps"/>
            <p:cNvPicPr>
              <a:picLocks noChangeAspect="1"/>
            </p:cNvPicPr>
            <p:nvPr/>
          </p:nvPicPr>
          <p:blipFill>
            <a:blip r:embed="rId3"/>
            <a:srcRect l="18623" t="48115" r="23035" b="21389"/>
            <a:stretch>
              <a:fillRect/>
            </a:stretch>
          </p:blipFill>
          <p:spPr>
            <a:xfrm>
              <a:off x="3698657" y="5200404"/>
              <a:ext cx="3908644" cy="915538"/>
            </a:xfrm>
            <a:prstGeom prst="rect">
              <a:avLst/>
            </a:prstGeom>
          </p:spPr>
        </p:pic>
        <p:sp>
          <p:nvSpPr>
            <p:cNvPr id="13" name="TextBox 12"/>
            <p:cNvSpPr txBox="1"/>
            <p:nvPr/>
          </p:nvSpPr>
          <p:spPr>
            <a:xfrm>
              <a:off x="1672475" y="5177154"/>
              <a:ext cx="2882137" cy="646331"/>
            </a:xfrm>
            <a:prstGeom prst="rect">
              <a:avLst/>
            </a:prstGeom>
            <a:noFill/>
          </p:spPr>
          <p:txBody>
            <a:bodyPr wrap="square" rtlCol="0">
              <a:spAutoFit/>
            </a:bodyPr>
            <a:lstStyle/>
            <a:p>
              <a:r>
                <a:rPr lang="en-US" sz="3600" dirty="0" smtClean="0"/>
                <a:t>S values: </a:t>
              </a:r>
              <a:endParaRPr lang="en-US" sz="3600" dirty="0"/>
            </a:p>
          </p:txBody>
        </p:sp>
        <p:sp>
          <p:nvSpPr>
            <p:cNvPr id="15" name="Rectangle 14"/>
            <p:cNvSpPr/>
            <p:nvPr/>
          </p:nvSpPr>
          <p:spPr>
            <a:xfrm>
              <a:off x="1505832" y="5170675"/>
              <a:ext cx="5947313" cy="8293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5"/>
          <p:cNvSpPr txBox="1">
            <a:spLocks noChangeArrowheads="1"/>
          </p:cNvSpPr>
          <p:nvPr/>
        </p:nvSpPr>
        <p:spPr bwMode="auto">
          <a:xfrm>
            <a:off x="0" y="20156"/>
            <a:ext cx="9144000" cy="93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smtClean="0">
                <a:solidFill>
                  <a:srgbClr val="000000"/>
                </a:solidFill>
                <a:latin typeface="Arial"/>
                <a:ea typeface="+mj-ea"/>
                <a:cs typeface="Arial"/>
              </a:rPr>
              <a:t>Seasonal responses to temperature change</a:t>
            </a:r>
            <a:endParaRPr kumimoji="0" lang="en-US" sz="3200" b="1" i="0" u="none" strike="noStrike" kern="0" cap="none" spc="0" normalizeH="0" baseline="0" noProof="0" dirty="0">
              <a:ln>
                <a:noFill/>
              </a:ln>
              <a:solidFill>
                <a:srgbClr val="000000"/>
              </a:solidFill>
              <a:uLnTx/>
              <a:uFillTx/>
              <a:latin typeface="Arial"/>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54</a:t>
            </a:fld>
            <a:endParaRPr lang="en-US"/>
          </a:p>
        </p:txBody>
      </p:sp>
    </p:spTree>
    <p:extLst>
      <p:ext uri="{BB962C8B-B14F-4D97-AF65-F5344CB8AC3E}">
        <p14:creationId xmlns:p14="http://schemas.microsoft.com/office/powerpoint/2010/main" val="2084326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months.YAPAR.sens0.1deg.eps"/>
          <p:cNvPicPr>
            <a:picLocks noChangeAspect="1"/>
          </p:cNvPicPr>
          <p:nvPr/>
        </p:nvPicPr>
        <p:blipFill>
          <a:blip r:embed="rId2"/>
          <a:stretch>
            <a:fillRect/>
          </a:stretch>
        </p:blipFill>
        <p:spPr>
          <a:xfrm>
            <a:off x="764479" y="1130300"/>
            <a:ext cx="7693720" cy="3584576"/>
          </a:xfrm>
          <a:prstGeom prst="rect">
            <a:avLst/>
          </a:prstGeom>
        </p:spPr>
      </p:pic>
      <p:sp>
        <p:nvSpPr>
          <p:cNvPr id="5" name="Rectangle 4"/>
          <p:cNvSpPr/>
          <p:nvPr/>
        </p:nvSpPr>
        <p:spPr bwMode="auto">
          <a:xfrm>
            <a:off x="1612900" y="2006600"/>
            <a:ext cx="15240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p:cNvSpPr/>
          <p:nvPr/>
        </p:nvSpPr>
        <p:spPr bwMode="auto">
          <a:xfrm>
            <a:off x="4635500" y="3098800"/>
            <a:ext cx="14732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Rectangle 8"/>
          <p:cNvSpPr/>
          <p:nvPr/>
        </p:nvSpPr>
        <p:spPr bwMode="auto">
          <a:xfrm>
            <a:off x="3187700" y="2057400"/>
            <a:ext cx="4368800" cy="2070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p:cNvSpPr/>
          <p:nvPr/>
        </p:nvSpPr>
        <p:spPr bwMode="auto">
          <a:xfrm>
            <a:off x="7656513" y="2032000"/>
            <a:ext cx="508000" cy="20701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Rectangle 10"/>
          <p:cNvSpPr/>
          <p:nvPr/>
        </p:nvSpPr>
        <p:spPr bwMode="auto">
          <a:xfrm>
            <a:off x="1676400" y="2628900"/>
            <a:ext cx="4406900" cy="1397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3" name="Group 12"/>
          <p:cNvGrpSpPr/>
          <p:nvPr/>
        </p:nvGrpSpPr>
        <p:grpSpPr>
          <a:xfrm>
            <a:off x="1505832" y="5170675"/>
            <a:ext cx="6101469" cy="945267"/>
            <a:chOff x="1505832" y="5170675"/>
            <a:chExt cx="6101469" cy="945267"/>
          </a:xfrm>
        </p:grpSpPr>
        <p:pic>
          <p:nvPicPr>
            <p:cNvPr id="14" name="Picture 13" descr="sens_key.eps"/>
            <p:cNvPicPr>
              <a:picLocks noChangeAspect="1"/>
            </p:cNvPicPr>
            <p:nvPr/>
          </p:nvPicPr>
          <p:blipFill>
            <a:blip r:embed="rId3"/>
            <a:srcRect l="18623" t="48115" r="23035" b="21389"/>
            <a:stretch>
              <a:fillRect/>
            </a:stretch>
          </p:blipFill>
          <p:spPr>
            <a:xfrm>
              <a:off x="3698657" y="5200404"/>
              <a:ext cx="3908644" cy="915538"/>
            </a:xfrm>
            <a:prstGeom prst="rect">
              <a:avLst/>
            </a:prstGeom>
          </p:spPr>
        </p:pic>
        <p:sp>
          <p:nvSpPr>
            <p:cNvPr id="15" name="TextBox 14"/>
            <p:cNvSpPr txBox="1"/>
            <p:nvPr/>
          </p:nvSpPr>
          <p:spPr>
            <a:xfrm>
              <a:off x="1672475" y="5177154"/>
              <a:ext cx="2882137" cy="646331"/>
            </a:xfrm>
            <a:prstGeom prst="rect">
              <a:avLst/>
            </a:prstGeom>
            <a:noFill/>
          </p:spPr>
          <p:txBody>
            <a:bodyPr wrap="square" rtlCol="0">
              <a:spAutoFit/>
            </a:bodyPr>
            <a:lstStyle/>
            <a:p>
              <a:r>
                <a:rPr lang="en-US" sz="3600" dirty="0" smtClean="0"/>
                <a:t>S values: </a:t>
              </a:r>
              <a:endParaRPr lang="en-US" sz="3600" dirty="0"/>
            </a:p>
          </p:txBody>
        </p:sp>
        <p:sp>
          <p:nvSpPr>
            <p:cNvPr id="16" name="Rectangle 15"/>
            <p:cNvSpPr/>
            <p:nvPr/>
          </p:nvSpPr>
          <p:spPr>
            <a:xfrm>
              <a:off x="1505832" y="5170675"/>
              <a:ext cx="5947313" cy="8293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5"/>
          <p:cNvSpPr txBox="1">
            <a:spLocks noChangeArrowheads="1"/>
          </p:cNvSpPr>
          <p:nvPr/>
        </p:nvSpPr>
        <p:spPr bwMode="auto">
          <a:xfrm>
            <a:off x="0" y="20156"/>
            <a:ext cx="9144000" cy="93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smtClean="0">
                <a:solidFill>
                  <a:srgbClr val="000000"/>
                </a:solidFill>
                <a:latin typeface="Arial"/>
                <a:ea typeface="+mj-ea"/>
                <a:cs typeface="Arial"/>
              </a:rPr>
              <a:t>Seasonal responses to temperature change</a:t>
            </a:r>
            <a:endParaRPr kumimoji="0" lang="en-US" sz="3200" b="1" i="0" u="none" strike="noStrike" kern="0" cap="none" spc="0" normalizeH="0" baseline="0" noProof="0" dirty="0">
              <a:ln>
                <a:noFill/>
              </a:ln>
              <a:solidFill>
                <a:srgbClr val="000000"/>
              </a:solidFill>
              <a:uLnTx/>
              <a:uFillTx/>
              <a:latin typeface="Arial"/>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55</a:t>
            </a:fld>
            <a:endParaRPr lang="en-US"/>
          </a:p>
        </p:txBody>
      </p:sp>
    </p:spTree>
    <p:extLst>
      <p:ext uri="{BB962C8B-B14F-4D97-AF65-F5344CB8AC3E}">
        <p14:creationId xmlns:p14="http://schemas.microsoft.com/office/powerpoint/2010/main" val="15300676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months.YAPAR.sens0.1deg.eps"/>
          <p:cNvPicPr>
            <a:picLocks noChangeAspect="1"/>
          </p:cNvPicPr>
          <p:nvPr/>
        </p:nvPicPr>
        <p:blipFill>
          <a:blip r:embed="rId2"/>
          <a:stretch>
            <a:fillRect/>
          </a:stretch>
        </p:blipFill>
        <p:spPr>
          <a:xfrm>
            <a:off x="764479" y="1130300"/>
            <a:ext cx="7693720" cy="3584576"/>
          </a:xfrm>
          <a:prstGeom prst="rect">
            <a:avLst/>
          </a:prstGeom>
        </p:spPr>
      </p:pic>
      <p:sp>
        <p:nvSpPr>
          <p:cNvPr id="5" name="Rectangle 4"/>
          <p:cNvSpPr/>
          <p:nvPr/>
        </p:nvSpPr>
        <p:spPr bwMode="auto">
          <a:xfrm>
            <a:off x="1612900" y="2006600"/>
            <a:ext cx="15240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p:cNvSpPr/>
          <p:nvPr/>
        </p:nvSpPr>
        <p:spPr bwMode="auto">
          <a:xfrm>
            <a:off x="4635500" y="3098800"/>
            <a:ext cx="14732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Rectangle 8"/>
          <p:cNvSpPr/>
          <p:nvPr/>
        </p:nvSpPr>
        <p:spPr bwMode="auto">
          <a:xfrm>
            <a:off x="3149600" y="2590800"/>
            <a:ext cx="4406900" cy="15367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Rectangle 9"/>
          <p:cNvSpPr/>
          <p:nvPr/>
        </p:nvSpPr>
        <p:spPr bwMode="auto">
          <a:xfrm>
            <a:off x="7656513" y="2463800"/>
            <a:ext cx="508000" cy="16383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Rectangle 10"/>
          <p:cNvSpPr/>
          <p:nvPr/>
        </p:nvSpPr>
        <p:spPr bwMode="auto">
          <a:xfrm>
            <a:off x="1676400" y="2578100"/>
            <a:ext cx="4406900" cy="1397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 name="Group 14"/>
          <p:cNvGrpSpPr/>
          <p:nvPr/>
        </p:nvGrpSpPr>
        <p:grpSpPr>
          <a:xfrm>
            <a:off x="1505832" y="5170675"/>
            <a:ext cx="6101469" cy="945267"/>
            <a:chOff x="1505832" y="5170675"/>
            <a:chExt cx="6101469" cy="945267"/>
          </a:xfrm>
        </p:grpSpPr>
        <p:pic>
          <p:nvPicPr>
            <p:cNvPr id="16" name="Picture 15" descr="sens_key.eps"/>
            <p:cNvPicPr>
              <a:picLocks noChangeAspect="1"/>
            </p:cNvPicPr>
            <p:nvPr/>
          </p:nvPicPr>
          <p:blipFill>
            <a:blip r:embed="rId3"/>
            <a:srcRect l="18623" t="48115" r="23035" b="21389"/>
            <a:stretch>
              <a:fillRect/>
            </a:stretch>
          </p:blipFill>
          <p:spPr>
            <a:xfrm>
              <a:off x="3698657" y="5200404"/>
              <a:ext cx="3908644" cy="915538"/>
            </a:xfrm>
            <a:prstGeom prst="rect">
              <a:avLst/>
            </a:prstGeom>
          </p:spPr>
        </p:pic>
        <p:sp>
          <p:nvSpPr>
            <p:cNvPr id="17" name="TextBox 16"/>
            <p:cNvSpPr txBox="1"/>
            <p:nvPr/>
          </p:nvSpPr>
          <p:spPr>
            <a:xfrm>
              <a:off x="1672475" y="5177154"/>
              <a:ext cx="2882137" cy="646331"/>
            </a:xfrm>
            <a:prstGeom prst="rect">
              <a:avLst/>
            </a:prstGeom>
            <a:noFill/>
          </p:spPr>
          <p:txBody>
            <a:bodyPr wrap="square" rtlCol="0">
              <a:spAutoFit/>
            </a:bodyPr>
            <a:lstStyle/>
            <a:p>
              <a:r>
                <a:rPr lang="en-US" sz="3600" dirty="0" smtClean="0"/>
                <a:t>S values: </a:t>
              </a:r>
              <a:endParaRPr lang="en-US" sz="3600" dirty="0"/>
            </a:p>
          </p:txBody>
        </p:sp>
        <p:sp>
          <p:nvSpPr>
            <p:cNvPr id="18" name="Rectangle 17"/>
            <p:cNvSpPr/>
            <p:nvPr/>
          </p:nvSpPr>
          <p:spPr>
            <a:xfrm>
              <a:off x="1505832" y="5170675"/>
              <a:ext cx="5947313" cy="8293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5"/>
          <p:cNvSpPr txBox="1">
            <a:spLocks noChangeArrowheads="1"/>
          </p:cNvSpPr>
          <p:nvPr/>
        </p:nvSpPr>
        <p:spPr bwMode="auto">
          <a:xfrm>
            <a:off x="0" y="20156"/>
            <a:ext cx="9144000" cy="93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smtClean="0">
                <a:solidFill>
                  <a:srgbClr val="000000"/>
                </a:solidFill>
                <a:latin typeface="Arial"/>
                <a:ea typeface="+mj-ea"/>
                <a:cs typeface="Arial"/>
              </a:rPr>
              <a:t>Seasonal responses to temperature change</a:t>
            </a:r>
            <a:endParaRPr kumimoji="0" lang="en-US" sz="3200" b="1" i="0" u="none" strike="noStrike" kern="0" cap="none" spc="0" normalizeH="0" baseline="0" noProof="0" dirty="0">
              <a:ln>
                <a:noFill/>
              </a:ln>
              <a:solidFill>
                <a:srgbClr val="000000"/>
              </a:solidFill>
              <a:uLnTx/>
              <a:uFillTx/>
              <a:latin typeface="Arial"/>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56</a:t>
            </a:fld>
            <a:endParaRPr lang="en-US"/>
          </a:p>
        </p:txBody>
      </p:sp>
    </p:spTree>
    <p:extLst>
      <p:ext uri="{BB962C8B-B14F-4D97-AF65-F5344CB8AC3E}">
        <p14:creationId xmlns:p14="http://schemas.microsoft.com/office/powerpoint/2010/main" val="18786111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months.YAPAR.sens0.1deg.eps"/>
          <p:cNvPicPr>
            <a:picLocks noChangeAspect="1"/>
          </p:cNvPicPr>
          <p:nvPr/>
        </p:nvPicPr>
        <p:blipFill>
          <a:blip r:embed="rId2"/>
          <a:stretch>
            <a:fillRect/>
          </a:stretch>
        </p:blipFill>
        <p:spPr>
          <a:xfrm>
            <a:off x="764479" y="1130300"/>
            <a:ext cx="7693720" cy="3584576"/>
          </a:xfrm>
          <a:prstGeom prst="rect">
            <a:avLst/>
          </a:prstGeom>
        </p:spPr>
      </p:pic>
      <p:sp>
        <p:nvSpPr>
          <p:cNvPr id="5" name="Rectangle 4"/>
          <p:cNvSpPr/>
          <p:nvPr/>
        </p:nvSpPr>
        <p:spPr bwMode="auto">
          <a:xfrm>
            <a:off x="1612900" y="2006600"/>
            <a:ext cx="15240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p:cNvSpPr/>
          <p:nvPr/>
        </p:nvSpPr>
        <p:spPr bwMode="auto">
          <a:xfrm>
            <a:off x="3136900" y="2552700"/>
            <a:ext cx="14986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Rectangle 6"/>
          <p:cNvSpPr/>
          <p:nvPr/>
        </p:nvSpPr>
        <p:spPr bwMode="auto">
          <a:xfrm>
            <a:off x="4635500" y="3098800"/>
            <a:ext cx="14732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108700" y="3619500"/>
            <a:ext cx="1498600" cy="546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 name="Group 14"/>
          <p:cNvGrpSpPr/>
          <p:nvPr/>
        </p:nvGrpSpPr>
        <p:grpSpPr>
          <a:xfrm>
            <a:off x="1505832" y="5170675"/>
            <a:ext cx="6101469" cy="945267"/>
            <a:chOff x="1505832" y="5170675"/>
            <a:chExt cx="6101469" cy="945267"/>
          </a:xfrm>
        </p:grpSpPr>
        <p:pic>
          <p:nvPicPr>
            <p:cNvPr id="11" name="Picture 10" descr="sens_key.eps"/>
            <p:cNvPicPr>
              <a:picLocks noChangeAspect="1"/>
            </p:cNvPicPr>
            <p:nvPr/>
          </p:nvPicPr>
          <p:blipFill>
            <a:blip r:embed="rId3"/>
            <a:srcRect l="18623" t="48115" r="23035" b="21389"/>
            <a:stretch>
              <a:fillRect/>
            </a:stretch>
          </p:blipFill>
          <p:spPr>
            <a:xfrm>
              <a:off x="3698657" y="5200404"/>
              <a:ext cx="3908644" cy="915538"/>
            </a:xfrm>
            <a:prstGeom prst="rect">
              <a:avLst/>
            </a:prstGeom>
          </p:spPr>
        </p:pic>
        <p:sp>
          <p:nvSpPr>
            <p:cNvPr id="13" name="TextBox 12"/>
            <p:cNvSpPr txBox="1"/>
            <p:nvPr/>
          </p:nvSpPr>
          <p:spPr>
            <a:xfrm>
              <a:off x="1672475" y="5177154"/>
              <a:ext cx="2882137" cy="646331"/>
            </a:xfrm>
            <a:prstGeom prst="rect">
              <a:avLst/>
            </a:prstGeom>
            <a:noFill/>
          </p:spPr>
          <p:txBody>
            <a:bodyPr wrap="square" rtlCol="0">
              <a:spAutoFit/>
            </a:bodyPr>
            <a:lstStyle/>
            <a:p>
              <a:r>
                <a:rPr lang="en-US" sz="3600" dirty="0" smtClean="0"/>
                <a:t>S values: </a:t>
              </a:r>
              <a:endParaRPr lang="en-US" sz="3600" dirty="0"/>
            </a:p>
          </p:txBody>
        </p:sp>
        <p:sp>
          <p:nvSpPr>
            <p:cNvPr id="14" name="Rectangle 13"/>
            <p:cNvSpPr/>
            <p:nvPr/>
          </p:nvSpPr>
          <p:spPr>
            <a:xfrm>
              <a:off x="1505832" y="5170675"/>
              <a:ext cx="5947313" cy="8293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5"/>
          <p:cNvSpPr txBox="1">
            <a:spLocks noChangeArrowheads="1"/>
          </p:cNvSpPr>
          <p:nvPr/>
        </p:nvSpPr>
        <p:spPr bwMode="auto">
          <a:xfrm>
            <a:off x="0" y="20156"/>
            <a:ext cx="9144000" cy="93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kern="0" dirty="0" smtClean="0">
                <a:solidFill>
                  <a:srgbClr val="000000"/>
                </a:solidFill>
                <a:latin typeface="Arial"/>
                <a:ea typeface="+mj-ea"/>
                <a:cs typeface="Arial"/>
              </a:rPr>
              <a:t>Seasonal responses to temperature change</a:t>
            </a:r>
            <a:endParaRPr kumimoji="0" lang="en-US" sz="3200" b="1" i="0" u="none" strike="noStrike" kern="0" cap="none" spc="0" normalizeH="0" baseline="0" noProof="0" dirty="0">
              <a:ln>
                <a:noFill/>
              </a:ln>
              <a:solidFill>
                <a:srgbClr val="000000"/>
              </a:solidFill>
              <a:uLnTx/>
              <a:uFillTx/>
              <a:latin typeface="Arial"/>
              <a:ea typeface="+mj-ea"/>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57</a:t>
            </a:fld>
            <a:endParaRPr lang="en-US"/>
          </a:p>
        </p:txBody>
      </p:sp>
    </p:spTree>
    <p:extLst>
      <p:ext uri="{BB962C8B-B14F-4D97-AF65-F5344CB8AC3E}">
        <p14:creationId xmlns:p14="http://schemas.microsoft.com/office/powerpoint/2010/main" val="15123139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months.YAPAR.elast1.01.eps"/>
          <p:cNvPicPr>
            <a:picLocks noChangeAspect="1"/>
          </p:cNvPicPr>
          <p:nvPr/>
        </p:nvPicPr>
        <p:blipFill>
          <a:blip r:embed="rId3"/>
          <a:stretch>
            <a:fillRect/>
          </a:stretch>
        </p:blipFill>
        <p:spPr>
          <a:xfrm>
            <a:off x="4108095" y="3951627"/>
            <a:ext cx="3802418" cy="1724548"/>
          </a:xfrm>
          <a:prstGeom prst="rect">
            <a:avLst/>
          </a:prstGeom>
        </p:spPr>
      </p:pic>
      <p:pic>
        <p:nvPicPr>
          <p:cNvPr id="10" name="Picture 9" descr="3months.YAPAR.sens0.1deg.eps"/>
          <p:cNvPicPr>
            <a:picLocks noChangeAspect="1"/>
          </p:cNvPicPr>
          <p:nvPr/>
        </p:nvPicPr>
        <p:blipFill>
          <a:blip r:embed="rId4"/>
          <a:stretch>
            <a:fillRect/>
          </a:stretch>
        </p:blipFill>
        <p:spPr>
          <a:xfrm>
            <a:off x="4124411" y="1371600"/>
            <a:ext cx="3798802" cy="1769897"/>
          </a:xfrm>
          <a:prstGeom prst="rect">
            <a:avLst/>
          </a:prstGeom>
        </p:spPr>
      </p:pic>
      <p:grpSp>
        <p:nvGrpSpPr>
          <p:cNvPr id="2" name="Group 18"/>
          <p:cNvGrpSpPr/>
          <p:nvPr/>
        </p:nvGrpSpPr>
        <p:grpSpPr>
          <a:xfrm>
            <a:off x="4360331" y="5664394"/>
            <a:ext cx="3249613" cy="609406"/>
            <a:chOff x="1921931" y="3606994"/>
            <a:chExt cx="3249613" cy="609406"/>
          </a:xfrm>
        </p:grpSpPr>
        <p:pic>
          <p:nvPicPr>
            <p:cNvPr id="16" name="Picture 15" descr="elast_key.eps"/>
            <p:cNvPicPr>
              <a:picLocks noChangeAspect="1"/>
            </p:cNvPicPr>
            <p:nvPr/>
          </p:nvPicPr>
          <p:blipFill>
            <a:blip r:embed="rId5"/>
            <a:srcRect l="16308" t="37886" r="36326" b="24773"/>
            <a:stretch>
              <a:fillRect/>
            </a:stretch>
          </p:blipFill>
          <p:spPr>
            <a:xfrm>
              <a:off x="3350681" y="3606994"/>
              <a:ext cx="1689100" cy="596706"/>
            </a:xfrm>
            <a:prstGeom prst="rect">
              <a:avLst/>
            </a:prstGeom>
          </p:spPr>
        </p:pic>
        <p:sp>
          <p:nvSpPr>
            <p:cNvPr id="17" name="TextBox 16"/>
            <p:cNvSpPr txBox="1"/>
            <p:nvPr/>
          </p:nvSpPr>
          <p:spPr>
            <a:xfrm>
              <a:off x="2046715" y="3765472"/>
              <a:ext cx="1574800" cy="375352"/>
            </a:xfrm>
            <a:prstGeom prst="rect">
              <a:avLst/>
            </a:prstGeom>
            <a:noFill/>
          </p:spPr>
          <p:txBody>
            <a:bodyPr wrap="square" rtlCol="0">
              <a:spAutoFit/>
            </a:bodyPr>
            <a:lstStyle/>
            <a:p>
              <a:r>
                <a:rPr lang="en-US" dirty="0" err="1" smtClean="0"/>
                <a:t>ε</a:t>
              </a:r>
              <a:r>
                <a:rPr lang="en-US" dirty="0" smtClean="0"/>
                <a:t> values: </a:t>
              </a:r>
              <a:endParaRPr lang="en-US" dirty="0"/>
            </a:p>
          </p:txBody>
        </p:sp>
        <p:sp>
          <p:nvSpPr>
            <p:cNvPr id="18" name="Rectangle 17"/>
            <p:cNvSpPr/>
            <p:nvPr/>
          </p:nvSpPr>
          <p:spPr>
            <a:xfrm>
              <a:off x="1921931" y="37632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2"/>
          <p:cNvGrpSpPr/>
          <p:nvPr/>
        </p:nvGrpSpPr>
        <p:grpSpPr>
          <a:xfrm>
            <a:off x="4435495" y="3320032"/>
            <a:ext cx="3333844" cy="527922"/>
            <a:chOff x="5869008" y="8450832"/>
            <a:chExt cx="3333844" cy="527922"/>
          </a:xfrm>
        </p:grpSpPr>
        <p:pic>
          <p:nvPicPr>
            <p:cNvPr id="20" name="Picture 19" descr="sens_key.eps"/>
            <p:cNvPicPr>
              <a:picLocks noChangeAspect="1"/>
            </p:cNvPicPr>
            <p:nvPr/>
          </p:nvPicPr>
          <p:blipFill>
            <a:blip r:embed="rId6"/>
            <a:srcRect l="18623" t="48115" r="23035" b="21389"/>
            <a:stretch>
              <a:fillRect/>
            </a:stretch>
          </p:blipFill>
          <p:spPr>
            <a:xfrm>
              <a:off x="7067168" y="8478504"/>
              <a:ext cx="2135684" cy="500250"/>
            </a:xfrm>
            <a:prstGeom prst="rect">
              <a:avLst/>
            </a:prstGeom>
          </p:spPr>
        </p:pic>
        <p:sp>
          <p:nvSpPr>
            <p:cNvPr id="21" name="TextBox 20"/>
            <p:cNvSpPr txBox="1"/>
            <p:nvPr/>
          </p:nvSpPr>
          <p:spPr>
            <a:xfrm>
              <a:off x="5920005" y="8450832"/>
              <a:ext cx="1574800" cy="375352"/>
            </a:xfrm>
            <a:prstGeom prst="rect">
              <a:avLst/>
            </a:prstGeom>
            <a:noFill/>
          </p:spPr>
          <p:txBody>
            <a:bodyPr wrap="square" rtlCol="0">
              <a:spAutoFit/>
            </a:bodyPr>
            <a:lstStyle/>
            <a:p>
              <a:r>
                <a:rPr lang="en-US" dirty="0" smtClean="0"/>
                <a:t>S values: </a:t>
              </a:r>
              <a:endParaRPr lang="en-US" dirty="0"/>
            </a:p>
          </p:txBody>
        </p:sp>
        <p:sp>
          <p:nvSpPr>
            <p:cNvPr id="22" name="Rectangle 21"/>
            <p:cNvSpPr/>
            <p:nvPr/>
          </p:nvSpPr>
          <p:spPr>
            <a:xfrm>
              <a:off x="5869008" y="84622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5"/>
          <p:cNvSpPr>
            <a:spLocks noGrp="1" noChangeArrowheads="1"/>
          </p:cNvSpPr>
          <p:nvPr>
            <p:ph type="title" idx="4294967295"/>
          </p:nvPr>
        </p:nvSpPr>
        <p:spPr>
          <a:xfrm>
            <a:off x="0" y="63500"/>
            <a:ext cx="9144000" cy="939801"/>
          </a:xfrm>
        </p:spPr>
        <p:txBody>
          <a:bodyPr>
            <a:normAutofit fontScale="90000"/>
          </a:bodyPr>
          <a:lstStyle/>
          <a:p>
            <a:pPr eaLnBrk="1" hangingPunct="1">
              <a:defRPr/>
            </a:pPr>
            <a:r>
              <a:rPr lang="en-US" sz="3600" b="1" dirty="0" smtClean="0">
                <a:effectLst>
                  <a:outerShdw blurRad="38100" dist="38100" dir="2700000" algn="tl">
                    <a:srgbClr val="DDDDDD"/>
                  </a:outerShdw>
                </a:effectLst>
                <a:latin typeface="Arial"/>
                <a:ea typeface="+mj-ea"/>
                <a:cs typeface="Arial"/>
              </a:rPr>
              <a:t>Seasonal Responses</a:t>
            </a:r>
            <a:br>
              <a:rPr lang="en-US" sz="3600" b="1" dirty="0" smtClean="0">
                <a:effectLst>
                  <a:outerShdw blurRad="38100" dist="38100" dir="2700000" algn="tl">
                    <a:srgbClr val="DDDDDD"/>
                  </a:outerShdw>
                </a:effectLst>
                <a:latin typeface="Arial"/>
                <a:ea typeface="+mj-ea"/>
                <a:cs typeface="Arial"/>
              </a:rPr>
            </a:br>
            <a:r>
              <a:rPr lang="en-US" sz="3600" b="1" dirty="0" smtClean="0">
                <a:effectLst>
                  <a:outerShdw blurRad="38100" dist="38100" dir="2700000" algn="tl">
                    <a:srgbClr val="DDDDDD"/>
                  </a:outerShdw>
                </a:effectLst>
                <a:latin typeface="Arial"/>
                <a:ea typeface="+mj-ea"/>
                <a:cs typeface="Arial"/>
              </a:rPr>
              <a:t>Yakima River basin at Parker</a:t>
            </a:r>
            <a:endParaRPr lang="en-US" sz="3600" b="1" dirty="0">
              <a:effectLst>
                <a:outerShdw blurRad="38100" dist="38100" dir="2700000" algn="tl">
                  <a:srgbClr val="DDDDDD"/>
                </a:outerShdw>
              </a:effectLst>
              <a:latin typeface="Arial"/>
              <a:ea typeface="+mj-ea"/>
              <a:cs typeface="Arial"/>
            </a:endParaRPr>
          </a:p>
        </p:txBody>
      </p:sp>
      <p:pic>
        <p:nvPicPr>
          <p:cNvPr id="26" name="Picture 25" descr="upstream.YAPAR.gif"/>
          <p:cNvPicPr>
            <a:picLocks noChangeAspect="1"/>
          </p:cNvPicPr>
          <p:nvPr/>
        </p:nvPicPr>
        <p:blipFill>
          <a:blip r:embed="rId7"/>
          <a:srcRect t="6366" r="3213" b="8045"/>
          <a:stretch>
            <a:fillRect/>
          </a:stretch>
        </p:blipFill>
        <p:spPr>
          <a:xfrm>
            <a:off x="342900" y="1419389"/>
            <a:ext cx="3264337" cy="3593771"/>
          </a:xfrm>
          <a:prstGeom prst="rect">
            <a:avLst/>
          </a:prstGeom>
        </p:spPr>
      </p:pic>
      <p:sp>
        <p:nvSpPr>
          <p:cNvPr id="15" name="Rectangle 14"/>
          <p:cNvSpPr/>
          <p:nvPr/>
        </p:nvSpPr>
        <p:spPr bwMode="auto">
          <a:xfrm>
            <a:off x="765174" y="5359400"/>
            <a:ext cx="2562226" cy="1257300"/>
          </a:xfrm>
          <a:prstGeom prst="rect">
            <a:avLst/>
          </a:prstGeom>
          <a:solidFill>
            <a:srgbClr val="B9CDE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t>96 values (</a:t>
            </a:r>
            <a:r>
              <a:rPr lang="en-US" sz="2400" dirty="0" err="1" smtClean="0"/>
              <a:t>ε</a:t>
            </a:r>
            <a:r>
              <a:rPr lang="en-US" sz="2400" dirty="0" smtClean="0"/>
              <a:t> and S) serve as transfer function</a:t>
            </a:r>
            <a:endParaRPr kumimoji="0" lang="en-US" sz="2400" b="0" i="0" u="none" strike="noStrike" cap="none" normalizeH="0" baseline="0" dirty="0">
              <a:ln>
                <a:noFill/>
              </a:ln>
              <a:solidFill>
                <a:schemeClr val="tx1"/>
              </a:solidFill>
              <a:effectLst/>
              <a:latin typeface="Times" charset="0"/>
            </a:endParaRPr>
          </a:p>
        </p:txBody>
      </p:sp>
      <p:sp>
        <p:nvSpPr>
          <p:cNvPr id="4" name="Slide Number Placeholder 3"/>
          <p:cNvSpPr>
            <a:spLocks noGrp="1"/>
          </p:cNvSpPr>
          <p:nvPr>
            <p:ph type="sldNum" sz="quarter" idx="12"/>
          </p:nvPr>
        </p:nvSpPr>
        <p:spPr/>
        <p:txBody>
          <a:bodyPr/>
          <a:lstStyle/>
          <a:p>
            <a:fld id="{08A71FCF-8162-CF4F-97AC-67D24C9EE9EE}" type="slidenum">
              <a:rPr lang="en-US" smtClean="0"/>
              <a:pPr/>
              <a:t>58</a:t>
            </a:fld>
            <a:endParaRPr lang="en-US"/>
          </a:p>
        </p:txBody>
      </p:sp>
    </p:spTree>
    <p:extLst>
      <p:ext uri="{BB962C8B-B14F-4D97-AF65-F5344CB8AC3E}">
        <p14:creationId xmlns:p14="http://schemas.microsoft.com/office/powerpoint/2010/main" val="19917970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months.YAPAR.elast1.01.eps"/>
          <p:cNvPicPr>
            <a:picLocks noChangeAspect="1"/>
          </p:cNvPicPr>
          <p:nvPr/>
        </p:nvPicPr>
        <p:blipFill>
          <a:blip r:embed="rId3"/>
          <a:stretch>
            <a:fillRect/>
          </a:stretch>
        </p:blipFill>
        <p:spPr>
          <a:xfrm>
            <a:off x="4108095" y="3951627"/>
            <a:ext cx="3802418" cy="1724548"/>
          </a:xfrm>
          <a:prstGeom prst="rect">
            <a:avLst/>
          </a:prstGeom>
        </p:spPr>
      </p:pic>
      <p:pic>
        <p:nvPicPr>
          <p:cNvPr id="10" name="Picture 9" descr="3months.YAPAR.sens0.1deg.eps"/>
          <p:cNvPicPr>
            <a:picLocks noChangeAspect="1"/>
          </p:cNvPicPr>
          <p:nvPr/>
        </p:nvPicPr>
        <p:blipFill>
          <a:blip r:embed="rId4"/>
          <a:stretch>
            <a:fillRect/>
          </a:stretch>
        </p:blipFill>
        <p:spPr>
          <a:xfrm>
            <a:off x="4124411" y="1371600"/>
            <a:ext cx="3798802" cy="1769897"/>
          </a:xfrm>
          <a:prstGeom prst="rect">
            <a:avLst/>
          </a:prstGeom>
        </p:spPr>
      </p:pic>
      <p:grpSp>
        <p:nvGrpSpPr>
          <p:cNvPr id="2" name="Group 18"/>
          <p:cNvGrpSpPr/>
          <p:nvPr/>
        </p:nvGrpSpPr>
        <p:grpSpPr>
          <a:xfrm>
            <a:off x="4360331" y="5664394"/>
            <a:ext cx="3249613" cy="609406"/>
            <a:chOff x="1921931" y="3606994"/>
            <a:chExt cx="3249613" cy="609406"/>
          </a:xfrm>
        </p:grpSpPr>
        <p:pic>
          <p:nvPicPr>
            <p:cNvPr id="16" name="Picture 15" descr="elast_key.eps"/>
            <p:cNvPicPr>
              <a:picLocks noChangeAspect="1"/>
            </p:cNvPicPr>
            <p:nvPr/>
          </p:nvPicPr>
          <p:blipFill>
            <a:blip r:embed="rId5"/>
            <a:srcRect l="16308" t="37886" r="36326" b="24773"/>
            <a:stretch>
              <a:fillRect/>
            </a:stretch>
          </p:blipFill>
          <p:spPr>
            <a:xfrm>
              <a:off x="3350681" y="3606994"/>
              <a:ext cx="1689100" cy="596706"/>
            </a:xfrm>
            <a:prstGeom prst="rect">
              <a:avLst/>
            </a:prstGeom>
          </p:spPr>
        </p:pic>
        <p:sp>
          <p:nvSpPr>
            <p:cNvPr id="17" name="TextBox 16"/>
            <p:cNvSpPr txBox="1"/>
            <p:nvPr/>
          </p:nvSpPr>
          <p:spPr>
            <a:xfrm>
              <a:off x="2046715" y="3765472"/>
              <a:ext cx="1574800" cy="375352"/>
            </a:xfrm>
            <a:prstGeom prst="rect">
              <a:avLst/>
            </a:prstGeom>
            <a:noFill/>
          </p:spPr>
          <p:txBody>
            <a:bodyPr wrap="square" rtlCol="0">
              <a:spAutoFit/>
            </a:bodyPr>
            <a:lstStyle/>
            <a:p>
              <a:r>
                <a:rPr lang="en-US" dirty="0" err="1" smtClean="0"/>
                <a:t>ε</a:t>
              </a:r>
              <a:r>
                <a:rPr lang="en-US" dirty="0" smtClean="0"/>
                <a:t> values: </a:t>
              </a:r>
              <a:endParaRPr lang="en-US" dirty="0"/>
            </a:p>
          </p:txBody>
        </p:sp>
        <p:sp>
          <p:nvSpPr>
            <p:cNvPr id="18" name="Rectangle 17"/>
            <p:cNvSpPr/>
            <p:nvPr/>
          </p:nvSpPr>
          <p:spPr>
            <a:xfrm>
              <a:off x="1921931" y="37632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2"/>
          <p:cNvGrpSpPr/>
          <p:nvPr/>
        </p:nvGrpSpPr>
        <p:grpSpPr>
          <a:xfrm>
            <a:off x="4435495" y="3320032"/>
            <a:ext cx="3333844" cy="527922"/>
            <a:chOff x="5869008" y="8450832"/>
            <a:chExt cx="3333844" cy="527922"/>
          </a:xfrm>
        </p:grpSpPr>
        <p:pic>
          <p:nvPicPr>
            <p:cNvPr id="20" name="Picture 19" descr="sens_key.eps"/>
            <p:cNvPicPr>
              <a:picLocks noChangeAspect="1"/>
            </p:cNvPicPr>
            <p:nvPr/>
          </p:nvPicPr>
          <p:blipFill>
            <a:blip r:embed="rId6"/>
            <a:srcRect l="18623" t="48115" r="23035" b="21389"/>
            <a:stretch>
              <a:fillRect/>
            </a:stretch>
          </p:blipFill>
          <p:spPr>
            <a:xfrm>
              <a:off x="7067168" y="8478504"/>
              <a:ext cx="2135684" cy="500250"/>
            </a:xfrm>
            <a:prstGeom prst="rect">
              <a:avLst/>
            </a:prstGeom>
          </p:spPr>
        </p:pic>
        <p:sp>
          <p:nvSpPr>
            <p:cNvPr id="21" name="TextBox 20"/>
            <p:cNvSpPr txBox="1"/>
            <p:nvPr/>
          </p:nvSpPr>
          <p:spPr>
            <a:xfrm>
              <a:off x="5920005" y="8450832"/>
              <a:ext cx="1574800" cy="375352"/>
            </a:xfrm>
            <a:prstGeom prst="rect">
              <a:avLst/>
            </a:prstGeom>
            <a:noFill/>
          </p:spPr>
          <p:txBody>
            <a:bodyPr wrap="square" rtlCol="0">
              <a:spAutoFit/>
            </a:bodyPr>
            <a:lstStyle/>
            <a:p>
              <a:r>
                <a:rPr lang="en-US" dirty="0" smtClean="0"/>
                <a:t>S values: </a:t>
              </a:r>
              <a:endParaRPr lang="en-US" dirty="0"/>
            </a:p>
          </p:txBody>
        </p:sp>
        <p:sp>
          <p:nvSpPr>
            <p:cNvPr id="22" name="Rectangle 21"/>
            <p:cNvSpPr/>
            <p:nvPr/>
          </p:nvSpPr>
          <p:spPr>
            <a:xfrm>
              <a:off x="5869008" y="84622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5"/>
          <p:cNvSpPr>
            <a:spLocks noGrp="1" noChangeArrowheads="1"/>
          </p:cNvSpPr>
          <p:nvPr>
            <p:ph type="title" idx="4294967295"/>
          </p:nvPr>
        </p:nvSpPr>
        <p:spPr>
          <a:xfrm>
            <a:off x="0" y="63500"/>
            <a:ext cx="9144000" cy="939801"/>
          </a:xfrm>
        </p:spPr>
        <p:txBody>
          <a:bodyPr>
            <a:normAutofit fontScale="90000"/>
          </a:bodyPr>
          <a:lstStyle/>
          <a:p>
            <a:pPr eaLnBrk="1" hangingPunct="1">
              <a:defRPr/>
            </a:pPr>
            <a:r>
              <a:rPr lang="en-US" sz="3600" b="1" dirty="0" smtClean="0">
                <a:effectLst>
                  <a:outerShdw blurRad="38100" dist="38100" dir="2700000" algn="tl">
                    <a:srgbClr val="DDDDDD"/>
                  </a:outerShdw>
                </a:effectLst>
                <a:latin typeface="Arial"/>
                <a:ea typeface="+mj-ea"/>
                <a:cs typeface="Arial"/>
              </a:rPr>
              <a:t>Seasonal Responses</a:t>
            </a:r>
            <a:br>
              <a:rPr lang="en-US" sz="3600" b="1" dirty="0" smtClean="0">
                <a:effectLst>
                  <a:outerShdw blurRad="38100" dist="38100" dir="2700000" algn="tl">
                    <a:srgbClr val="DDDDDD"/>
                  </a:outerShdw>
                </a:effectLst>
                <a:latin typeface="Arial"/>
                <a:ea typeface="+mj-ea"/>
                <a:cs typeface="Arial"/>
              </a:rPr>
            </a:br>
            <a:r>
              <a:rPr lang="en-US" sz="3600" b="1" dirty="0" smtClean="0">
                <a:effectLst>
                  <a:outerShdw blurRad="38100" dist="38100" dir="2700000" algn="tl">
                    <a:srgbClr val="DDDDDD"/>
                  </a:outerShdw>
                </a:effectLst>
                <a:latin typeface="Arial"/>
                <a:ea typeface="+mj-ea"/>
                <a:cs typeface="Arial"/>
              </a:rPr>
              <a:t>Yakima River basin at Parker</a:t>
            </a:r>
            <a:endParaRPr lang="en-US" sz="3600" b="1" dirty="0">
              <a:effectLst>
                <a:outerShdw blurRad="38100" dist="38100" dir="2700000" algn="tl">
                  <a:srgbClr val="DDDDDD"/>
                </a:outerShdw>
              </a:effectLst>
              <a:latin typeface="Arial"/>
              <a:ea typeface="+mj-ea"/>
              <a:cs typeface="Arial"/>
            </a:endParaRPr>
          </a:p>
        </p:txBody>
      </p:sp>
      <p:pic>
        <p:nvPicPr>
          <p:cNvPr id="26" name="Picture 25" descr="upstream.YAPAR.gif"/>
          <p:cNvPicPr>
            <a:picLocks noChangeAspect="1"/>
          </p:cNvPicPr>
          <p:nvPr/>
        </p:nvPicPr>
        <p:blipFill>
          <a:blip r:embed="rId7"/>
          <a:srcRect t="6366" r="3213" b="8045"/>
          <a:stretch>
            <a:fillRect/>
          </a:stretch>
        </p:blipFill>
        <p:spPr>
          <a:xfrm>
            <a:off x="342900" y="1419389"/>
            <a:ext cx="3264337" cy="3593771"/>
          </a:xfrm>
          <a:prstGeom prst="rect">
            <a:avLst/>
          </a:prstGeom>
        </p:spPr>
      </p:pic>
      <p:sp>
        <p:nvSpPr>
          <p:cNvPr id="15" name="Rectangle 14"/>
          <p:cNvSpPr/>
          <p:nvPr/>
        </p:nvSpPr>
        <p:spPr bwMode="auto">
          <a:xfrm>
            <a:off x="765174" y="5359400"/>
            <a:ext cx="2562226" cy="1257300"/>
          </a:xfrm>
          <a:prstGeom prst="rect">
            <a:avLst/>
          </a:prstGeom>
          <a:solidFill>
            <a:srgbClr val="B9CDE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t>96 values (</a:t>
            </a:r>
            <a:r>
              <a:rPr lang="en-US" sz="2400" dirty="0" err="1" smtClean="0"/>
              <a:t>ε</a:t>
            </a:r>
            <a:r>
              <a:rPr lang="en-US" sz="2400" dirty="0" smtClean="0"/>
              <a:t> and S) serve as transfer function</a:t>
            </a:r>
            <a:endParaRPr kumimoji="0" lang="en-US" sz="2400" b="0" i="0" u="none" strike="noStrike" cap="none" normalizeH="0" baseline="0" dirty="0">
              <a:ln>
                <a:noFill/>
              </a:ln>
              <a:solidFill>
                <a:schemeClr val="tx1"/>
              </a:solidFill>
              <a:effectLst/>
              <a:latin typeface="Times" charset="0"/>
            </a:endParaRPr>
          </a:p>
        </p:txBody>
      </p:sp>
      <p:sp>
        <p:nvSpPr>
          <p:cNvPr id="4" name="Slide Number Placeholder 3"/>
          <p:cNvSpPr>
            <a:spLocks noGrp="1"/>
          </p:cNvSpPr>
          <p:nvPr>
            <p:ph type="sldNum" sz="quarter" idx="12"/>
          </p:nvPr>
        </p:nvSpPr>
        <p:spPr/>
        <p:txBody>
          <a:bodyPr/>
          <a:lstStyle/>
          <a:p>
            <a:fld id="{08A71FCF-8162-CF4F-97AC-67D24C9EE9EE}" type="slidenum">
              <a:rPr lang="en-US" smtClean="0"/>
              <a:pPr/>
              <a:t>59</a:t>
            </a:fld>
            <a:endParaRPr lang="en-US"/>
          </a:p>
        </p:txBody>
      </p:sp>
    </p:spTree>
    <p:extLst>
      <p:ext uri="{BB962C8B-B14F-4D97-AF65-F5344CB8AC3E}">
        <p14:creationId xmlns:p14="http://schemas.microsoft.com/office/powerpoint/2010/main" val="430881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04800" y="1367367"/>
            <a:ext cx="8343900" cy="4889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554" name="Rectangle 3"/>
          <p:cNvSpPr>
            <a:spLocks noGrp="1" noChangeArrowheads="1"/>
          </p:cNvSpPr>
          <p:nvPr>
            <p:ph type="title" idx="4294967295"/>
          </p:nvPr>
        </p:nvSpPr>
        <p:spPr>
          <a:xfrm>
            <a:off x="0" y="88900"/>
            <a:ext cx="9144000" cy="1143000"/>
          </a:xfrm>
        </p:spPr>
        <p:txBody>
          <a:bodyPr>
            <a:normAutofit fontScale="90000"/>
          </a:bodyPr>
          <a:lstStyle/>
          <a:p>
            <a:r>
              <a:rPr lang="en-US" sz="4800" b="1" dirty="0" smtClean="0"/>
              <a:t>Colorado River flows, mid 21</a:t>
            </a:r>
            <a:r>
              <a:rPr lang="en-US" sz="4800" b="1" baseline="30000" dirty="0" smtClean="0"/>
              <a:t>st</a:t>
            </a:r>
            <a:r>
              <a:rPr lang="en-US" sz="4800" b="1" dirty="0" smtClean="0"/>
              <a:t> Century</a:t>
            </a:r>
            <a:endParaRPr lang="en-US" sz="4800" b="1" dirty="0"/>
          </a:p>
        </p:txBody>
      </p:sp>
      <p:sp>
        <p:nvSpPr>
          <p:cNvPr id="23555" name="Rectangle 4"/>
          <p:cNvSpPr>
            <a:spLocks noChangeArrowheads="1"/>
          </p:cNvSpPr>
          <p:nvPr/>
        </p:nvSpPr>
        <p:spPr bwMode="auto">
          <a:xfrm>
            <a:off x="319088" y="6051023"/>
            <a:ext cx="8556625" cy="553998"/>
          </a:xfrm>
          <a:prstGeom prst="rect">
            <a:avLst/>
          </a:prstGeom>
          <a:noFill/>
          <a:ln w="9525">
            <a:noFill/>
            <a:miter lim="800000"/>
            <a:headEnd/>
            <a:tailEnd/>
          </a:ln>
        </p:spPr>
        <p:txBody>
          <a:bodyPr>
            <a:prstTxWarp prst="textNoShape">
              <a:avLst/>
            </a:prstTxWarp>
            <a:spAutoFit/>
          </a:bodyPr>
          <a:lstStyle/>
          <a:p>
            <a:pPr>
              <a:spcBef>
                <a:spcPct val="50000"/>
              </a:spcBef>
            </a:pPr>
            <a:r>
              <a:rPr lang="en-US" sz="1000" i="1" dirty="0" smtClean="0">
                <a:latin typeface="Book Antiqua" charset="0"/>
              </a:rPr>
              <a:t>Information </a:t>
            </a:r>
            <a:r>
              <a:rPr lang="en-US" sz="1000" i="1" dirty="0">
                <a:latin typeface="Book Antiqua" charset="0"/>
              </a:rPr>
              <a:t>from</a:t>
            </a:r>
            <a:r>
              <a:rPr lang="en-US" sz="1000" i="1" dirty="0" smtClean="0">
                <a:latin typeface="Book Antiqua" charset="0"/>
              </a:rPr>
              <a:t> Table 5-1 in Western Water Assessment report to the Colorado </a:t>
            </a:r>
            <a:r>
              <a:rPr lang="en-US" sz="1000" i="1" dirty="0">
                <a:latin typeface="Book Antiqua" charset="0"/>
              </a:rPr>
              <a:t>Water Conservation </a:t>
            </a:r>
            <a:r>
              <a:rPr lang="en-US" sz="1000" i="1" dirty="0" smtClean="0">
                <a:latin typeface="Book Antiqua" charset="0"/>
              </a:rPr>
              <a:t>Board  “Colorado </a:t>
            </a:r>
            <a:r>
              <a:rPr lang="en-US" sz="1000" i="1" dirty="0">
                <a:latin typeface="Book Antiqua" charset="0"/>
              </a:rPr>
              <a:t>Climate Change: A Synthesis to Support Water Resource Management and Adaptation.”  Oct 2008 (available online at: http://cwcb.state.co.us/NR/rdonlyres/8118BBDB-4E54-4189-A354-3885EEF778A8/0/CCSection5.pdf)</a:t>
            </a:r>
            <a:r>
              <a:rPr lang="en-US" sz="1000" i="1" dirty="0">
                <a:latin typeface="Arial" charset="0"/>
              </a:rPr>
              <a:t> </a:t>
            </a:r>
          </a:p>
        </p:txBody>
      </p:sp>
      <p:pic>
        <p:nvPicPr>
          <p:cNvPr id="7" name="Picture 6" descr="Screen shot 2011-01-24 at 11.13.06 AM.png"/>
          <p:cNvPicPr>
            <a:picLocks noChangeAspect="1"/>
          </p:cNvPicPr>
          <p:nvPr/>
        </p:nvPicPr>
        <p:blipFill>
          <a:blip r:embed="rId3"/>
          <a:stretch>
            <a:fillRect/>
          </a:stretch>
        </p:blipFill>
        <p:spPr>
          <a:xfrm>
            <a:off x="5897301" y="1141080"/>
            <a:ext cx="2350289" cy="4740079"/>
          </a:xfrm>
          <a:prstGeom prst="rect">
            <a:avLst/>
          </a:prstGeom>
        </p:spPr>
      </p:pic>
      <p:pic>
        <p:nvPicPr>
          <p:cNvPr id="8" name="Picture 7" descr="Screen shot 2011-01-24 at 11.12.49 AM.png"/>
          <p:cNvPicPr>
            <a:picLocks noChangeAspect="1"/>
          </p:cNvPicPr>
          <p:nvPr/>
        </p:nvPicPr>
        <p:blipFill>
          <a:blip r:embed="rId4"/>
          <a:stretch>
            <a:fillRect/>
          </a:stretch>
        </p:blipFill>
        <p:spPr>
          <a:xfrm>
            <a:off x="346074" y="1148489"/>
            <a:ext cx="5560814" cy="4740078"/>
          </a:xfrm>
          <a:prstGeom prst="rect">
            <a:avLst/>
          </a:prstGeom>
        </p:spPr>
      </p:pic>
      <p:sp>
        <p:nvSpPr>
          <p:cNvPr id="10" name="Rectangle 8"/>
          <p:cNvSpPr>
            <a:spLocks noChangeArrowheads="1"/>
          </p:cNvSpPr>
          <p:nvPr/>
        </p:nvSpPr>
        <p:spPr bwMode="auto">
          <a:xfrm>
            <a:off x="5891213" y="1216025"/>
            <a:ext cx="2401887" cy="4689475"/>
          </a:xfrm>
          <a:prstGeom prst="rect">
            <a:avLst/>
          </a:prstGeom>
          <a:noFill/>
          <a:ln w="28575">
            <a:solidFill>
              <a:srgbClr val="800000"/>
            </a:solidFill>
            <a:miter lim="800000"/>
            <a:headEnd/>
            <a:tailEnd/>
          </a:ln>
        </p:spPr>
        <p:txBody>
          <a:bodyPr wrap="none" anchor="ctr">
            <a:prstTxWarp prst="textNoShape">
              <a:avLst/>
            </a:prstTxWarp>
          </a:bodyPr>
          <a:lstStyle/>
          <a:p>
            <a:endParaRPr lang="en-US"/>
          </a:p>
        </p:txBody>
      </p:sp>
      <p:sp>
        <p:nvSpPr>
          <p:cNvPr id="11" name="Slide Number Placeholder 10"/>
          <p:cNvSpPr>
            <a:spLocks noGrp="1"/>
          </p:cNvSpPr>
          <p:nvPr>
            <p:ph type="sldNum" sz="quarter" idx="12"/>
          </p:nvPr>
        </p:nvSpPr>
        <p:spPr>
          <a:xfrm>
            <a:off x="7239000" y="93133"/>
            <a:ext cx="1905000" cy="457200"/>
          </a:xfrm>
        </p:spPr>
        <p:txBody>
          <a:bodyPr/>
          <a:lstStyle/>
          <a:p>
            <a:pPr>
              <a:defRPr/>
            </a:pPr>
            <a:r>
              <a:rPr lang="en-US" i="1" dirty="0" smtClean="0">
                <a:solidFill>
                  <a:srgbClr val="FFFFFF"/>
                </a:solidFill>
              </a:rPr>
              <a:t>Intro, slide </a:t>
            </a:r>
            <a:fld id="{94BB015A-FE83-2C43-ACE2-85D0D298FC6A}" type="slidenum">
              <a:rPr lang="en-US" i="1" smtClean="0">
                <a:solidFill>
                  <a:srgbClr val="FFFFFF"/>
                </a:solidFill>
              </a:rPr>
              <a:pPr>
                <a:defRPr/>
              </a:pPr>
              <a:t>6</a:t>
            </a:fld>
            <a:endParaRPr lang="en-US" i="1" dirty="0">
              <a:solidFill>
                <a:srgbClr val="FFFFFF"/>
              </a:solidFill>
            </a:endParaRPr>
          </a:p>
        </p:txBody>
      </p:sp>
      <p:pic>
        <p:nvPicPr>
          <p:cNvPr id="2" name="Picture 1"/>
          <p:cNvPicPr>
            <a:picLocks noChangeAspect="1"/>
          </p:cNvPicPr>
          <p:nvPr/>
        </p:nvPicPr>
        <p:blipFill>
          <a:blip r:embed="rId5"/>
          <a:stretch>
            <a:fillRect/>
          </a:stretch>
        </p:blipFill>
        <p:spPr>
          <a:xfrm>
            <a:off x="3498850" y="3251200"/>
            <a:ext cx="2146300" cy="355600"/>
          </a:xfrm>
          <a:prstGeom prst="rect">
            <a:avLst/>
          </a:prstGeom>
        </p:spPr>
      </p:pic>
      <p:sp>
        <p:nvSpPr>
          <p:cNvPr id="15"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6</a:t>
            </a:r>
          </a:p>
        </p:txBody>
      </p:sp>
    </p:spTree>
    <p:extLst>
      <p:ext uri="{BB962C8B-B14F-4D97-AF65-F5344CB8AC3E}">
        <p14:creationId xmlns:p14="http://schemas.microsoft.com/office/powerpoint/2010/main" val="41321956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idx="4294967295"/>
          </p:nvPr>
        </p:nvSpPr>
        <p:spPr>
          <a:xfrm>
            <a:off x="0" y="0"/>
            <a:ext cx="9144000" cy="660400"/>
          </a:xfrm>
        </p:spPr>
        <p:txBody>
          <a:bodyPr/>
          <a:lstStyle/>
          <a:p>
            <a:pPr eaLnBrk="1" hangingPunct="1">
              <a:defRPr/>
            </a:pPr>
            <a:r>
              <a:rPr lang="en-US" sz="3600" b="1" dirty="0" smtClean="0">
                <a:latin typeface="Arial"/>
                <a:ea typeface="+mj-ea"/>
                <a:cs typeface="Arial"/>
              </a:rPr>
              <a:t>Application</a:t>
            </a:r>
            <a:endParaRPr lang="en-US" sz="3600" b="1" dirty="0">
              <a:latin typeface="Arial"/>
              <a:ea typeface="+mj-ea"/>
              <a:cs typeface="Arial"/>
            </a:endParaRPr>
          </a:p>
        </p:txBody>
      </p:sp>
      <p:sp>
        <p:nvSpPr>
          <p:cNvPr id="16" name="Rectangle 15"/>
          <p:cNvSpPr/>
          <p:nvPr/>
        </p:nvSpPr>
        <p:spPr>
          <a:xfrm>
            <a:off x="509586" y="5842000"/>
            <a:ext cx="8634413" cy="707886"/>
          </a:xfrm>
          <a:prstGeom prst="rect">
            <a:avLst/>
          </a:prstGeom>
        </p:spPr>
        <p:txBody>
          <a:bodyPr wrap="square">
            <a:spAutoFit/>
          </a:bodyPr>
          <a:lstStyle/>
          <a:p>
            <a:pPr marL="457200" indent="-457200"/>
            <a:r>
              <a:rPr lang="en-US" sz="2000" dirty="0" smtClean="0"/>
              <a:t>Sequencing allows for the superposition of 0.1°C, while also capturing the interactions from larger increments of change</a:t>
            </a:r>
          </a:p>
        </p:txBody>
      </p:sp>
      <p:pic>
        <p:nvPicPr>
          <p:cNvPr id="17" name="Picture 16" descr="3months.YAPAR.elast1.01.eps"/>
          <p:cNvPicPr>
            <a:picLocks noChangeAspect="1"/>
          </p:cNvPicPr>
          <p:nvPr/>
        </p:nvPicPr>
        <p:blipFill>
          <a:blip r:embed="rId3"/>
          <a:stretch>
            <a:fillRect/>
          </a:stretch>
        </p:blipFill>
        <p:spPr>
          <a:xfrm>
            <a:off x="386995" y="3303927"/>
            <a:ext cx="3802418" cy="1724548"/>
          </a:xfrm>
          <a:prstGeom prst="rect">
            <a:avLst/>
          </a:prstGeom>
        </p:spPr>
      </p:pic>
      <p:pic>
        <p:nvPicPr>
          <p:cNvPr id="18" name="Picture 17" descr="3months.YAPAR.sens0.1deg.eps"/>
          <p:cNvPicPr>
            <a:picLocks noChangeAspect="1"/>
          </p:cNvPicPr>
          <p:nvPr/>
        </p:nvPicPr>
        <p:blipFill>
          <a:blip r:embed="rId4"/>
          <a:stretch>
            <a:fillRect/>
          </a:stretch>
        </p:blipFill>
        <p:spPr>
          <a:xfrm>
            <a:off x="403311" y="723900"/>
            <a:ext cx="3798802" cy="1769897"/>
          </a:xfrm>
          <a:prstGeom prst="rect">
            <a:avLst/>
          </a:prstGeom>
        </p:spPr>
      </p:pic>
      <p:pic>
        <p:nvPicPr>
          <p:cNvPr id="20" name="Picture 19" descr="elast_key.eps"/>
          <p:cNvPicPr>
            <a:picLocks noChangeAspect="1"/>
          </p:cNvPicPr>
          <p:nvPr/>
        </p:nvPicPr>
        <p:blipFill>
          <a:blip r:embed="rId5"/>
          <a:srcRect l="16308" t="37886" r="36326" b="24773"/>
          <a:stretch>
            <a:fillRect/>
          </a:stretch>
        </p:blipFill>
        <p:spPr>
          <a:xfrm>
            <a:off x="2067981" y="5016694"/>
            <a:ext cx="1689100" cy="596706"/>
          </a:xfrm>
          <a:prstGeom prst="rect">
            <a:avLst/>
          </a:prstGeom>
        </p:spPr>
      </p:pic>
      <p:sp>
        <p:nvSpPr>
          <p:cNvPr id="21" name="TextBox 20"/>
          <p:cNvSpPr txBox="1"/>
          <p:nvPr/>
        </p:nvSpPr>
        <p:spPr>
          <a:xfrm>
            <a:off x="824489" y="5175172"/>
            <a:ext cx="1574800" cy="375352"/>
          </a:xfrm>
          <a:prstGeom prst="rect">
            <a:avLst/>
          </a:prstGeom>
          <a:noFill/>
        </p:spPr>
        <p:txBody>
          <a:bodyPr wrap="square" rtlCol="0">
            <a:spAutoFit/>
          </a:bodyPr>
          <a:lstStyle/>
          <a:p>
            <a:r>
              <a:rPr lang="en-US" dirty="0" err="1" smtClean="0"/>
              <a:t>ε</a:t>
            </a:r>
            <a:r>
              <a:rPr lang="en-US" dirty="0" smtClean="0"/>
              <a:t> values: </a:t>
            </a:r>
            <a:endParaRPr lang="en-US" dirty="0"/>
          </a:p>
        </p:txBody>
      </p:sp>
      <p:sp>
        <p:nvSpPr>
          <p:cNvPr id="22" name="Rectangle 21"/>
          <p:cNvSpPr/>
          <p:nvPr/>
        </p:nvSpPr>
        <p:spPr>
          <a:xfrm>
            <a:off x="639231" y="51729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sens_key.eps"/>
          <p:cNvPicPr>
            <a:picLocks noChangeAspect="1"/>
          </p:cNvPicPr>
          <p:nvPr/>
        </p:nvPicPr>
        <p:blipFill>
          <a:blip r:embed="rId6"/>
          <a:srcRect l="18623" t="48115" r="23035" b="21389"/>
          <a:stretch>
            <a:fillRect/>
          </a:stretch>
        </p:blipFill>
        <p:spPr>
          <a:xfrm>
            <a:off x="1912555" y="2700004"/>
            <a:ext cx="2135684" cy="500250"/>
          </a:xfrm>
          <a:prstGeom prst="rect">
            <a:avLst/>
          </a:prstGeom>
        </p:spPr>
      </p:pic>
      <p:sp>
        <p:nvSpPr>
          <p:cNvPr id="25" name="TextBox 24"/>
          <p:cNvSpPr txBox="1"/>
          <p:nvPr/>
        </p:nvSpPr>
        <p:spPr>
          <a:xfrm>
            <a:off x="785550" y="2692488"/>
            <a:ext cx="1574800" cy="375352"/>
          </a:xfrm>
          <a:prstGeom prst="rect">
            <a:avLst/>
          </a:prstGeom>
          <a:noFill/>
        </p:spPr>
        <p:txBody>
          <a:bodyPr wrap="square" rtlCol="0">
            <a:spAutoFit/>
          </a:bodyPr>
          <a:lstStyle/>
          <a:p>
            <a:r>
              <a:rPr lang="en-US" dirty="0" smtClean="0"/>
              <a:t>S values: </a:t>
            </a:r>
            <a:endParaRPr lang="en-US" dirty="0"/>
          </a:p>
        </p:txBody>
      </p:sp>
      <p:sp>
        <p:nvSpPr>
          <p:cNvPr id="26" name="Rectangle 25"/>
          <p:cNvSpPr/>
          <p:nvPr/>
        </p:nvSpPr>
        <p:spPr>
          <a:xfrm>
            <a:off x="714395" y="26837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bwMode="auto">
          <a:xfrm>
            <a:off x="850900" y="1158875"/>
            <a:ext cx="2933700" cy="276225"/>
          </a:xfrm>
          <a:prstGeom prst="rect">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ectangle 27"/>
          <p:cNvSpPr/>
          <p:nvPr/>
        </p:nvSpPr>
        <p:spPr bwMode="auto">
          <a:xfrm>
            <a:off x="850901" y="1463675"/>
            <a:ext cx="2946399" cy="263525"/>
          </a:xfrm>
          <a:prstGeom prst="rect">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392612" y="1600200"/>
            <a:ext cx="3811587" cy="369332"/>
          </a:xfrm>
          <a:prstGeom prst="rect">
            <a:avLst/>
          </a:prstGeom>
          <a:noFill/>
        </p:spPr>
        <p:txBody>
          <a:bodyPr wrap="square" rtlCol="0">
            <a:spAutoFit/>
          </a:bodyPr>
          <a:lstStyle/>
          <a:p>
            <a:r>
              <a:rPr lang="en-US" dirty="0" smtClean="0">
                <a:latin typeface="Arial"/>
                <a:cs typeface="Arial"/>
              </a:rPr>
              <a:t>Q</a:t>
            </a:r>
            <a:r>
              <a:rPr lang="en-US" baseline="-25000" dirty="0" smtClean="0">
                <a:latin typeface="Arial"/>
                <a:cs typeface="Arial"/>
              </a:rPr>
              <a:t>1</a:t>
            </a:r>
            <a:r>
              <a:rPr lang="en-US" dirty="0" smtClean="0">
                <a:latin typeface="Arial"/>
                <a:cs typeface="Arial"/>
              </a:rPr>
              <a:t>+Q</a:t>
            </a:r>
            <a:r>
              <a:rPr lang="en-US" baseline="-25000" dirty="0" smtClean="0">
                <a:latin typeface="Arial"/>
                <a:cs typeface="Arial"/>
              </a:rPr>
              <a:t>1</a:t>
            </a:r>
            <a:r>
              <a:rPr lang="en-US" dirty="0" smtClean="0">
                <a:latin typeface="Arial"/>
                <a:cs typeface="Arial"/>
              </a:rPr>
              <a:t>*ΔP</a:t>
            </a:r>
            <a:r>
              <a:rPr lang="en-US" baseline="-25000" dirty="0" smtClean="0">
                <a:latin typeface="Arial"/>
                <a:cs typeface="Arial"/>
              </a:rPr>
              <a:t>OND</a:t>
            </a:r>
            <a:r>
              <a:rPr lang="en-US" dirty="0" smtClean="0">
                <a:latin typeface="Arial"/>
                <a:cs typeface="Arial"/>
              </a:rPr>
              <a:t>*ε</a:t>
            </a:r>
            <a:r>
              <a:rPr lang="en-US" baseline="-25000" dirty="0" smtClean="0">
                <a:latin typeface="Arial"/>
                <a:cs typeface="Arial"/>
              </a:rPr>
              <a:t>OND</a:t>
            </a:r>
            <a:r>
              <a:rPr lang="en-US" dirty="0" smtClean="0">
                <a:latin typeface="Arial"/>
                <a:cs typeface="Arial"/>
              </a:rPr>
              <a:t> = Q</a:t>
            </a:r>
            <a:r>
              <a:rPr lang="en-US" baseline="-25000" dirty="0" smtClean="0">
                <a:latin typeface="Arial"/>
                <a:cs typeface="Arial"/>
              </a:rPr>
              <a:t>2</a:t>
            </a:r>
            <a:endParaRPr lang="en-US" baseline="-25000" dirty="0">
              <a:latin typeface="Arial"/>
              <a:cs typeface="Arial"/>
            </a:endParaRPr>
          </a:p>
        </p:txBody>
      </p:sp>
      <p:sp>
        <p:nvSpPr>
          <p:cNvPr id="31" name="TextBox 30"/>
          <p:cNvSpPr txBox="1"/>
          <p:nvPr/>
        </p:nvSpPr>
        <p:spPr>
          <a:xfrm>
            <a:off x="4405313" y="2044700"/>
            <a:ext cx="3403600" cy="3093154"/>
          </a:xfrm>
          <a:prstGeom prst="rect">
            <a:avLst/>
          </a:prstGeom>
          <a:noFill/>
        </p:spPr>
        <p:txBody>
          <a:bodyPr wrap="square" rtlCol="0">
            <a:spAutoFit/>
          </a:bodyPr>
          <a:lstStyle/>
          <a:p>
            <a:r>
              <a:rPr lang="en-US" dirty="0" smtClean="0">
                <a:latin typeface="Arial"/>
                <a:cs typeface="Arial"/>
              </a:rPr>
              <a:t>Q</a:t>
            </a:r>
            <a:r>
              <a:rPr lang="en-US" baseline="-25000" dirty="0" smtClean="0">
                <a:latin typeface="Arial"/>
                <a:cs typeface="Arial"/>
              </a:rPr>
              <a:t>2</a:t>
            </a:r>
            <a:r>
              <a:rPr lang="en-US" dirty="0" smtClean="0">
                <a:latin typeface="Arial"/>
                <a:cs typeface="Arial"/>
              </a:rPr>
              <a:t>+Q</a:t>
            </a:r>
            <a:r>
              <a:rPr lang="en-US" baseline="-25000" dirty="0" smtClean="0">
                <a:latin typeface="Arial"/>
                <a:cs typeface="Arial"/>
              </a:rPr>
              <a:t>2</a:t>
            </a:r>
            <a:r>
              <a:rPr lang="en-US" dirty="0" smtClean="0">
                <a:latin typeface="Arial"/>
                <a:cs typeface="Arial"/>
              </a:rPr>
              <a:t>*ΔT</a:t>
            </a:r>
            <a:r>
              <a:rPr lang="en-US" baseline="-25000" dirty="0" smtClean="0">
                <a:latin typeface="Arial"/>
                <a:cs typeface="Arial"/>
              </a:rPr>
              <a:t>JFM</a:t>
            </a:r>
            <a:r>
              <a:rPr lang="en-US" dirty="0" smtClean="0">
                <a:latin typeface="Arial"/>
                <a:cs typeface="Arial"/>
              </a:rPr>
              <a:t>*S</a:t>
            </a:r>
            <a:r>
              <a:rPr lang="en-US" baseline="-25000" dirty="0" smtClean="0">
                <a:latin typeface="Arial"/>
                <a:cs typeface="Arial"/>
              </a:rPr>
              <a:t>JFM</a:t>
            </a:r>
            <a:r>
              <a:rPr lang="en-US" dirty="0" smtClean="0">
                <a:latin typeface="Arial"/>
                <a:cs typeface="Arial"/>
              </a:rPr>
              <a:t> = Q</a:t>
            </a:r>
            <a:r>
              <a:rPr lang="en-US" baseline="-25000" dirty="0" smtClean="0">
                <a:latin typeface="Arial"/>
                <a:cs typeface="Arial"/>
              </a:rPr>
              <a:t>3</a:t>
            </a:r>
          </a:p>
          <a:p>
            <a:endParaRPr lang="en-US" sz="900" dirty="0" smtClean="0">
              <a:latin typeface="Arial"/>
              <a:cs typeface="Arial"/>
            </a:endParaRPr>
          </a:p>
          <a:p>
            <a:r>
              <a:rPr lang="en-US" dirty="0" smtClean="0">
                <a:latin typeface="Arial"/>
                <a:cs typeface="Arial"/>
              </a:rPr>
              <a:t>and so on…</a:t>
            </a:r>
          </a:p>
          <a:p>
            <a:endParaRPr lang="en-US" baseline="-25000" dirty="0" smtClean="0">
              <a:latin typeface="Arial"/>
              <a:cs typeface="Arial"/>
            </a:endParaRPr>
          </a:p>
          <a:p>
            <a:r>
              <a:rPr lang="en-US" dirty="0" smtClean="0">
                <a:latin typeface="Arial"/>
                <a:cs typeface="Arial"/>
              </a:rPr>
              <a:t>Q</a:t>
            </a:r>
            <a:r>
              <a:rPr lang="en-US" baseline="-25000" dirty="0" smtClean="0">
                <a:latin typeface="Arial"/>
                <a:cs typeface="Arial"/>
              </a:rPr>
              <a:t>3</a:t>
            </a:r>
            <a:r>
              <a:rPr lang="en-US" dirty="0" smtClean="0">
                <a:latin typeface="Arial"/>
                <a:cs typeface="Arial"/>
              </a:rPr>
              <a:t>+Q</a:t>
            </a:r>
            <a:r>
              <a:rPr lang="en-US" baseline="-25000" dirty="0" smtClean="0">
                <a:latin typeface="Arial"/>
                <a:cs typeface="Arial"/>
              </a:rPr>
              <a:t>3</a:t>
            </a:r>
            <a:r>
              <a:rPr lang="en-US" dirty="0" smtClean="0">
                <a:latin typeface="Arial"/>
                <a:cs typeface="Arial"/>
              </a:rPr>
              <a:t>*ΔP</a:t>
            </a:r>
            <a:r>
              <a:rPr lang="en-US" baseline="-25000" dirty="0" smtClean="0">
                <a:latin typeface="Arial"/>
                <a:cs typeface="Arial"/>
              </a:rPr>
              <a:t>JFM</a:t>
            </a:r>
            <a:r>
              <a:rPr lang="en-US" dirty="0" smtClean="0">
                <a:latin typeface="Arial"/>
                <a:cs typeface="Arial"/>
              </a:rPr>
              <a:t>*ε</a:t>
            </a:r>
            <a:r>
              <a:rPr lang="en-US" baseline="-25000" dirty="0" smtClean="0">
                <a:latin typeface="Arial"/>
                <a:cs typeface="Arial"/>
              </a:rPr>
              <a:t>JFM</a:t>
            </a:r>
            <a:r>
              <a:rPr lang="en-US" dirty="0" smtClean="0">
                <a:latin typeface="Arial"/>
                <a:cs typeface="Arial"/>
              </a:rPr>
              <a:t> = Q</a:t>
            </a:r>
            <a:r>
              <a:rPr lang="en-US" baseline="-25000" dirty="0" smtClean="0">
                <a:latin typeface="Arial"/>
                <a:cs typeface="Arial"/>
              </a:rPr>
              <a:t>4</a:t>
            </a:r>
          </a:p>
          <a:p>
            <a:endParaRPr lang="en-US" baseline="-25000" dirty="0" smtClean="0">
              <a:latin typeface="Arial"/>
              <a:cs typeface="Arial"/>
            </a:endParaRPr>
          </a:p>
          <a:p>
            <a:r>
              <a:rPr lang="en-US" dirty="0" smtClean="0">
                <a:latin typeface="Arial"/>
                <a:cs typeface="Arial"/>
              </a:rPr>
              <a:t>Q</a:t>
            </a:r>
            <a:r>
              <a:rPr lang="en-US" baseline="-25000" dirty="0" smtClean="0">
                <a:latin typeface="Arial"/>
                <a:cs typeface="Arial"/>
              </a:rPr>
              <a:t>4</a:t>
            </a:r>
            <a:r>
              <a:rPr lang="en-US" dirty="0" smtClean="0">
                <a:latin typeface="Arial"/>
                <a:cs typeface="Arial"/>
              </a:rPr>
              <a:t>+Q</a:t>
            </a:r>
            <a:r>
              <a:rPr lang="en-US" baseline="-25000" dirty="0" smtClean="0">
                <a:latin typeface="Arial"/>
                <a:cs typeface="Arial"/>
              </a:rPr>
              <a:t>4</a:t>
            </a:r>
            <a:r>
              <a:rPr lang="en-US" dirty="0" smtClean="0">
                <a:latin typeface="Arial"/>
                <a:cs typeface="Arial"/>
              </a:rPr>
              <a:t>*ΔT</a:t>
            </a:r>
            <a:r>
              <a:rPr lang="en-US" baseline="-25000" dirty="0" smtClean="0">
                <a:latin typeface="Arial"/>
                <a:cs typeface="Arial"/>
              </a:rPr>
              <a:t>AMJ</a:t>
            </a:r>
            <a:r>
              <a:rPr lang="en-US" dirty="0" smtClean="0">
                <a:latin typeface="Arial"/>
                <a:cs typeface="Arial"/>
              </a:rPr>
              <a:t>*S</a:t>
            </a:r>
            <a:r>
              <a:rPr lang="en-US" baseline="-25000" dirty="0" smtClean="0">
                <a:latin typeface="Arial"/>
                <a:cs typeface="Arial"/>
              </a:rPr>
              <a:t>AMJ</a:t>
            </a:r>
            <a:r>
              <a:rPr lang="en-US" dirty="0" smtClean="0">
                <a:latin typeface="Arial"/>
                <a:cs typeface="Arial"/>
              </a:rPr>
              <a:t> = Q</a:t>
            </a:r>
            <a:r>
              <a:rPr lang="en-US" baseline="-25000" dirty="0" smtClean="0">
                <a:latin typeface="Arial"/>
                <a:cs typeface="Arial"/>
              </a:rPr>
              <a:t>5</a:t>
            </a:r>
          </a:p>
          <a:p>
            <a:endParaRPr lang="en-US" baseline="-25000" dirty="0" smtClean="0">
              <a:latin typeface="Arial"/>
              <a:cs typeface="Arial"/>
            </a:endParaRPr>
          </a:p>
          <a:p>
            <a:r>
              <a:rPr lang="en-US" dirty="0" smtClean="0">
                <a:latin typeface="Arial"/>
                <a:cs typeface="Arial"/>
              </a:rPr>
              <a:t>Q</a:t>
            </a:r>
            <a:r>
              <a:rPr lang="en-US" baseline="-25000" dirty="0" smtClean="0">
                <a:latin typeface="Arial"/>
                <a:cs typeface="Arial"/>
              </a:rPr>
              <a:t>5</a:t>
            </a:r>
            <a:r>
              <a:rPr lang="en-US" dirty="0" smtClean="0">
                <a:latin typeface="Arial"/>
                <a:cs typeface="Arial"/>
              </a:rPr>
              <a:t>+Q</a:t>
            </a:r>
            <a:r>
              <a:rPr lang="en-US" baseline="-25000" dirty="0" smtClean="0">
                <a:latin typeface="Arial"/>
                <a:cs typeface="Arial"/>
              </a:rPr>
              <a:t>5</a:t>
            </a:r>
            <a:r>
              <a:rPr lang="en-US" dirty="0" smtClean="0">
                <a:latin typeface="Arial"/>
                <a:cs typeface="Arial"/>
              </a:rPr>
              <a:t>*ΔP</a:t>
            </a:r>
            <a:r>
              <a:rPr lang="en-US" baseline="-25000" dirty="0" smtClean="0">
                <a:latin typeface="Arial"/>
                <a:cs typeface="Arial"/>
              </a:rPr>
              <a:t>AMJ</a:t>
            </a:r>
            <a:r>
              <a:rPr lang="en-US" dirty="0" smtClean="0">
                <a:latin typeface="Arial"/>
                <a:cs typeface="Arial"/>
              </a:rPr>
              <a:t>*ε</a:t>
            </a:r>
            <a:r>
              <a:rPr lang="en-US" baseline="-25000" dirty="0" smtClean="0">
                <a:latin typeface="Arial"/>
                <a:cs typeface="Arial"/>
              </a:rPr>
              <a:t>AMJ</a:t>
            </a:r>
            <a:r>
              <a:rPr lang="en-US" dirty="0" smtClean="0">
                <a:latin typeface="Arial"/>
                <a:cs typeface="Arial"/>
              </a:rPr>
              <a:t> = Q</a:t>
            </a:r>
            <a:r>
              <a:rPr lang="en-US" baseline="-25000" dirty="0" smtClean="0">
                <a:latin typeface="Arial"/>
                <a:cs typeface="Arial"/>
              </a:rPr>
              <a:t>6</a:t>
            </a:r>
          </a:p>
          <a:p>
            <a:endParaRPr lang="en-US" baseline="-25000" dirty="0" smtClean="0">
              <a:latin typeface="Arial"/>
              <a:cs typeface="Arial"/>
            </a:endParaRPr>
          </a:p>
          <a:p>
            <a:r>
              <a:rPr lang="en-US" dirty="0" smtClean="0">
                <a:latin typeface="Arial"/>
                <a:cs typeface="Arial"/>
              </a:rPr>
              <a:t>Q</a:t>
            </a:r>
            <a:r>
              <a:rPr lang="en-US" baseline="-25000" dirty="0" smtClean="0">
                <a:latin typeface="Arial"/>
                <a:cs typeface="Arial"/>
              </a:rPr>
              <a:t>6</a:t>
            </a:r>
            <a:r>
              <a:rPr lang="en-US" dirty="0" smtClean="0">
                <a:latin typeface="Arial"/>
                <a:cs typeface="Arial"/>
              </a:rPr>
              <a:t>+Q</a:t>
            </a:r>
            <a:r>
              <a:rPr lang="en-US" baseline="-25000" dirty="0" smtClean="0">
                <a:latin typeface="Arial"/>
                <a:cs typeface="Arial"/>
              </a:rPr>
              <a:t>6</a:t>
            </a:r>
            <a:r>
              <a:rPr lang="en-US" dirty="0" smtClean="0">
                <a:latin typeface="Arial"/>
                <a:cs typeface="Arial"/>
              </a:rPr>
              <a:t>*ΔT</a:t>
            </a:r>
            <a:r>
              <a:rPr lang="en-US" baseline="-25000" dirty="0" smtClean="0">
                <a:latin typeface="Arial"/>
                <a:cs typeface="Arial"/>
              </a:rPr>
              <a:t>JAS</a:t>
            </a:r>
            <a:r>
              <a:rPr lang="en-US" dirty="0" smtClean="0">
                <a:latin typeface="Arial"/>
                <a:cs typeface="Arial"/>
              </a:rPr>
              <a:t>*S</a:t>
            </a:r>
            <a:r>
              <a:rPr lang="en-US" baseline="-25000" dirty="0" smtClean="0">
                <a:latin typeface="Arial"/>
                <a:cs typeface="Arial"/>
              </a:rPr>
              <a:t>JAS</a:t>
            </a:r>
            <a:r>
              <a:rPr lang="en-US" dirty="0" smtClean="0">
                <a:latin typeface="Arial"/>
                <a:cs typeface="Arial"/>
              </a:rPr>
              <a:t> = Q</a:t>
            </a:r>
            <a:r>
              <a:rPr lang="en-US" baseline="-25000" dirty="0" smtClean="0">
                <a:latin typeface="Arial"/>
                <a:cs typeface="Arial"/>
              </a:rPr>
              <a:t>7</a:t>
            </a:r>
          </a:p>
          <a:p>
            <a:endParaRPr lang="en-US" baseline="-25000" dirty="0" smtClean="0">
              <a:latin typeface="Arial"/>
              <a:cs typeface="Arial"/>
            </a:endParaRPr>
          </a:p>
          <a:p>
            <a:r>
              <a:rPr lang="en-US" dirty="0" smtClean="0">
                <a:latin typeface="Arial"/>
                <a:cs typeface="Arial"/>
              </a:rPr>
              <a:t>Q</a:t>
            </a:r>
            <a:r>
              <a:rPr lang="en-US" baseline="-25000" dirty="0" smtClean="0">
                <a:latin typeface="Arial"/>
                <a:cs typeface="Arial"/>
              </a:rPr>
              <a:t>7</a:t>
            </a:r>
            <a:r>
              <a:rPr lang="en-US" dirty="0" smtClean="0">
                <a:latin typeface="Arial"/>
                <a:cs typeface="Arial"/>
              </a:rPr>
              <a:t>+Q</a:t>
            </a:r>
            <a:r>
              <a:rPr lang="en-US" baseline="-25000" dirty="0" smtClean="0">
                <a:latin typeface="Arial"/>
                <a:cs typeface="Arial"/>
              </a:rPr>
              <a:t>7</a:t>
            </a:r>
            <a:r>
              <a:rPr lang="en-US" dirty="0" smtClean="0">
                <a:latin typeface="Arial"/>
                <a:cs typeface="Arial"/>
              </a:rPr>
              <a:t>*ΔP</a:t>
            </a:r>
            <a:r>
              <a:rPr lang="en-US" baseline="-25000" dirty="0" smtClean="0">
                <a:latin typeface="Arial"/>
                <a:cs typeface="Arial"/>
              </a:rPr>
              <a:t>JAS</a:t>
            </a:r>
            <a:r>
              <a:rPr lang="en-US" dirty="0" smtClean="0">
                <a:latin typeface="Arial"/>
                <a:cs typeface="Arial"/>
              </a:rPr>
              <a:t>*ε</a:t>
            </a:r>
            <a:r>
              <a:rPr lang="en-US" baseline="-25000" dirty="0" smtClean="0">
                <a:latin typeface="Arial"/>
                <a:cs typeface="Arial"/>
              </a:rPr>
              <a:t>JAS</a:t>
            </a:r>
            <a:r>
              <a:rPr lang="en-US" dirty="0" smtClean="0">
                <a:latin typeface="Arial"/>
                <a:cs typeface="Arial"/>
              </a:rPr>
              <a:t> = </a:t>
            </a:r>
            <a:r>
              <a:rPr lang="en-US" dirty="0" err="1" smtClean="0">
                <a:latin typeface="Arial"/>
                <a:cs typeface="Arial"/>
              </a:rPr>
              <a:t>Q</a:t>
            </a:r>
            <a:r>
              <a:rPr lang="en-US" baseline="-25000" dirty="0" err="1" smtClean="0">
                <a:latin typeface="Arial"/>
                <a:cs typeface="Arial"/>
              </a:rPr>
              <a:t>future_flow</a:t>
            </a:r>
            <a:endParaRPr lang="en-US" baseline="-25000" dirty="0" smtClean="0">
              <a:latin typeface="Arial"/>
              <a:cs typeface="Arial"/>
            </a:endParaRPr>
          </a:p>
        </p:txBody>
      </p:sp>
      <p:sp>
        <p:nvSpPr>
          <p:cNvPr id="34" name="Rectangle 33"/>
          <p:cNvSpPr/>
          <p:nvPr/>
        </p:nvSpPr>
        <p:spPr bwMode="auto">
          <a:xfrm>
            <a:off x="812801" y="3736975"/>
            <a:ext cx="2946399" cy="263525"/>
          </a:xfrm>
          <a:prstGeom prst="rect">
            <a:avLst/>
          </a:prstGeom>
          <a:noFill/>
          <a:ln w="635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9" name="TextBox 38"/>
          <p:cNvSpPr txBox="1"/>
          <p:nvPr/>
        </p:nvSpPr>
        <p:spPr>
          <a:xfrm>
            <a:off x="4392612" y="1158875"/>
            <a:ext cx="3811587" cy="369332"/>
          </a:xfrm>
          <a:prstGeom prst="rect">
            <a:avLst/>
          </a:prstGeom>
          <a:noFill/>
        </p:spPr>
        <p:txBody>
          <a:bodyPr wrap="square" rtlCol="0">
            <a:spAutoFit/>
          </a:bodyPr>
          <a:lstStyle/>
          <a:p>
            <a:r>
              <a:rPr lang="en-US" dirty="0" err="1" smtClean="0">
                <a:latin typeface="Arial"/>
                <a:cs typeface="Arial"/>
              </a:rPr>
              <a:t>Q</a:t>
            </a:r>
            <a:r>
              <a:rPr lang="en-US" baseline="-25000" dirty="0" err="1" smtClean="0">
                <a:latin typeface="Arial"/>
                <a:cs typeface="Arial"/>
              </a:rPr>
              <a:t>his</a:t>
            </a:r>
            <a:r>
              <a:rPr lang="en-US" dirty="0" err="1" smtClean="0">
                <a:latin typeface="Arial"/>
                <a:cs typeface="Arial"/>
              </a:rPr>
              <a:t>+Q</a:t>
            </a:r>
            <a:r>
              <a:rPr lang="en-US" baseline="-25000" dirty="0" err="1" smtClean="0">
                <a:latin typeface="Arial"/>
                <a:cs typeface="Arial"/>
              </a:rPr>
              <a:t>his</a:t>
            </a:r>
            <a:r>
              <a:rPr lang="en-US" dirty="0" smtClean="0">
                <a:latin typeface="Arial"/>
                <a:cs typeface="Arial"/>
              </a:rPr>
              <a:t>*ΔT</a:t>
            </a:r>
            <a:r>
              <a:rPr lang="en-US" baseline="-25000" dirty="0" smtClean="0">
                <a:latin typeface="Arial"/>
                <a:cs typeface="Arial"/>
              </a:rPr>
              <a:t>OND</a:t>
            </a:r>
            <a:r>
              <a:rPr lang="en-US" dirty="0" smtClean="0">
                <a:latin typeface="Arial"/>
                <a:cs typeface="Arial"/>
              </a:rPr>
              <a:t>*S</a:t>
            </a:r>
            <a:r>
              <a:rPr lang="en-US" baseline="-25000" dirty="0" smtClean="0">
                <a:latin typeface="Arial"/>
                <a:cs typeface="Arial"/>
              </a:rPr>
              <a:t>OND</a:t>
            </a:r>
            <a:r>
              <a:rPr lang="en-US" dirty="0" smtClean="0">
                <a:latin typeface="Arial"/>
                <a:cs typeface="Arial"/>
              </a:rPr>
              <a:t> = Q</a:t>
            </a:r>
            <a:r>
              <a:rPr lang="en-US" baseline="-25000" dirty="0" smtClean="0">
                <a:latin typeface="Arial"/>
                <a:cs typeface="Arial"/>
              </a:rPr>
              <a:t>1</a:t>
            </a:r>
            <a:endParaRPr lang="en-US" baseline="-25000" dirty="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60</a:t>
            </a:fld>
            <a:endParaRPr lang="en-US"/>
          </a:p>
        </p:txBody>
      </p:sp>
    </p:spTree>
    <p:extLst>
      <p:ext uri="{BB962C8B-B14F-4D97-AF65-F5344CB8AC3E}">
        <p14:creationId xmlns:p14="http://schemas.microsoft.com/office/powerpoint/2010/main" val="11103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32" grpId="0"/>
      <p:bldP spid="31" grpId="0"/>
      <p:bldP spid="34" grpId="0" animBg="1"/>
      <p:bldP spid="34" grpId="1" animBg="1"/>
      <p:bldP spid="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7.pdf"/>
          <p:cNvPicPr>
            <a:picLocks noChangeAspect="1"/>
          </p:cNvPicPr>
          <p:nvPr/>
        </p:nvPicPr>
        <p:blipFill>
          <a:blip r:embed="rId2"/>
          <a:stretch>
            <a:fillRect/>
          </a:stretch>
        </p:blipFill>
        <p:spPr>
          <a:xfrm>
            <a:off x="1054100" y="0"/>
            <a:ext cx="6858000" cy="6858000"/>
          </a:xfrm>
          <a:prstGeom prst="rect">
            <a:avLst/>
          </a:prstGeom>
        </p:spPr>
      </p:pic>
      <p:sp>
        <p:nvSpPr>
          <p:cNvPr id="2" name="Slide Number Placeholder 1"/>
          <p:cNvSpPr>
            <a:spLocks noGrp="1"/>
          </p:cNvSpPr>
          <p:nvPr>
            <p:ph type="sldNum" sz="quarter" idx="12"/>
          </p:nvPr>
        </p:nvSpPr>
        <p:spPr/>
        <p:txBody>
          <a:bodyPr/>
          <a:lstStyle/>
          <a:p>
            <a:fld id="{08A71FCF-8162-CF4F-97AC-67D24C9EE9EE}" type="slidenum">
              <a:rPr lang="en-US" smtClean="0"/>
              <a:pPr/>
              <a:t>61</a:t>
            </a:fld>
            <a:endParaRPr lang="en-US"/>
          </a:p>
        </p:txBody>
      </p:sp>
    </p:spTree>
    <p:extLst>
      <p:ext uri="{BB962C8B-B14F-4D97-AF65-F5344CB8AC3E}">
        <p14:creationId xmlns:p14="http://schemas.microsoft.com/office/powerpoint/2010/main" val="1362776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10.pdf"/>
          <p:cNvPicPr>
            <a:picLocks noChangeAspect="1"/>
          </p:cNvPicPr>
          <p:nvPr/>
        </p:nvPicPr>
        <p:blipFill>
          <a:blip r:embed="rId3"/>
          <a:stretch>
            <a:fillRect/>
          </a:stretch>
        </p:blipFill>
        <p:spPr>
          <a:xfrm>
            <a:off x="1143000" y="114300"/>
            <a:ext cx="6426200" cy="6426200"/>
          </a:xfrm>
          <a:prstGeom prst="rect">
            <a:avLst/>
          </a:prstGeom>
        </p:spPr>
      </p:pic>
      <p:sp>
        <p:nvSpPr>
          <p:cNvPr id="3" name="TextBox 2"/>
          <p:cNvSpPr txBox="1"/>
          <p:nvPr/>
        </p:nvSpPr>
        <p:spPr>
          <a:xfrm>
            <a:off x="0" y="6421967"/>
            <a:ext cx="9144000" cy="461665"/>
          </a:xfrm>
          <a:prstGeom prst="rect">
            <a:avLst/>
          </a:prstGeom>
          <a:noFill/>
        </p:spPr>
        <p:txBody>
          <a:bodyPr wrap="square" rtlCol="0">
            <a:spAutoFit/>
          </a:bodyPr>
          <a:lstStyle/>
          <a:p>
            <a:endParaRPr lang="en-US" sz="1200" i="1" dirty="0" smtClean="0">
              <a:latin typeface="Arial"/>
              <a:cs typeface="Arial"/>
            </a:endParaRPr>
          </a:p>
          <a:p>
            <a:r>
              <a:rPr lang="en-US" sz="1200" i="1" dirty="0" smtClean="0"/>
              <a:t>Data from full-simulations were provided by Columbia Basin Climate Change Scenarios Project, UW, http://www.hydro.washington.edu/2860/. </a:t>
            </a:r>
          </a:p>
        </p:txBody>
      </p:sp>
      <p:sp>
        <p:nvSpPr>
          <p:cNvPr id="4" name="TextBox 3"/>
          <p:cNvSpPr txBox="1"/>
          <p:nvPr/>
        </p:nvSpPr>
        <p:spPr>
          <a:xfrm>
            <a:off x="342900" y="5895459"/>
            <a:ext cx="1532015" cy="646331"/>
          </a:xfrm>
          <a:prstGeom prst="rect">
            <a:avLst/>
          </a:prstGeom>
          <a:noFill/>
        </p:spPr>
        <p:txBody>
          <a:bodyPr wrap="none" rtlCol="0">
            <a:spAutoFit/>
          </a:bodyPr>
          <a:lstStyle/>
          <a:p>
            <a:r>
              <a:rPr lang="en-US" dirty="0" smtClean="0"/>
              <a:t>2040s for </a:t>
            </a:r>
          </a:p>
          <a:p>
            <a:r>
              <a:rPr lang="en-US" dirty="0" smtClean="0"/>
              <a:t>A1B emissions</a:t>
            </a:r>
            <a:endParaRPr lang="en-US"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62</a:t>
            </a:fld>
            <a:endParaRPr lang="en-US"/>
          </a:p>
        </p:txBody>
      </p:sp>
    </p:spTree>
    <p:extLst>
      <p:ext uri="{BB962C8B-B14F-4D97-AF65-F5344CB8AC3E}">
        <p14:creationId xmlns:p14="http://schemas.microsoft.com/office/powerpoint/2010/main" val="12715906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descr="Screen Shot 2012-09-24 at 10.20.08 AM.png"/>
          <p:cNvPicPr>
            <a:picLocks noGrp="1" noChangeAspect="1"/>
          </p:cNvPicPr>
          <p:nvPr>
            <p:ph idx="1"/>
          </p:nvPr>
        </p:nvPicPr>
        <p:blipFill>
          <a:blip r:embed="rId2">
            <a:extLst>
              <a:ext uri="{28A0092B-C50C-407E-A947-70E740481C1C}">
                <a14:useLocalDpi xmlns:a14="http://schemas.microsoft.com/office/drawing/2010/main" val="0"/>
              </a:ext>
            </a:extLst>
          </a:blip>
          <a:srcRect l="-22263" r="-22263"/>
          <a:stretch>
            <a:fillRect/>
          </a:stretch>
        </p:blipFill>
        <p:spPr>
          <a:xfrm>
            <a:off x="-677494" y="1761540"/>
            <a:ext cx="6089217" cy="3348834"/>
          </a:xfrm>
        </p:spPr>
      </p:pic>
      <p:pic>
        <p:nvPicPr>
          <p:cNvPr id="5" name="Picture 4" descr="Screen Shot 2012-09-24 at 10.19.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66" y="1730180"/>
            <a:ext cx="4291162" cy="3428296"/>
          </a:xfrm>
          <a:prstGeom prst="rect">
            <a:avLst/>
          </a:prstGeom>
        </p:spPr>
      </p:pic>
      <p:sp>
        <p:nvSpPr>
          <p:cNvPr id="6" name="Rectangle 3"/>
          <p:cNvSpPr>
            <a:spLocks noGrp="1" noChangeArrowheads="1"/>
          </p:cNvSpPr>
          <p:nvPr>
            <p:ph type="title" idx="4294967295"/>
          </p:nvPr>
        </p:nvSpPr>
        <p:spPr>
          <a:xfrm>
            <a:off x="16931" y="1044380"/>
            <a:ext cx="4907569" cy="711200"/>
          </a:xfrm>
        </p:spPr>
        <p:txBody>
          <a:bodyPr>
            <a:normAutofit/>
          </a:bodyPr>
          <a:lstStyle/>
          <a:p>
            <a:pPr eaLnBrk="1" hangingPunct="1"/>
            <a:r>
              <a:rPr lang="en-US" sz="2400" dirty="0" smtClean="0">
                <a:latin typeface="Arial"/>
                <a:cs typeface="Arial"/>
              </a:rPr>
              <a:t>Precipitation</a:t>
            </a:r>
            <a:endParaRPr lang="en-US" sz="2400" dirty="0">
              <a:latin typeface="Arial"/>
              <a:cs typeface="Arial"/>
            </a:endParaRPr>
          </a:p>
        </p:txBody>
      </p:sp>
      <p:sp>
        <p:nvSpPr>
          <p:cNvPr id="7" name="Rectangle 3"/>
          <p:cNvSpPr>
            <a:spLocks noGrp="1" noChangeArrowheads="1"/>
          </p:cNvSpPr>
          <p:nvPr>
            <p:ph type="title" idx="4294967295"/>
          </p:nvPr>
        </p:nvSpPr>
        <p:spPr>
          <a:xfrm>
            <a:off x="4572000" y="1044380"/>
            <a:ext cx="4907569" cy="711200"/>
          </a:xfrm>
        </p:spPr>
        <p:txBody>
          <a:bodyPr>
            <a:normAutofit/>
          </a:bodyPr>
          <a:lstStyle/>
          <a:p>
            <a:pPr eaLnBrk="1" hangingPunct="1"/>
            <a:r>
              <a:rPr lang="en-US" sz="2400" dirty="0" smtClean="0">
                <a:latin typeface="Arial"/>
                <a:cs typeface="Arial"/>
              </a:rPr>
              <a:t>Temperature</a:t>
            </a:r>
            <a:endParaRPr lang="en-US" sz="2400" dirty="0">
              <a:latin typeface="Arial"/>
              <a:cs typeface="Arial"/>
            </a:endParaRPr>
          </a:p>
        </p:txBody>
      </p:sp>
      <p:sp>
        <p:nvSpPr>
          <p:cNvPr id="8" name="Rectangle 5"/>
          <p:cNvSpPr>
            <a:spLocks noGrp="1" noChangeArrowheads="1"/>
          </p:cNvSpPr>
          <p:nvPr>
            <p:ph type="title" idx="4294967295"/>
          </p:nvPr>
        </p:nvSpPr>
        <p:spPr>
          <a:xfrm>
            <a:off x="0" y="-114300"/>
            <a:ext cx="9144000" cy="939801"/>
          </a:xfrm>
        </p:spPr>
        <p:txBody>
          <a:bodyPr>
            <a:normAutofit/>
          </a:bodyPr>
          <a:lstStyle/>
          <a:p>
            <a:pPr eaLnBrk="1" hangingPunct="1">
              <a:defRPr/>
            </a:pPr>
            <a:r>
              <a:rPr lang="en-US" sz="3600" b="1" dirty="0" smtClean="0">
                <a:latin typeface="Arial"/>
                <a:ea typeface="+mj-ea"/>
                <a:cs typeface="Arial"/>
              </a:rPr>
              <a:t>New Climate Change Projections</a:t>
            </a:r>
            <a:endParaRPr lang="en-US" sz="3600" b="1" dirty="0">
              <a:latin typeface="Arial"/>
              <a:ea typeface="+mj-ea"/>
              <a:cs typeface="Arial"/>
            </a:endParaRPr>
          </a:p>
        </p:txBody>
      </p:sp>
      <p:sp>
        <p:nvSpPr>
          <p:cNvPr id="9" name="TextBox 8"/>
          <p:cNvSpPr txBox="1"/>
          <p:nvPr/>
        </p:nvSpPr>
        <p:spPr>
          <a:xfrm>
            <a:off x="16931" y="6488668"/>
            <a:ext cx="8128000" cy="369332"/>
          </a:xfrm>
          <a:prstGeom prst="rect">
            <a:avLst/>
          </a:prstGeom>
          <a:noFill/>
        </p:spPr>
        <p:txBody>
          <a:bodyPr wrap="square" rtlCol="0">
            <a:spAutoFit/>
          </a:bodyPr>
          <a:lstStyle/>
          <a:p>
            <a:r>
              <a:rPr lang="en-US" i="1" dirty="0" smtClean="0">
                <a:latin typeface="Arial"/>
                <a:cs typeface="Arial"/>
              </a:rPr>
              <a:t>Figures from John </a:t>
            </a:r>
            <a:r>
              <a:rPr lang="en-US" i="1" dirty="0" err="1" smtClean="0">
                <a:latin typeface="Arial"/>
                <a:cs typeface="Arial"/>
              </a:rPr>
              <a:t>Abataoglou</a:t>
            </a:r>
            <a:r>
              <a:rPr lang="en-US" i="1" dirty="0" smtClean="0">
                <a:latin typeface="Arial"/>
                <a:cs typeface="Arial"/>
              </a:rPr>
              <a:t> at the University of Idaho</a:t>
            </a:r>
            <a:endParaRPr lang="en-US" i="1" dirty="0">
              <a:latin typeface="Arial"/>
              <a:cs typeface="Arial"/>
            </a:endParaRPr>
          </a:p>
        </p:txBody>
      </p:sp>
      <p:sp>
        <p:nvSpPr>
          <p:cNvPr id="10" name="TextBox 9"/>
          <p:cNvSpPr txBox="1"/>
          <p:nvPr/>
        </p:nvSpPr>
        <p:spPr>
          <a:xfrm>
            <a:off x="635000" y="5664200"/>
            <a:ext cx="7912100" cy="461665"/>
          </a:xfrm>
          <a:prstGeom prst="rect">
            <a:avLst/>
          </a:prstGeom>
          <a:noFill/>
        </p:spPr>
        <p:txBody>
          <a:bodyPr wrap="square" rtlCol="0">
            <a:spAutoFit/>
          </a:bodyPr>
          <a:lstStyle/>
          <a:p>
            <a:r>
              <a:rPr lang="en-US" sz="2400" b="1" dirty="0" smtClean="0">
                <a:solidFill>
                  <a:srgbClr val="000000"/>
                </a:solidFill>
                <a:latin typeface="Arial"/>
                <a:cs typeface="Arial"/>
              </a:rPr>
              <a:t>How does this translate into changes in </a:t>
            </a:r>
            <a:r>
              <a:rPr lang="en-US" sz="2400" b="1" dirty="0" err="1" smtClean="0">
                <a:solidFill>
                  <a:srgbClr val="000000"/>
                </a:solidFill>
                <a:latin typeface="Arial"/>
                <a:cs typeface="Arial"/>
              </a:rPr>
              <a:t>streamflow</a:t>
            </a:r>
            <a:r>
              <a:rPr lang="en-US" sz="2400" b="1" dirty="0" smtClean="0">
                <a:solidFill>
                  <a:srgbClr val="000000"/>
                </a:solidFill>
                <a:latin typeface="Arial"/>
                <a:cs typeface="Arial"/>
              </a:rPr>
              <a:t>?</a:t>
            </a:r>
          </a:p>
        </p:txBody>
      </p:sp>
      <p:grpSp>
        <p:nvGrpSpPr>
          <p:cNvPr id="15" name="Group 14"/>
          <p:cNvGrpSpPr/>
          <p:nvPr/>
        </p:nvGrpSpPr>
        <p:grpSpPr>
          <a:xfrm>
            <a:off x="696913" y="4051300"/>
            <a:ext cx="2239784" cy="428214"/>
            <a:chOff x="696913" y="4064000"/>
            <a:chExt cx="2239784" cy="428214"/>
          </a:xfrm>
        </p:grpSpPr>
        <p:sp>
          <p:nvSpPr>
            <p:cNvPr id="11" name="TextBox 10"/>
            <p:cNvSpPr txBox="1"/>
            <p:nvPr/>
          </p:nvSpPr>
          <p:spPr>
            <a:xfrm>
              <a:off x="1674813" y="4064000"/>
              <a:ext cx="1261884" cy="369332"/>
            </a:xfrm>
            <a:prstGeom prst="rect">
              <a:avLst/>
            </a:prstGeom>
            <a:noFill/>
          </p:spPr>
          <p:txBody>
            <a:bodyPr wrap="none" rtlCol="0">
              <a:spAutoFit/>
            </a:bodyPr>
            <a:lstStyle/>
            <a:p>
              <a:r>
                <a:rPr lang="en-US" dirty="0" smtClean="0">
                  <a:solidFill>
                    <a:srgbClr val="800000"/>
                  </a:solidFill>
                </a:rPr>
                <a:t>2007 </a:t>
              </a:r>
              <a:r>
                <a:rPr lang="en-US" dirty="0" err="1" smtClean="0">
                  <a:solidFill>
                    <a:srgbClr val="800000"/>
                  </a:solidFill>
                </a:rPr>
                <a:t>GCMs</a:t>
              </a:r>
              <a:endParaRPr lang="en-US" dirty="0">
                <a:solidFill>
                  <a:srgbClr val="800000"/>
                </a:solidFill>
              </a:endParaRPr>
            </a:p>
          </p:txBody>
        </p:sp>
        <p:sp>
          <p:nvSpPr>
            <p:cNvPr id="12" name="Rectangle 11"/>
            <p:cNvSpPr/>
            <p:nvPr/>
          </p:nvSpPr>
          <p:spPr bwMode="auto">
            <a:xfrm>
              <a:off x="696913" y="4064000"/>
              <a:ext cx="977900" cy="428214"/>
            </a:xfrm>
            <a:prstGeom prst="rect">
              <a:avLst/>
            </a:prstGeom>
            <a:noFill/>
            <a:ln w="381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6" name="Group 15"/>
          <p:cNvGrpSpPr/>
          <p:nvPr/>
        </p:nvGrpSpPr>
        <p:grpSpPr>
          <a:xfrm>
            <a:off x="690742" y="4462674"/>
            <a:ext cx="2245955" cy="440914"/>
            <a:chOff x="690742" y="4475374"/>
            <a:chExt cx="2245955" cy="440914"/>
          </a:xfrm>
        </p:grpSpPr>
        <p:sp>
          <p:nvSpPr>
            <p:cNvPr id="13" name="TextBox 12"/>
            <p:cNvSpPr txBox="1"/>
            <p:nvPr/>
          </p:nvSpPr>
          <p:spPr>
            <a:xfrm>
              <a:off x="1674813" y="4475374"/>
              <a:ext cx="1261884" cy="369332"/>
            </a:xfrm>
            <a:prstGeom prst="rect">
              <a:avLst/>
            </a:prstGeom>
            <a:noFill/>
          </p:spPr>
          <p:txBody>
            <a:bodyPr wrap="none" rtlCol="0">
              <a:spAutoFit/>
            </a:bodyPr>
            <a:lstStyle/>
            <a:p>
              <a:r>
                <a:rPr lang="en-US" dirty="0" smtClean="0">
                  <a:solidFill>
                    <a:srgbClr val="800000"/>
                  </a:solidFill>
                </a:rPr>
                <a:t>2012 </a:t>
              </a:r>
              <a:r>
                <a:rPr lang="en-US" dirty="0" err="1" smtClean="0">
                  <a:solidFill>
                    <a:srgbClr val="800000"/>
                  </a:solidFill>
                </a:rPr>
                <a:t>GCMs</a:t>
              </a:r>
              <a:endParaRPr lang="en-US" dirty="0">
                <a:solidFill>
                  <a:srgbClr val="800000"/>
                </a:solidFill>
              </a:endParaRPr>
            </a:p>
          </p:txBody>
        </p:sp>
        <p:sp>
          <p:nvSpPr>
            <p:cNvPr id="14" name="Rectangle 13"/>
            <p:cNvSpPr/>
            <p:nvPr/>
          </p:nvSpPr>
          <p:spPr bwMode="auto">
            <a:xfrm>
              <a:off x="690742" y="4488074"/>
              <a:ext cx="977900" cy="428214"/>
            </a:xfrm>
            <a:prstGeom prst="rect">
              <a:avLst/>
            </a:prstGeom>
            <a:noFill/>
            <a:ln w="381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63</a:t>
            </a:fld>
            <a:endParaRPr lang="en-US"/>
          </a:p>
        </p:txBody>
      </p:sp>
    </p:spTree>
    <p:extLst>
      <p:ext uri="{BB962C8B-B14F-4D97-AF65-F5344CB8AC3E}">
        <p14:creationId xmlns:p14="http://schemas.microsoft.com/office/powerpoint/2010/main" val="135105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0" y="6585118"/>
            <a:ext cx="7622875" cy="307777"/>
          </a:xfrm>
          <a:prstGeom prst="rect">
            <a:avLst/>
          </a:prstGeom>
          <a:noFill/>
        </p:spPr>
        <p:txBody>
          <a:bodyPr wrap="none" rtlCol="0">
            <a:spAutoFit/>
          </a:bodyPr>
          <a:lstStyle/>
          <a:p>
            <a:r>
              <a:rPr lang="en-US" sz="1400" i="1" dirty="0"/>
              <a:t>P</a:t>
            </a:r>
            <a:r>
              <a:rPr lang="en-US" sz="1400" i="1" dirty="0" smtClean="0"/>
              <a:t>ercent diff is the change in annual magnitude, </a:t>
            </a:r>
            <a:r>
              <a:rPr lang="en-US" sz="1400" i="1" dirty="0" err="1" smtClean="0"/>
              <a:t>n</a:t>
            </a:r>
            <a:r>
              <a:rPr lang="en-US" sz="1400" i="1" dirty="0" smtClean="0"/>
              <a:t> is the number of </a:t>
            </a:r>
            <a:r>
              <a:rPr lang="en-US" sz="1400" i="1" dirty="0" err="1" smtClean="0"/>
              <a:t>GCMs</a:t>
            </a:r>
            <a:r>
              <a:rPr lang="en-US" sz="1400" i="1" dirty="0" smtClean="0"/>
              <a:t> for each emission scenario.</a:t>
            </a:r>
            <a:endParaRPr lang="en-US" sz="1400" i="1" dirty="0"/>
          </a:p>
        </p:txBody>
      </p:sp>
      <p:pic>
        <p:nvPicPr>
          <p:cNvPr id="10" name="Picture 9" descr="ensemble.HD.bc.3months.YAPAR.recons.RCP85.2080s.eps"/>
          <p:cNvPicPr>
            <a:picLocks noChangeAspect="1"/>
          </p:cNvPicPr>
          <p:nvPr/>
        </p:nvPicPr>
        <p:blipFill>
          <a:blip r:embed="rId3"/>
          <a:srcRect l="2939" r="66448"/>
          <a:stretch>
            <a:fillRect/>
          </a:stretch>
        </p:blipFill>
        <p:spPr>
          <a:xfrm>
            <a:off x="6889307" y="4867442"/>
            <a:ext cx="2227527" cy="1697489"/>
          </a:xfrm>
          <a:prstGeom prst="rect">
            <a:avLst/>
          </a:prstGeom>
        </p:spPr>
      </p:pic>
      <p:pic>
        <p:nvPicPr>
          <p:cNvPr id="11" name="Picture 10" descr="ensemble.HD.bc.3months.YAPAR.recons.RCP45.2080s.eps"/>
          <p:cNvPicPr>
            <a:picLocks noChangeAspect="1"/>
          </p:cNvPicPr>
          <p:nvPr/>
        </p:nvPicPr>
        <p:blipFill>
          <a:blip r:embed="rId4"/>
          <a:srcRect l="3068" r="65306"/>
          <a:stretch>
            <a:fillRect/>
          </a:stretch>
        </p:blipFill>
        <p:spPr>
          <a:xfrm>
            <a:off x="4620231" y="4856270"/>
            <a:ext cx="2301230" cy="1697488"/>
          </a:xfrm>
          <a:prstGeom prst="rect">
            <a:avLst/>
          </a:prstGeom>
        </p:spPr>
      </p:pic>
      <p:pic>
        <p:nvPicPr>
          <p:cNvPr id="12" name="Picture 11" descr="ensemble.HD.bc.3months.YAPAR.recons.B1.2080s.eps"/>
          <p:cNvPicPr>
            <a:picLocks noChangeAspect="1"/>
          </p:cNvPicPr>
          <p:nvPr/>
        </p:nvPicPr>
        <p:blipFill>
          <a:blip r:embed="rId5"/>
          <a:srcRect l="2347" r="67107"/>
          <a:stretch>
            <a:fillRect/>
          </a:stretch>
        </p:blipFill>
        <p:spPr>
          <a:xfrm>
            <a:off x="0" y="4866654"/>
            <a:ext cx="2222613" cy="1697488"/>
          </a:xfrm>
          <a:prstGeom prst="rect">
            <a:avLst/>
          </a:prstGeom>
        </p:spPr>
      </p:pic>
      <p:pic>
        <p:nvPicPr>
          <p:cNvPr id="13" name="Picture 12" descr="ensemble.HD.bc.3months.YAPAR.recons.A2.2080s.eps"/>
          <p:cNvPicPr>
            <a:picLocks noChangeAspect="1"/>
          </p:cNvPicPr>
          <p:nvPr/>
        </p:nvPicPr>
        <p:blipFill>
          <a:blip r:embed="rId6"/>
          <a:srcRect l="2976" r="65218"/>
          <a:stretch>
            <a:fillRect/>
          </a:stretch>
        </p:blipFill>
        <p:spPr>
          <a:xfrm>
            <a:off x="2289822" y="4866258"/>
            <a:ext cx="2314332" cy="1697488"/>
          </a:xfrm>
          <a:prstGeom prst="rect">
            <a:avLst/>
          </a:prstGeom>
        </p:spPr>
      </p:pic>
      <p:sp>
        <p:nvSpPr>
          <p:cNvPr id="14" name="TextBox 13"/>
          <p:cNvSpPr txBox="1"/>
          <p:nvPr/>
        </p:nvSpPr>
        <p:spPr>
          <a:xfrm>
            <a:off x="620024" y="0"/>
            <a:ext cx="7705054" cy="523220"/>
          </a:xfrm>
          <a:prstGeom prst="rect">
            <a:avLst/>
          </a:prstGeom>
          <a:noFill/>
        </p:spPr>
        <p:txBody>
          <a:bodyPr wrap="none" rtlCol="0">
            <a:spAutoFit/>
          </a:bodyPr>
          <a:lstStyle/>
          <a:p>
            <a:r>
              <a:rPr lang="en-US" sz="2800" b="1" dirty="0" smtClean="0"/>
              <a:t>Yakima River Basin, </a:t>
            </a:r>
            <a:r>
              <a:rPr lang="en-US" sz="2800" b="1" dirty="0" err="1" smtClean="0"/>
              <a:t>streamflow</a:t>
            </a:r>
            <a:r>
              <a:rPr lang="en-US" sz="2800" b="1" dirty="0" smtClean="0"/>
              <a:t> estimates in 2080s</a:t>
            </a:r>
            <a:endParaRPr lang="en-US" sz="2800" b="1" dirty="0"/>
          </a:p>
        </p:txBody>
      </p:sp>
      <p:sp>
        <p:nvSpPr>
          <p:cNvPr id="16" name="Rectangle 15"/>
          <p:cNvSpPr/>
          <p:nvPr/>
        </p:nvSpPr>
        <p:spPr>
          <a:xfrm>
            <a:off x="1409700"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663837"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975237" y="5040312"/>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67928" y="5064124"/>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multi-scenarios.YAPAR.recons.2080s.eps"/>
          <p:cNvPicPr>
            <a:picLocks noChangeAspect="1"/>
          </p:cNvPicPr>
          <p:nvPr/>
        </p:nvPicPr>
        <p:blipFill>
          <a:blip r:embed="rId7"/>
          <a:srcRect t="6691"/>
          <a:stretch>
            <a:fillRect/>
          </a:stretch>
        </p:blipFill>
        <p:spPr>
          <a:xfrm>
            <a:off x="995624" y="687021"/>
            <a:ext cx="7109733" cy="4038116"/>
          </a:xfrm>
          <a:prstGeom prst="rect">
            <a:avLst/>
          </a:prstGeom>
        </p:spPr>
      </p:pic>
      <p:pic>
        <p:nvPicPr>
          <p:cNvPr id="23" name="Picture 22" descr="multi-scenarios.DALLE.recons.2080s.eps"/>
          <p:cNvPicPr>
            <a:picLocks noChangeAspect="1"/>
          </p:cNvPicPr>
          <p:nvPr/>
        </p:nvPicPr>
        <p:blipFill>
          <a:blip r:embed="rId8"/>
          <a:srcRect l="8833" t="11162" r="67919" b="54055"/>
          <a:stretch>
            <a:fillRect/>
          </a:stretch>
        </p:blipFill>
        <p:spPr>
          <a:xfrm>
            <a:off x="6406878" y="891026"/>
            <a:ext cx="1543322" cy="1497249"/>
          </a:xfrm>
          <a:prstGeom prst="rect">
            <a:avLst/>
          </a:prstGeom>
        </p:spPr>
      </p:pic>
      <p:sp>
        <p:nvSpPr>
          <p:cNvPr id="2" name="Slide Number Placeholder 1"/>
          <p:cNvSpPr>
            <a:spLocks noGrp="1"/>
          </p:cNvSpPr>
          <p:nvPr>
            <p:ph type="sldNum" sz="quarter" idx="12"/>
          </p:nvPr>
        </p:nvSpPr>
        <p:spPr/>
        <p:txBody>
          <a:bodyPr/>
          <a:lstStyle/>
          <a:p>
            <a:fld id="{08A71FCF-8162-CF4F-97AC-67D24C9EE9EE}" type="slidenum">
              <a:rPr lang="en-US" smtClean="0"/>
              <a:pPr/>
              <a:t>64</a:t>
            </a:fld>
            <a:endParaRPr lang="en-US"/>
          </a:p>
        </p:txBody>
      </p:sp>
    </p:spTree>
    <p:extLst>
      <p:ext uri="{BB962C8B-B14F-4D97-AF65-F5344CB8AC3E}">
        <p14:creationId xmlns:p14="http://schemas.microsoft.com/office/powerpoint/2010/main" val="390000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ulti-scenarios.YAPAR.recons.2080s.eps"/>
          <p:cNvPicPr>
            <a:picLocks noChangeAspect="1"/>
          </p:cNvPicPr>
          <p:nvPr/>
        </p:nvPicPr>
        <p:blipFill>
          <a:blip r:embed="rId3"/>
          <a:srcRect t="6749"/>
          <a:stretch>
            <a:fillRect/>
          </a:stretch>
        </p:blipFill>
        <p:spPr>
          <a:xfrm>
            <a:off x="995624" y="687021"/>
            <a:ext cx="7114216" cy="4038116"/>
          </a:xfrm>
          <a:prstGeom prst="rect">
            <a:avLst/>
          </a:prstGeom>
        </p:spPr>
      </p:pic>
      <p:pic>
        <p:nvPicPr>
          <p:cNvPr id="27" name="Picture 26" descr="ensemble.HD.bc.3months.YAPAR.recons.RCP85.2080s.eps"/>
          <p:cNvPicPr>
            <a:picLocks noChangeAspect="1"/>
          </p:cNvPicPr>
          <p:nvPr/>
        </p:nvPicPr>
        <p:blipFill>
          <a:blip r:embed="rId4"/>
          <a:srcRect l="2712" r="66927"/>
          <a:stretch>
            <a:fillRect/>
          </a:stretch>
        </p:blipFill>
        <p:spPr>
          <a:xfrm>
            <a:off x="6848576" y="4859218"/>
            <a:ext cx="2209819" cy="1697969"/>
          </a:xfrm>
          <a:prstGeom prst="rect">
            <a:avLst/>
          </a:prstGeom>
        </p:spPr>
      </p:pic>
      <p:pic>
        <p:nvPicPr>
          <p:cNvPr id="28" name="Picture 27" descr="ensemble.HD.bc.3months.YAPAR.recons.RCP45.2080s.eps"/>
          <p:cNvPicPr>
            <a:picLocks noChangeAspect="1"/>
          </p:cNvPicPr>
          <p:nvPr/>
        </p:nvPicPr>
        <p:blipFill>
          <a:blip r:embed="rId5"/>
          <a:srcRect l="2609" r="66778"/>
          <a:stretch>
            <a:fillRect/>
          </a:stretch>
        </p:blipFill>
        <p:spPr>
          <a:xfrm>
            <a:off x="4604474" y="4859218"/>
            <a:ext cx="2228157" cy="1697969"/>
          </a:xfrm>
          <a:prstGeom prst="rect">
            <a:avLst/>
          </a:prstGeom>
        </p:spPr>
      </p:pic>
      <p:pic>
        <p:nvPicPr>
          <p:cNvPr id="29" name="Picture 28" descr="ensemble.HD.bc.3months.YAPAR.recons.B1.2080s.eps"/>
          <p:cNvPicPr>
            <a:picLocks noChangeAspect="1"/>
          </p:cNvPicPr>
          <p:nvPr/>
        </p:nvPicPr>
        <p:blipFill>
          <a:blip r:embed="rId6"/>
          <a:srcRect l="2716" r="67283"/>
          <a:stretch>
            <a:fillRect/>
          </a:stretch>
        </p:blipFill>
        <p:spPr>
          <a:xfrm>
            <a:off x="0" y="4859217"/>
            <a:ext cx="2183606" cy="1697969"/>
          </a:xfrm>
          <a:prstGeom prst="rect">
            <a:avLst/>
          </a:prstGeom>
        </p:spPr>
      </p:pic>
      <p:pic>
        <p:nvPicPr>
          <p:cNvPr id="30" name="Picture 29" descr="ensemble.HD.bc.3months.YAPAR.recons.A2.2080s.eps"/>
          <p:cNvPicPr>
            <a:picLocks noChangeAspect="1"/>
          </p:cNvPicPr>
          <p:nvPr/>
        </p:nvPicPr>
        <p:blipFill>
          <a:blip r:embed="rId7"/>
          <a:srcRect l="2778" r="65529"/>
          <a:stretch>
            <a:fillRect/>
          </a:stretch>
        </p:blipFill>
        <p:spPr>
          <a:xfrm>
            <a:off x="2266322" y="4859218"/>
            <a:ext cx="2306797" cy="1697970"/>
          </a:xfrm>
          <a:prstGeom prst="rect">
            <a:avLst/>
          </a:prstGeom>
        </p:spPr>
      </p:pic>
      <p:sp>
        <p:nvSpPr>
          <p:cNvPr id="21" name="TextBox 20"/>
          <p:cNvSpPr txBox="1"/>
          <p:nvPr/>
        </p:nvSpPr>
        <p:spPr>
          <a:xfrm>
            <a:off x="0" y="6585118"/>
            <a:ext cx="7622875" cy="307777"/>
          </a:xfrm>
          <a:prstGeom prst="rect">
            <a:avLst/>
          </a:prstGeom>
          <a:noFill/>
        </p:spPr>
        <p:txBody>
          <a:bodyPr wrap="none" rtlCol="0">
            <a:spAutoFit/>
          </a:bodyPr>
          <a:lstStyle/>
          <a:p>
            <a:r>
              <a:rPr lang="en-US" sz="1400" i="1" dirty="0"/>
              <a:t>P</a:t>
            </a:r>
            <a:r>
              <a:rPr lang="en-US" sz="1400" i="1" dirty="0" smtClean="0"/>
              <a:t>ercent diff is the change in annual magnitude, </a:t>
            </a:r>
            <a:r>
              <a:rPr lang="en-US" sz="1400" i="1" dirty="0" err="1" smtClean="0"/>
              <a:t>n</a:t>
            </a:r>
            <a:r>
              <a:rPr lang="en-US" sz="1400" i="1" dirty="0" smtClean="0"/>
              <a:t> is the number of </a:t>
            </a:r>
            <a:r>
              <a:rPr lang="en-US" sz="1400" i="1" dirty="0" err="1" smtClean="0"/>
              <a:t>GCMs</a:t>
            </a:r>
            <a:r>
              <a:rPr lang="en-US" sz="1400" i="1" dirty="0" smtClean="0"/>
              <a:t> for each emission scenario.</a:t>
            </a:r>
            <a:endParaRPr lang="en-US" sz="1400" i="1" dirty="0"/>
          </a:p>
        </p:txBody>
      </p:sp>
      <p:sp>
        <p:nvSpPr>
          <p:cNvPr id="16" name="TextBox 15"/>
          <p:cNvSpPr txBox="1"/>
          <p:nvPr/>
        </p:nvSpPr>
        <p:spPr>
          <a:xfrm>
            <a:off x="146327" y="977900"/>
            <a:ext cx="947393" cy="646331"/>
          </a:xfrm>
          <a:prstGeom prst="rect">
            <a:avLst/>
          </a:prstGeom>
          <a:solidFill>
            <a:srgbClr val="FFFF00"/>
          </a:solidFill>
        </p:spPr>
        <p:txBody>
          <a:bodyPr wrap="square" rtlCol="0">
            <a:spAutoFit/>
          </a:bodyPr>
          <a:lstStyle/>
          <a:p>
            <a:pPr algn="ctr"/>
            <a:r>
              <a:rPr lang="en-US" dirty="0" smtClean="0"/>
              <a:t>ONLY</a:t>
            </a:r>
          </a:p>
          <a:p>
            <a:pPr algn="ctr"/>
            <a:r>
              <a:rPr lang="en-US" dirty="0" smtClean="0"/>
              <a:t>TEMP</a:t>
            </a:r>
            <a:endParaRPr lang="en-US" dirty="0"/>
          </a:p>
        </p:txBody>
      </p:sp>
      <p:sp>
        <p:nvSpPr>
          <p:cNvPr id="22" name="TextBox 21"/>
          <p:cNvSpPr txBox="1"/>
          <p:nvPr/>
        </p:nvSpPr>
        <p:spPr>
          <a:xfrm>
            <a:off x="620024" y="0"/>
            <a:ext cx="7705054" cy="523220"/>
          </a:xfrm>
          <a:prstGeom prst="rect">
            <a:avLst/>
          </a:prstGeom>
          <a:noFill/>
        </p:spPr>
        <p:txBody>
          <a:bodyPr wrap="none" rtlCol="0">
            <a:spAutoFit/>
          </a:bodyPr>
          <a:lstStyle/>
          <a:p>
            <a:r>
              <a:rPr lang="en-US" sz="2800" b="1" dirty="0" smtClean="0"/>
              <a:t>Yakima River Basin, </a:t>
            </a:r>
            <a:r>
              <a:rPr lang="en-US" sz="2800" b="1" dirty="0" err="1" smtClean="0"/>
              <a:t>streamflow</a:t>
            </a:r>
            <a:r>
              <a:rPr lang="en-US" sz="2800" b="1" dirty="0" smtClean="0"/>
              <a:t> estimates in 2080s</a:t>
            </a:r>
            <a:endParaRPr lang="en-US" sz="2800" b="1" dirty="0"/>
          </a:p>
        </p:txBody>
      </p:sp>
      <p:sp>
        <p:nvSpPr>
          <p:cNvPr id="10" name="Rectangle 9"/>
          <p:cNvSpPr/>
          <p:nvPr/>
        </p:nvSpPr>
        <p:spPr>
          <a:xfrm>
            <a:off x="1409700"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63837" y="5048250"/>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75237" y="5040312"/>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267928" y="5064124"/>
            <a:ext cx="736713" cy="179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multi-scenarios.DALLE.recons.2080s.eps"/>
          <p:cNvPicPr>
            <a:picLocks noChangeAspect="1"/>
          </p:cNvPicPr>
          <p:nvPr/>
        </p:nvPicPr>
        <p:blipFill>
          <a:blip r:embed="rId8"/>
          <a:srcRect l="8833" t="11162" r="67919" b="54055"/>
          <a:stretch>
            <a:fillRect/>
          </a:stretch>
        </p:blipFill>
        <p:spPr>
          <a:xfrm>
            <a:off x="6406878" y="891026"/>
            <a:ext cx="1543322" cy="1497249"/>
          </a:xfrm>
          <a:prstGeom prst="rect">
            <a:avLst/>
          </a:prstGeom>
        </p:spPr>
      </p:pic>
      <p:sp>
        <p:nvSpPr>
          <p:cNvPr id="2" name="Slide Number Placeholder 1"/>
          <p:cNvSpPr>
            <a:spLocks noGrp="1"/>
          </p:cNvSpPr>
          <p:nvPr>
            <p:ph type="sldNum" sz="quarter" idx="12"/>
          </p:nvPr>
        </p:nvSpPr>
        <p:spPr/>
        <p:txBody>
          <a:bodyPr/>
          <a:lstStyle/>
          <a:p>
            <a:fld id="{08A71FCF-8162-CF4F-97AC-67D24C9EE9EE}" type="slidenum">
              <a:rPr lang="en-US" smtClean="0"/>
              <a:pPr/>
              <a:t>65</a:t>
            </a:fld>
            <a:endParaRPr lang="en-US"/>
          </a:p>
        </p:txBody>
      </p:sp>
    </p:spTree>
    <p:extLst>
      <p:ext uri="{BB962C8B-B14F-4D97-AF65-F5344CB8AC3E}">
        <p14:creationId xmlns:p14="http://schemas.microsoft.com/office/powerpoint/2010/main" val="5051684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0" y="510958"/>
            <a:ext cx="1358900" cy="223224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4" name="Picture 23" descr="Screen shot 2011-12-14 at 10.03.24 AM.png"/>
          <p:cNvPicPr>
            <a:picLocks noChangeAspect="1"/>
          </p:cNvPicPr>
          <p:nvPr/>
        </p:nvPicPr>
        <p:blipFill>
          <a:blip r:embed="rId2"/>
          <a:stretch>
            <a:fillRect/>
          </a:stretch>
        </p:blipFill>
        <p:spPr>
          <a:xfrm>
            <a:off x="14918901" y="3158716"/>
            <a:ext cx="3995088" cy="5375414"/>
          </a:xfrm>
          <a:prstGeom prst="rect">
            <a:avLst/>
          </a:prstGeom>
        </p:spPr>
      </p:pic>
      <p:sp>
        <p:nvSpPr>
          <p:cNvPr id="26" name="TextBox 25"/>
          <p:cNvSpPr txBox="1"/>
          <p:nvPr/>
        </p:nvSpPr>
        <p:spPr>
          <a:xfrm>
            <a:off x="4868768" y="5563543"/>
            <a:ext cx="4275231" cy="1477328"/>
          </a:xfrm>
          <a:prstGeom prst="rect">
            <a:avLst/>
          </a:prstGeom>
          <a:noFill/>
        </p:spPr>
        <p:txBody>
          <a:bodyPr wrap="square" rtlCol="0">
            <a:spAutoFit/>
          </a:bodyPr>
          <a:lstStyle/>
          <a:p>
            <a:r>
              <a:rPr lang="en-US" sz="1800" dirty="0" smtClean="0">
                <a:latin typeface="Arial"/>
                <a:cs typeface="Arial"/>
              </a:rPr>
              <a:t>Differences in warm and cool season responses.</a:t>
            </a:r>
          </a:p>
          <a:p>
            <a:r>
              <a:rPr lang="en-US" b="1" dirty="0" smtClean="0">
                <a:latin typeface="Arial"/>
                <a:cs typeface="Arial"/>
              </a:rPr>
              <a:t>dark orange = largest change in seasonality</a:t>
            </a:r>
            <a:endParaRPr lang="en-US" sz="1800" b="1" dirty="0" smtClean="0">
              <a:latin typeface="Arial"/>
              <a:cs typeface="Arial"/>
            </a:endParaRPr>
          </a:p>
          <a:p>
            <a:endParaRPr lang="en-US" sz="1800" dirty="0">
              <a:latin typeface="Arial"/>
              <a:cs typeface="Arial"/>
            </a:endParaRPr>
          </a:p>
        </p:txBody>
      </p:sp>
      <p:sp>
        <p:nvSpPr>
          <p:cNvPr id="27" name="TextBox 26"/>
          <p:cNvSpPr txBox="1"/>
          <p:nvPr/>
        </p:nvSpPr>
        <p:spPr>
          <a:xfrm>
            <a:off x="901700" y="-347"/>
            <a:ext cx="6901313" cy="1569660"/>
          </a:xfrm>
          <a:prstGeom prst="rect">
            <a:avLst/>
          </a:prstGeom>
          <a:noFill/>
        </p:spPr>
        <p:txBody>
          <a:bodyPr wrap="square" rtlCol="0">
            <a:spAutoFit/>
          </a:bodyPr>
          <a:lstStyle/>
          <a:p>
            <a:pPr algn="ctr"/>
            <a:r>
              <a:rPr lang="en-US" sz="3200" dirty="0" smtClean="0">
                <a:latin typeface="Arial"/>
                <a:cs typeface="Arial"/>
              </a:rPr>
              <a:t>Sub-basin responses to changes in </a:t>
            </a:r>
            <a:r>
              <a:rPr lang="en-US" sz="3200" b="1" dirty="0" smtClean="0">
                <a:latin typeface="Arial"/>
                <a:cs typeface="Arial"/>
              </a:rPr>
              <a:t>seasonal differences</a:t>
            </a:r>
          </a:p>
          <a:p>
            <a:pPr algn="ctr"/>
            <a:endParaRPr lang="en-US" sz="3200" dirty="0" smtClean="0">
              <a:latin typeface="Arial"/>
              <a:cs typeface="Arial"/>
            </a:endParaRPr>
          </a:p>
        </p:txBody>
      </p:sp>
      <p:pic>
        <p:nvPicPr>
          <p:cNvPr id="88" name="Picture 87" descr="3months.YAPAR.sens0.1deg.eps"/>
          <p:cNvPicPr>
            <a:picLocks noChangeAspect="1"/>
          </p:cNvPicPr>
          <p:nvPr/>
        </p:nvPicPr>
        <p:blipFill>
          <a:blip r:embed="rId3"/>
          <a:stretch>
            <a:fillRect/>
          </a:stretch>
        </p:blipFill>
        <p:spPr>
          <a:xfrm>
            <a:off x="5082188" y="2675697"/>
            <a:ext cx="3798802" cy="1769897"/>
          </a:xfrm>
          <a:prstGeom prst="rect">
            <a:avLst/>
          </a:prstGeom>
        </p:spPr>
      </p:pic>
      <p:grpSp>
        <p:nvGrpSpPr>
          <p:cNvPr id="3" name="Group 22"/>
          <p:cNvGrpSpPr/>
          <p:nvPr/>
        </p:nvGrpSpPr>
        <p:grpSpPr>
          <a:xfrm>
            <a:off x="5381578" y="4482302"/>
            <a:ext cx="3333844" cy="527922"/>
            <a:chOff x="5869008" y="8450832"/>
            <a:chExt cx="3333844" cy="527922"/>
          </a:xfrm>
        </p:grpSpPr>
        <p:pic>
          <p:nvPicPr>
            <p:cNvPr id="90" name="Picture 89" descr="sens_key.eps"/>
            <p:cNvPicPr>
              <a:picLocks noChangeAspect="1"/>
            </p:cNvPicPr>
            <p:nvPr/>
          </p:nvPicPr>
          <p:blipFill>
            <a:blip r:embed="rId4"/>
            <a:srcRect l="18623" t="48115" r="23035" b="21389"/>
            <a:stretch>
              <a:fillRect/>
            </a:stretch>
          </p:blipFill>
          <p:spPr>
            <a:xfrm>
              <a:off x="7067168" y="8478504"/>
              <a:ext cx="2135684" cy="500250"/>
            </a:xfrm>
            <a:prstGeom prst="rect">
              <a:avLst/>
            </a:prstGeom>
          </p:spPr>
        </p:pic>
        <p:sp>
          <p:nvSpPr>
            <p:cNvPr id="91" name="TextBox 90"/>
            <p:cNvSpPr txBox="1"/>
            <p:nvPr/>
          </p:nvSpPr>
          <p:spPr>
            <a:xfrm>
              <a:off x="5920005" y="8450832"/>
              <a:ext cx="1574800" cy="375352"/>
            </a:xfrm>
            <a:prstGeom prst="rect">
              <a:avLst/>
            </a:prstGeom>
            <a:noFill/>
          </p:spPr>
          <p:txBody>
            <a:bodyPr wrap="square" rtlCol="0">
              <a:spAutoFit/>
            </a:bodyPr>
            <a:lstStyle/>
            <a:p>
              <a:r>
                <a:rPr lang="en-US" dirty="0" smtClean="0"/>
                <a:t>S values: </a:t>
              </a:r>
              <a:endParaRPr lang="en-US" dirty="0"/>
            </a:p>
          </p:txBody>
        </p:sp>
        <p:sp>
          <p:nvSpPr>
            <p:cNvPr id="96" name="Rectangle 95"/>
            <p:cNvSpPr/>
            <p:nvPr/>
          </p:nvSpPr>
          <p:spPr>
            <a:xfrm>
              <a:off x="5869008" y="8462260"/>
              <a:ext cx="3249613" cy="4531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4" name="Straight Connector 113"/>
          <p:cNvCxnSpPr/>
          <p:nvPr/>
        </p:nvCxnSpPr>
        <p:spPr>
          <a:xfrm>
            <a:off x="4326838" y="5741389"/>
            <a:ext cx="512809" cy="422319"/>
          </a:xfrm>
          <a:prstGeom prst="line">
            <a:avLst/>
          </a:prstGeom>
          <a:ln w="50800">
            <a:solidFill>
              <a:schemeClr val="tx1"/>
            </a:solidFill>
            <a:headEnd type="triangle"/>
          </a:ln>
        </p:spPr>
        <p:style>
          <a:lnRef idx="2">
            <a:schemeClr val="accent1"/>
          </a:lnRef>
          <a:fillRef idx="0">
            <a:schemeClr val="accent1"/>
          </a:fillRef>
          <a:effectRef idx="1">
            <a:schemeClr val="accent1"/>
          </a:effectRef>
          <a:fontRef idx="minor">
            <a:schemeClr val="tx1"/>
          </a:fontRef>
        </p:style>
      </p:cxnSp>
      <p:grpSp>
        <p:nvGrpSpPr>
          <p:cNvPr id="5" name="Group 116"/>
          <p:cNvGrpSpPr/>
          <p:nvPr/>
        </p:nvGrpSpPr>
        <p:grpSpPr>
          <a:xfrm>
            <a:off x="5432575" y="2370897"/>
            <a:ext cx="1600200" cy="779035"/>
            <a:chOff x="5432575" y="2370897"/>
            <a:chExt cx="1600200" cy="779035"/>
          </a:xfrm>
        </p:grpSpPr>
        <p:sp>
          <p:nvSpPr>
            <p:cNvPr id="111" name="Rectangle 110"/>
            <p:cNvSpPr/>
            <p:nvPr/>
          </p:nvSpPr>
          <p:spPr>
            <a:xfrm>
              <a:off x="5457975" y="2743200"/>
              <a:ext cx="1574800" cy="406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a:off x="5432575" y="2370897"/>
              <a:ext cx="1277964" cy="369332"/>
            </a:xfrm>
            <a:prstGeom prst="rect">
              <a:avLst/>
            </a:prstGeom>
            <a:noFill/>
          </p:spPr>
          <p:txBody>
            <a:bodyPr wrap="none" rtlCol="0">
              <a:spAutoFit/>
            </a:bodyPr>
            <a:lstStyle/>
            <a:p>
              <a:r>
                <a:rPr lang="en-US" dirty="0" smtClean="0"/>
                <a:t>cool season</a:t>
              </a:r>
              <a:endParaRPr lang="en-US" dirty="0"/>
            </a:p>
          </p:txBody>
        </p:sp>
      </p:grpSp>
      <p:grpSp>
        <p:nvGrpSpPr>
          <p:cNvPr id="6" name="Group 118"/>
          <p:cNvGrpSpPr/>
          <p:nvPr/>
        </p:nvGrpSpPr>
        <p:grpSpPr>
          <a:xfrm>
            <a:off x="7024845" y="2357165"/>
            <a:ext cx="1505111" cy="789796"/>
            <a:chOff x="7024845" y="2357165"/>
            <a:chExt cx="1505111" cy="789796"/>
          </a:xfrm>
        </p:grpSpPr>
        <p:sp>
          <p:nvSpPr>
            <p:cNvPr id="112" name="Rectangle 111"/>
            <p:cNvSpPr/>
            <p:nvPr/>
          </p:nvSpPr>
          <p:spPr>
            <a:xfrm>
              <a:off x="7037545" y="2740229"/>
              <a:ext cx="1492411" cy="406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TextBox 117"/>
            <p:cNvSpPr txBox="1"/>
            <p:nvPr/>
          </p:nvSpPr>
          <p:spPr>
            <a:xfrm>
              <a:off x="7024845" y="2357165"/>
              <a:ext cx="1423699" cy="369332"/>
            </a:xfrm>
            <a:prstGeom prst="rect">
              <a:avLst/>
            </a:prstGeom>
            <a:noFill/>
          </p:spPr>
          <p:txBody>
            <a:bodyPr wrap="none" rtlCol="0">
              <a:spAutoFit/>
            </a:bodyPr>
            <a:lstStyle/>
            <a:p>
              <a:r>
                <a:rPr lang="en-US" dirty="0" smtClean="0"/>
                <a:t>warm season</a:t>
              </a:r>
              <a:endParaRPr lang="en-US" dirty="0"/>
            </a:p>
          </p:txBody>
        </p:sp>
      </p:grpSp>
      <p:pic>
        <p:nvPicPr>
          <p:cNvPr id="25" name="Picture 24" descr="Fig6.v3.pdf"/>
          <p:cNvPicPr>
            <a:picLocks noChangeAspect="1"/>
          </p:cNvPicPr>
          <p:nvPr/>
        </p:nvPicPr>
        <p:blipFill>
          <a:blip r:embed="rId5"/>
          <a:srcRect l="50000" t="5654"/>
          <a:stretch>
            <a:fillRect/>
          </a:stretch>
        </p:blipFill>
        <p:spPr>
          <a:xfrm>
            <a:off x="76200" y="1001969"/>
            <a:ext cx="4868768" cy="4593481"/>
          </a:xfrm>
          <a:prstGeom prst="rect">
            <a:avLst/>
          </a:prstGeom>
        </p:spPr>
      </p:pic>
      <p:sp>
        <p:nvSpPr>
          <p:cNvPr id="2" name="Slide Number Placeholder 1"/>
          <p:cNvSpPr>
            <a:spLocks noGrp="1"/>
          </p:cNvSpPr>
          <p:nvPr>
            <p:ph type="sldNum" sz="quarter" idx="12"/>
          </p:nvPr>
        </p:nvSpPr>
        <p:spPr/>
        <p:txBody>
          <a:bodyPr/>
          <a:lstStyle/>
          <a:p>
            <a:fld id="{08A71FCF-8162-CF4F-97AC-67D24C9EE9EE}" type="slidenum">
              <a:rPr lang="en-US" smtClean="0"/>
              <a:pPr/>
              <a:t>66</a:t>
            </a:fld>
            <a:endParaRPr lang="en-US"/>
          </a:p>
        </p:txBody>
      </p:sp>
    </p:spTree>
    <p:extLst>
      <p:ext uri="{BB962C8B-B14F-4D97-AF65-F5344CB8AC3E}">
        <p14:creationId xmlns:p14="http://schemas.microsoft.com/office/powerpoint/2010/main" val="2344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0" y="510958"/>
            <a:ext cx="1358900" cy="223224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4" name="Picture 23" descr="Screen shot 2011-12-14 at 10.03.24 AM.png"/>
          <p:cNvPicPr>
            <a:picLocks noChangeAspect="1"/>
          </p:cNvPicPr>
          <p:nvPr/>
        </p:nvPicPr>
        <p:blipFill>
          <a:blip r:embed="rId2"/>
          <a:stretch>
            <a:fillRect/>
          </a:stretch>
        </p:blipFill>
        <p:spPr>
          <a:xfrm>
            <a:off x="14918901" y="3158716"/>
            <a:ext cx="3995088" cy="5375414"/>
          </a:xfrm>
          <a:prstGeom prst="rect">
            <a:avLst/>
          </a:prstGeom>
        </p:spPr>
      </p:pic>
      <p:sp>
        <p:nvSpPr>
          <p:cNvPr id="27" name="TextBox 26"/>
          <p:cNvSpPr txBox="1"/>
          <p:nvPr/>
        </p:nvSpPr>
        <p:spPr>
          <a:xfrm>
            <a:off x="901700" y="-347"/>
            <a:ext cx="6901313" cy="1569660"/>
          </a:xfrm>
          <a:prstGeom prst="rect">
            <a:avLst/>
          </a:prstGeom>
          <a:noFill/>
        </p:spPr>
        <p:txBody>
          <a:bodyPr wrap="square" rtlCol="0">
            <a:spAutoFit/>
          </a:bodyPr>
          <a:lstStyle/>
          <a:p>
            <a:pPr algn="ctr"/>
            <a:r>
              <a:rPr lang="en-US" sz="3200" dirty="0" smtClean="0">
                <a:latin typeface="Arial"/>
                <a:cs typeface="Arial"/>
              </a:rPr>
              <a:t>Sub-basin responses to changes in </a:t>
            </a:r>
            <a:r>
              <a:rPr lang="en-US" sz="3200" b="1" dirty="0" smtClean="0">
                <a:latin typeface="Arial"/>
                <a:cs typeface="Arial"/>
              </a:rPr>
              <a:t>seasonal differences</a:t>
            </a:r>
          </a:p>
          <a:p>
            <a:pPr algn="ctr"/>
            <a:endParaRPr lang="en-US" sz="3200" dirty="0" smtClean="0">
              <a:latin typeface="Arial"/>
              <a:cs typeface="Arial"/>
            </a:endParaRPr>
          </a:p>
        </p:txBody>
      </p:sp>
      <p:grpSp>
        <p:nvGrpSpPr>
          <p:cNvPr id="3" name="Group 86"/>
          <p:cNvGrpSpPr/>
          <p:nvPr/>
        </p:nvGrpSpPr>
        <p:grpSpPr>
          <a:xfrm>
            <a:off x="5339011" y="1131289"/>
            <a:ext cx="3073400" cy="4394200"/>
            <a:chOff x="5451573" y="1307511"/>
            <a:chExt cx="3073400" cy="4394200"/>
          </a:xfrm>
        </p:grpSpPr>
        <p:grpSp>
          <p:nvGrpSpPr>
            <p:cNvPr id="5" name="Group 59"/>
            <p:cNvGrpSpPr/>
            <p:nvPr/>
          </p:nvGrpSpPr>
          <p:grpSpPr>
            <a:xfrm>
              <a:off x="5451573" y="1307511"/>
              <a:ext cx="3073400" cy="4394200"/>
              <a:chOff x="5905500" y="1778000"/>
              <a:chExt cx="3073400" cy="4394200"/>
            </a:xfrm>
          </p:grpSpPr>
          <p:sp>
            <p:nvSpPr>
              <p:cNvPr id="64" name="Rectangle 63"/>
              <p:cNvSpPr/>
              <p:nvPr/>
            </p:nvSpPr>
            <p:spPr bwMode="auto">
              <a:xfrm>
                <a:off x="5905500" y="1778000"/>
                <a:ext cx="3073400" cy="4394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pic>
            <p:nvPicPr>
              <p:cNvPr id="66" name="Picture 65" descr="Screen shot 2013-06-12 at 10.25.59 PM.png"/>
              <p:cNvPicPr>
                <a:picLocks noChangeAspect="1"/>
              </p:cNvPicPr>
              <p:nvPr/>
            </p:nvPicPr>
            <p:blipFill>
              <a:blip r:embed="rId3"/>
              <a:stretch>
                <a:fillRect/>
              </a:stretch>
            </p:blipFill>
            <p:spPr>
              <a:xfrm>
                <a:off x="5947058" y="1879599"/>
                <a:ext cx="2986025" cy="2421467"/>
              </a:xfrm>
              <a:prstGeom prst="rect">
                <a:avLst/>
              </a:prstGeom>
            </p:spPr>
          </p:pic>
          <p:pic>
            <p:nvPicPr>
              <p:cNvPr id="76" name="Picture 75" descr="Screen shot 2013-06-12 at 10.27.17 PM.png"/>
              <p:cNvPicPr>
                <a:picLocks noChangeAspect="1"/>
              </p:cNvPicPr>
              <p:nvPr/>
            </p:nvPicPr>
            <p:blipFill>
              <a:blip r:embed="rId4"/>
              <a:stretch>
                <a:fillRect/>
              </a:stretch>
            </p:blipFill>
            <p:spPr>
              <a:xfrm>
                <a:off x="5977228" y="4362450"/>
                <a:ext cx="1443805" cy="1706315"/>
              </a:xfrm>
              <a:prstGeom prst="rect">
                <a:avLst/>
              </a:prstGeom>
            </p:spPr>
          </p:pic>
        </p:grpSp>
        <p:pic>
          <p:nvPicPr>
            <p:cNvPr id="84" name="Picture 83"/>
            <p:cNvPicPr>
              <a:picLocks noChangeAspect="1"/>
            </p:cNvPicPr>
            <p:nvPr/>
          </p:nvPicPr>
          <p:blipFill>
            <a:blip r:embed="rId5"/>
            <a:srcRect l="58478" t="76571"/>
            <a:stretch>
              <a:fillRect/>
            </a:stretch>
          </p:blipFill>
          <p:spPr>
            <a:xfrm>
              <a:off x="7028313" y="4067668"/>
              <a:ext cx="1417215" cy="1446981"/>
            </a:xfrm>
            <a:prstGeom prst="rect">
              <a:avLst/>
            </a:prstGeom>
            <a:ln>
              <a:noFill/>
            </a:ln>
          </p:spPr>
        </p:pic>
        <p:sp>
          <p:nvSpPr>
            <p:cNvPr id="86" name="TextBox 85"/>
            <p:cNvSpPr txBox="1"/>
            <p:nvPr/>
          </p:nvSpPr>
          <p:spPr>
            <a:xfrm>
              <a:off x="7343250" y="3858380"/>
              <a:ext cx="1058326" cy="276999"/>
            </a:xfrm>
            <a:prstGeom prst="rect">
              <a:avLst/>
            </a:prstGeom>
            <a:noFill/>
          </p:spPr>
          <p:txBody>
            <a:bodyPr wrap="square" rtlCol="0">
              <a:spAutoFit/>
            </a:bodyPr>
            <a:lstStyle/>
            <a:p>
              <a:r>
                <a:rPr lang="en-US" sz="1200" b="1" dirty="0" smtClean="0">
                  <a:latin typeface="Arial"/>
                  <a:cs typeface="Arial"/>
                </a:rPr>
                <a:t>2080 B1</a:t>
              </a:r>
              <a:endParaRPr lang="en-US" sz="1200" b="1" dirty="0">
                <a:latin typeface="Arial"/>
                <a:cs typeface="Arial"/>
              </a:endParaRPr>
            </a:p>
          </p:txBody>
        </p:sp>
      </p:grpSp>
      <p:cxnSp>
        <p:nvCxnSpPr>
          <p:cNvPr id="114" name="Straight Connector 113"/>
          <p:cNvCxnSpPr/>
          <p:nvPr/>
        </p:nvCxnSpPr>
        <p:spPr>
          <a:xfrm>
            <a:off x="4326838" y="5741389"/>
            <a:ext cx="512809" cy="422319"/>
          </a:xfrm>
          <a:prstGeom prst="line">
            <a:avLst/>
          </a:prstGeom>
          <a:ln w="50800">
            <a:solidFill>
              <a:schemeClr val="tx1"/>
            </a:solidFill>
            <a:headEnd type="triangle"/>
          </a:ln>
        </p:spPr>
        <p:style>
          <a:lnRef idx="2">
            <a:schemeClr val="accent1"/>
          </a:lnRef>
          <a:fillRef idx="0">
            <a:schemeClr val="accent1"/>
          </a:fillRef>
          <a:effectRef idx="1">
            <a:schemeClr val="accent1"/>
          </a:effectRef>
          <a:fontRef idx="minor">
            <a:schemeClr val="tx1"/>
          </a:fontRef>
        </p:style>
      </p:cxnSp>
      <p:pic>
        <p:nvPicPr>
          <p:cNvPr id="20" name="Picture 19" descr="Fig6.v3.pdf"/>
          <p:cNvPicPr>
            <a:picLocks noChangeAspect="1"/>
          </p:cNvPicPr>
          <p:nvPr/>
        </p:nvPicPr>
        <p:blipFill>
          <a:blip r:embed="rId6"/>
          <a:srcRect l="50000" t="5654"/>
          <a:stretch>
            <a:fillRect/>
          </a:stretch>
        </p:blipFill>
        <p:spPr>
          <a:xfrm>
            <a:off x="76200" y="1001969"/>
            <a:ext cx="4868768" cy="4593481"/>
          </a:xfrm>
          <a:prstGeom prst="rect">
            <a:avLst/>
          </a:prstGeom>
        </p:spPr>
      </p:pic>
      <p:sp>
        <p:nvSpPr>
          <p:cNvPr id="21" name="TextBox 20"/>
          <p:cNvSpPr txBox="1"/>
          <p:nvPr/>
        </p:nvSpPr>
        <p:spPr>
          <a:xfrm>
            <a:off x="4868768" y="5563543"/>
            <a:ext cx="4275231" cy="1477328"/>
          </a:xfrm>
          <a:prstGeom prst="rect">
            <a:avLst/>
          </a:prstGeom>
          <a:noFill/>
        </p:spPr>
        <p:txBody>
          <a:bodyPr wrap="square" rtlCol="0">
            <a:spAutoFit/>
          </a:bodyPr>
          <a:lstStyle/>
          <a:p>
            <a:r>
              <a:rPr lang="en-US" sz="1800" dirty="0" smtClean="0">
                <a:latin typeface="Arial"/>
                <a:cs typeface="Arial"/>
              </a:rPr>
              <a:t>Differences in warm and cool season responses.</a:t>
            </a:r>
          </a:p>
          <a:p>
            <a:r>
              <a:rPr lang="en-US" b="1" dirty="0" smtClean="0">
                <a:latin typeface="Arial"/>
                <a:cs typeface="Arial"/>
              </a:rPr>
              <a:t>dark orange = largest change in seasonality</a:t>
            </a:r>
            <a:endParaRPr lang="en-US" sz="1800" b="1" dirty="0" smtClean="0">
              <a:latin typeface="Arial"/>
              <a:cs typeface="Arial"/>
            </a:endParaRPr>
          </a:p>
          <a:p>
            <a:endParaRPr lang="en-US" sz="1800" dirty="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67</a:t>
            </a:fld>
            <a:endParaRPr lang="en-US"/>
          </a:p>
        </p:txBody>
      </p:sp>
    </p:spTree>
    <p:extLst>
      <p:ext uri="{BB962C8B-B14F-4D97-AF65-F5344CB8AC3E}">
        <p14:creationId xmlns:p14="http://schemas.microsoft.com/office/powerpoint/2010/main" val="1178231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6891" name="Rectangle 27"/>
          <p:cNvSpPr>
            <a:spLocks noGrp="1" noChangeArrowheads="1"/>
          </p:cNvSpPr>
          <p:nvPr>
            <p:ph type="ctrTitle"/>
          </p:nvPr>
        </p:nvSpPr>
        <p:spPr>
          <a:xfrm>
            <a:off x="33866" y="-171450"/>
            <a:ext cx="9144000" cy="5657850"/>
          </a:xfrm>
        </p:spPr>
        <p:txBody>
          <a:bodyPr>
            <a:normAutofit/>
          </a:bodyPr>
          <a:lstStyle/>
          <a:p>
            <a:pPr>
              <a:defRPr/>
            </a:pPr>
            <a:r>
              <a:rPr lang="en-US" b="1" dirty="0" smtClean="0">
                <a:solidFill>
                  <a:srgbClr val="FFEEBE"/>
                </a:solidFill>
                <a:effectLst>
                  <a:outerShdw blurRad="38100" dist="38100" dir="2700000" algn="tl">
                    <a:srgbClr val="000000"/>
                  </a:outerShdw>
                </a:effectLst>
                <a:latin typeface="+mn-lt"/>
                <a:cs typeface="Arial"/>
              </a:rPr>
              <a:t>More on annual sensitivities</a:t>
            </a:r>
            <a:endParaRPr lang="en-US" dirty="0">
              <a:solidFill>
                <a:srgbClr val="FFEEBE"/>
              </a:solidFill>
              <a:latin typeface="+mn-lt"/>
              <a:ea typeface="+mj-ea"/>
              <a:cs typeface="Arial"/>
            </a:endParaRPr>
          </a:p>
        </p:txBody>
      </p:sp>
      <p:sp>
        <p:nvSpPr>
          <p:cNvPr id="54274" name="Rectangle 3"/>
          <p:cNvSpPr>
            <a:spLocks noChangeArrowheads="1"/>
          </p:cNvSpPr>
          <p:nvPr/>
        </p:nvSpPr>
        <p:spPr bwMode="auto">
          <a:xfrm>
            <a:off x="6156325" y="-568325"/>
            <a:ext cx="184150" cy="396875"/>
          </a:xfrm>
          <a:prstGeom prst="rect">
            <a:avLst/>
          </a:prstGeom>
          <a:noFill/>
          <a:ln w="9525">
            <a:noFill/>
            <a:miter lim="800000"/>
            <a:headEnd/>
            <a:tailEnd/>
          </a:ln>
        </p:spPr>
        <p:txBody>
          <a:bodyPr wrap="none">
            <a:prstTxWarp prst="textNoShape">
              <a:avLst/>
            </a:prstTxWarp>
            <a:spAutoFit/>
          </a:bodyPr>
          <a:lstStyle/>
          <a:p>
            <a:pPr algn="ctr"/>
            <a:endParaRPr lang="en-US" sz="2000">
              <a:latin typeface="Arial"/>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68</a:t>
            </a:fld>
            <a:endParaRPr lang="en-US"/>
          </a:p>
        </p:txBody>
      </p:sp>
    </p:spTree>
    <p:extLst>
      <p:ext uri="{BB962C8B-B14F-4D97-AF65-F5344CB8AC3E}">
        <p14:creationId xmlns:p14="http://schemas.microsoft.com/office/powerpoint/2010/main" val="20850490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0" name="Text Box 9"/>
          <p:cNvSpPr txBox="1">
            <a:spLocks noChangeArrowheads="1"/>
          </p:cNvSpPr>
          <p:nvPr/>
        </p:nvSpPr>
        <p:spPr bwMode="auto">
          <a:xfrm>
            <a:off x="1244600" y="2130426"/>
            <a:ext cx="3136900" cy="4268861"/>
          </a:xfrm>
          <a:prstGeom prst="rect">
            <a:avLst/>
          </a:prstGeom>
          <a:noFill/>
          <a:ln w="9525">
            <a:noFill/>
            <a:miter lim="800000"/>
            <a:headEnd/>
            <a:tailEnd/>
          </a:ln>
        </p:spPr>
        <p:txBody>
          <a:bodyPr wrap="square">
            <a:prstTxWarp prst="textNoShape">
              <a:avLst/>
            </a:prstTxWarp>
            <a:spAutoFit/>
          </a:bodyPr>
          <a:lstStyle/>
          <a:p>
            <a:pPr>
              <a:spcBef>
                <a:spcPct val="20000"/>
              </a:spcBef>
            </a:pPr>
            <a:r>
              <a:rPr lang="en-US" sz="2300" dirty="0" smtClean="0">
                <a:latin typeface="Book Antiqua"/>
                <a:cs typeface="Book Antiqua"/>
              </a:rPr>
              <a:t>Catchment LSM</a:t>
            </a:r>
          </a:p>
          <a:p>
            <a:pPr>
              <a:spcBef>
                <a:spcPct val="20000"/>
              </a:spcBef>
            </a:pPr>
            <a:r>
              <a:rPr lang="en-US" sz="2300" dirty="0" smtClean="0">
                <a:latin typeface="Book Antiqua"/>
                <a:cs typeface="Book Antiqua"/>
              </a:rPr>
              <a:t>Community Land   </a:t>
            </a:r>
          </a:p>
          <a:p>
            <a:pPr>
              <a:spcBef>
                <a:spcPct val="20000"/>
              </a:spcBef>
            </a:pPr>
            <a:r>
              <a:rPr lang="en-US" sz="2300" dirty="0" smtClean="0">
                <a:latin typeface="Book Antiqua"/>
                <a:cs typeface="Book Antiqua"/>
              </a:rPr>
              <a:t>   Model 3.5 (CLM)</a:t>
            </a:r>
          </a:p>
          <a:p>
            <a:pPr>
              <a:spcBef>
                <a:spcPct val="20000"/>
              </a:spcBef>
            </a:pPr>
            <a:r>
              <a:rPr lang="en-US" sz="2300" dirty="0" smtClean="0">
                <a:latin typeface="Book Antiqua"/>
                <a:cs typeface="Book Antiqua"/>
              </a:rPr>
              <a:t>Noah 2.7 LSM</a:t>
            </a:r>
          </a:p>
          <a:p>
            <a:pPr>
              <a:spcBef>
                <a:spcPct val="20000"/>
              </a:spcBef>
            </a:pPr>
            <a:r>
              <a:rPr lang="en-US" sz="2300" dirty="0" smtClean="0">
                <a:latin typeface="Book Antiqua"/>
                <a:cs typeface="Book Antiqua"/>
              </a:rPr>
              <a:t>Noah 2.8 LSM</a:t>
            </a:r>
          </a:p>
          <a:p>
            <a:pPr>
              <a:spcBef>
                <a:spcPct val="20000"/>
              </a:spcBef>
            </a:pPr>
            <a:r>
              <a:rPr lang="en-US" sz="2300" dirty="0" smtClean="0">
                <a:latin typeface="Book Antiqua"/>
                <a:cs typeface="Book Antiqua"/>
              </a:rPr>
              <a:t>Sacramento (Sac)</a:t>
            </a:r>
          </a:p>
          <a:p>
            <a:pPr>
              <a:spcBef>
                <a:spcPct val="20000"/>
              </a:spcBef>
            </a:pPr>
            <a:r>
              <a:rPr lang="en-US" sz="2300" dirty="0" smtClean="0">
                <a:latin typeface="Book Antiqua"/>
                <a:cs typeface="Book Antiqua"/>
              </a:rPr>
              <a:t>Variable </a:t>
            </a:r>
            <a:r>
              <a:rPr lang="en-US" sz="2300" dirty="0">
                <a:latin typeface="Book Antiqua"/>
                <a:cs typeface="Book Antiqua"/>
              </a:rPr>
              <a:t>Infiltration   </a:t>
            </a:r>
          </a:p>
          <a:p>
            <a:pPr>
              <a:spcBef>
                <a:spcPct val="20000"/>
              </a:spcBef>
            </a:pPr>
            <a:r>
              <a:rPr lang="en-US" sz="2300" dirty="0">
                <a:latin typeface="Book Antiqua"/>
                <a:cs typeface="Book Antiqua"/>
              </a:rPr>
              <a:t>  Capacity 4.0.6 (VIC)</a:t>
            </a:r>
            <a:endParaRPr lang="en-US" sz="2300" dirty="0" smtClean="0">
              <a:latin typeface="Book Antiqua"/>
              <a:cs typeface="Book Antiqua"/>
            </a:endParaRPr>
          </a:p>
          <a:p>
            <a:pPr>
              <a:spcBef>
                <a:spcPct val="20000"/>
              </a:spcBef>
            </a:pPr>
            <a:endParaRPr lang="en-US" sz="2300" dirty="0" smtClean="0">
              <a:latin typeface="Book Antiqua"/>
              <a:cs typeface="Book Antiqua"/>
            </a:endParaRPr>
          </a:p>
          <a:p>
            <a:pPr>
              <a:spcBef>
                <a:spcPct val="20000"/>
              </a:spcBef>
            </a:pPr>
            <a:endParaRPr lang="en-US" sz="2300" dirty="0">
              <a:latin typeface="Book Antiqua"/>
              <a:cs typeface="Book Antiqua"/>
            </a:endParaRPr>
          </a:p>
        </p:txBody>
      </p:sp>
      <p:grpSp>
        <p:nvGrpSpPr>
          <p:cNvPr id="2" name="Group 58"/>
          <p:cNvGrpSpPr>
            <a:grpSpLocks/>
          </p:cNvGrpSpPr>
          <p:nvPr/>
        </p:nvGrpSpPr>
        <p:grpSpPr bwMode="auto">
          <a:xfrm>
            <a:off x="4713289" y="2184402"/>
            <a:ext cx="3403602" cy="1004888"/>
            <a:chOff x="3529" y="1334"/>
            <a:chExt cx="2144" cy="633"/>
          </a:xfrm>
        </p:grpSpPr>
        <p:sp>
          <p:nvSpPr>
            <p:cNvPr id="27673"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7674" name="Text Box 60"/>
            <p:cNvSpPr txBox="1">
              <a:spLocks noChangeArrowheads="1"/>
            </p:cNvSpPr>
            <p:nvPr/>
          </p:nvSpPr>
          <p:spPr bwMode="auto">
            <a:xfrm>
              <a:off x="3529" y="1415"/>
              <a:ext cx="1005" cy="446"/>
            </a:xfrm>
            <a:prstGeom prst="rect">
              <a:avLst/>
            </a:prstGeom>
            <a:noFill/>
            <a:ln w="9525">
              <a:noFill/>
              <a:miter lim="800000"/>
              <a:headEnd/>
              <a:tailEnd/>
            </a:ln>
          </p:spPr>
          <p:txBody>
            <a:bodyPr wrap="none">
              <a:prstTxWarp prst="textNoShape">
                <a:avLst/>
              </a:prstTxWarp>
              <a:spAutoFit/>
            </a:bodyPr>
            <a:lstStyle/>
            <a:p>
              <a:pPr algn="ctr"/>
              <a:r>
                <a:rPr lang="en-US" sz="2000" dirty="0" smtClean="0">
                  <a:latin typeface="Arial"/>
                  <a:cs typeface="Arial"/>
                </a:rPr>
                <a:t>Precipitation </a:t>
              </a:r>
            </a:p>
            <a:p>
              <a:pPr algn="ctr"/>
              <a:r>
                <a:rPr lang="en-US" sz="2000" dirty="0" smtClean="0">
                  <a:latin typeface="Arial"/>
                  <a:cs typeface="Arial"/>
                </a:rPr>
                <a:t>Elasticity (</a:t>
              </a:r>
              <a:r>
                <a:rPr lang="en-US" sz="2000" dirty="0" err="1" smtClean="0">
                  <a:latin typeface="Arial"/>
                  <a:ea typeface="Lucida Grande"/>
                  <a:cs typeface="Arial"/>
                </a:rPr>
                <a:t>ε</a:t>
              </a:r>
              <a:r>
                <a:rPr lang="en-US" sz="2000" dirty="0">
                  <a:latin typeface="Arial"/>
                  <a:cs typeface="Arial"/>
                </a:rPr>
                <a:t>)</a:t>
              </a:r>
            </a:p>
          </p:txBody>
        </p:sp>
        <p:sp>
          <p:nvSpPr>
            <p:cNvPr id="27675" name="Text Box 61"/>
            <p:cNvSpPr txBox="1">
              <a:spLocks noChangeArrowheads="1"/>
            </p:cNvSpPr>
            <p:nvPr/>
          </p:nvSpPr>
          <p:spPr bwMode="auto">
            <a:xfrm>
              <a:off x="4827" y="1334"/>
              <a:ext cx="843"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a:t>
              </a:r>
              <a:r>
                <a:rPr lang="en-US" sz="1600" baseline="-25000" dirty="0" smtClean="0">
                  <a:latin typeface="Arial"/>
                  <a:cs typeface="Arial"/>
                </a:rPr>
                <a:t>ref+1</a:t>
              </a:r>
              <a:r>
                <a:rPr lang="en-US" sz="1600" baseline="-25000" dirty="0">
                  <a:latin typeface="Arial"/>
                  <a:cs typeface="Arial"/>
                </a:rPr>
                <a:t>%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27676" name="Rectangle 62"/>
            <p:cNvSpPr>
              <a:spLocks noChangeArrowheads="1"/>
            </p:cNvSpPr>
            <p:nvPr/>
          </p:nvSpPr>
          <p:spPr bwMode="auto">
            <a:xfrm>
              <a:off x="5068" y="1529"/>
              <a:ext cx="334" cy="213"/>
            </a:xfrm>
            <a:prstGeom prst="rect">
              <a:avLst/>
            </a:prstGeom>
            <a:noFill/>
            <a:ln w="9525">
              <a:noFill/>
              <a:miter lim="800000"/>
              <a:headEnd/>
              <a:tailEnd/>
            </a:ln>
          </p:spPr>
          <p:txBody>
            <a:bodyPr wrap="none">
              <a:prstTxWarp prst="textNoShape">
                <a:avLst/>
              </a:prstTxWarp>
              <a:spAutoFit/>
            </a:bodyPr>
            <a:lstStyle/>
            <a:p>
              <a:r>
                <a:rPr lang="en-US" sz="1600">
                  <a:latin typeface="Arial"/>
                  <a:cs typeface="Arial"/>
                </a:rPr>
                <a:t>Q</a:t>
              </a:r>
              <a:r>
                <a:rPr lang="en-US" sz="1600" baseline="-25000">
                  <a:latin typeface="Arial"/>
                  <a:cs typeface="Arial"/>
                </a:rPr>
                <a:t>ref</a:t>
              </a:r>
            </a:p>
          </p:txBody>
        </p:sp>
        <p:sp>
          <p:nvSpPr>
            <p:cNvPr id="27677"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7678" name="Rectangle 64"/>
            <p:cNvSpPr>
              <a:spLocks noChangeArrowheads="1"/>
            </p:cNvSpPr>
            <p:nvPr/>
          </p:nvSpPr>
          <p:spPr bwMode="auto">
            <a:xfrm>
              <a:off x="4902" y="1754"/>
              <a:ext cx="561"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      </a:t>
              </a:r>
              <a:r>
                <a:rPr lang="en-US" sz="1600" dirty="0" smtClean="0">
                  <a:latin typeface="Arial"/>
                  <a:cs typeface="Arial"/>
                </a:rPr>
                <a:t> 1</a:t>
              </a:r>
              <a:r>
                <a:rPr lang="en-US" sz="1600" dirty="0">
                  <a:latin typeface="Arial"/>
                  <a:cs typeface="Arial"/>
                </a:rPr>
                <a:t>%</a:t>
              </a:r>
              <a:endParaRPr lang="en-US" sz="1600" baseline="-25000" dirty="0">
                <a:latin typeface="Arial"/>
                <a:cs typeface="Arial"/>
              </a:endParaRPr>
            </a:p>
          </p:txBody>
        </p:sp>
        <p:sp>
          <p:nvSpPr>
            <p:cNvPr id="27679" name="Rectangle 65"/>
            <p:cNvSpPr>
              <a:spLocks noChangeArrowheads="1"/>
            </p:cNvSpPr>
            <p:nvPr/>
          </p:nvSpPr>
          <p:spPr bwMode="auto">
            <a:xfrm>
              <a:off x="4480" y="1500"/>
              <a:ext cx="230" cy="291"/>
            </a:xfrm>
            <a:prstGeom prst="rect">
              <a:avLst/>
            </a:prstGeom>
            <a:noFill/>
            <a:ln w="9525">
              <a:noFill/>
              <a:miter lim="800000"/>
              <a:headEnd/>
              <a:tailEnd/>
            </a:ln>
          </p:spPr>
          <p:txBody>
            <a:bodyPr wrap="none">
              <a:prstTxWarp prst="textNoShape">
                <a:avLst/>
              </a:prstTxWarp>
              <a:spAutoFit/>
            </a:bodyPr>
            <a:lstStyle/>
            <a:p>
              <a:r>
                <a:rPr lang="en-US">
                  <a:latin typeface="Arial"/>
                  <a:cs typeface="Arial"/>
                </a:rPr>
                <a:t>=</a:t>
              </a:r>
            </a:p>
          </p:txBody>
        </p:sp>
      </p:grpSp>
      <p:sp>
        <p:nvSpPr>
          <p:cNvPr id="262149" name="Rectangle 5"/>
          <p:cNvSpPr>
            <a:spLocks noGrp="1" noChangeArrowheads="1"/>
          </p:cNvSpPr>
          <p:nvPr>
            <p:ph type="title" idx="4294967295"/>
          </p:nvPr>
        </p:nvSpPr>
        <p:spPr>
          <a:xfrm>
            <a:off x="0" y="0"/>
            <a:ext cx="9144000" cy="939801"/>
          </a:xfrm>
        </p:spPr>
        <p:txBody>
          <a:bodyPr/>
          <a:lstStyle/>
          <a:p>
            <a:pPr eaLnBrk="1" hangingPunct="1">
              <a:defRPr/>
            </a:pPr>
            <a:r>
              <a:rPr lang="en-US" b="1" dirty="0">
                <a:effectLst>
                  <a:outerShdw blurRad="38100" dist="38100" dir="2700000" algn="tl">
                    <a:srgbClr val="DDDDDD"/>
                  </a:outerShdw>
                </a:effectLst>
                <a:latin typeface="Book Antiqua"/>
                <a:ea typeface="+mj-ea"/>
                <a:cs typeface="Book Antiqua"/>
              </a:rPr>
              <a:t>Methodology</a:t>
            </a:r>
          </a:p>
        </p:txBody>
      </p:sp>
      <p:sp>
        <p:nvSpPr>
          <p:cNvPr id="27655" name="Line 4"/>
          <p:cNvSpPr>
            <a:spLocks noChangeShapeType="1"/>
          </p:cNvSpPr>
          <p:nvPr/>
        </p:nvSpPr>
        <p:spPr bwMode="auto">
          <a:xfrm>
            <a:off x="4367213" y="1179513"/>
            <a:ext cx="0" cy="44672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657" name="Text Box 7"/>
          <p:cNvSpPr txBox="1">
            <a:spLocks noChangeArrowheads="1"/>
          </p:cNvSpPr>
          <p:nvPr/>
        </p:nvSpPr>
        <p:spPr bwMode="auto">
          <a:xfrm>
            <a:off x="1076325" y="1173163"/>
            <a:ext cx="3165475" cy="830997"/>
          </a:xfrm>
          <a:prstGeom prst="rect">
            <a:avLst/>
          </a:prstGeom>
          <a:noFill/>
          <a:ln w="9525">
            <a:noFill/>
            <a:miter lim="800000"/>
            <a:headEnd/>
            <a:tailEnd/>
          </a:ln>
        </p:spPr>
        <p:txBody>
          <a:bodyPr>
            <a:prstTxWarp prst="textNoShape">
              <a:avLst/>
            </a:prstTxWarp>
            <a:spAutoFit/>
          </a:bodyPr>
          <a:lstStyle/>
          <a:p>
            <a:pPr algn="ctr">
              <a:spcBef>
                <a:spcPct val="50000"/>
              </a:spcBef>
            </a:pPr>
            <a:r>
              <a:rPr lang="en-US" b="1" dirty="0">
                <a:latin typeface="Book Antiqua"/>
                <a:cs typeface="Book Antiqua"/>
              </a:rPr>
              <a:t>Land-surface Hydrologic Models</a:t>
            </a:r>
          </a:p>
        </p:txBody>
      </p:sp>
      <p:sp>
        <p:nvSpPr>
          <p:cNvPr id="27659" name="Text Box 12"/>
          <p:cNvSpPr txBox="1">
            <a:spLocks noChangeArrowheads="1"/>
          </p:cNvSpPr>
          <p:nvPr/>
        </p:nvSpPr>
        <p:spPr bwMode="auto">
          <a:xfrm>
            <a:off x="5014913" y="1516063"/>
            <a:ext cx="2862262" cy="457200"/>
          </a:xfrm>
          <a:prstGeom prst="rect">
            <a:avLst/>
          </a:prstGeom>
          <a:noFill/>
          <a:ln w="9525">
            <a:noFill/>
            <a:miter lim="800000"/>
            <a:headEnd/>
            <a:tailEnd/>
          </a:ln>
        </p:spPr>
        <p:txBody>
          <a:bodyPr>
            <a:prstTxWarp prst="textNoShape">
              <a:avLst/>
            </a:prstTxWarp>
            <a:spAutoFit/>
          </a:bodyPr>
          <a:lstStyle/>
          <a:p>
            <a:pPr algn="ctr">
              <a:spcBef>
                <a:spcPct val="50000"/>
              </a:spcBef>
            </a:pPr>
            <a:r>
              <a:rPr lang="en-US" b="1" dirty="0">
                <a:latin typeface="Book Antiqua"/>
                <a:cs typeface="Book Antiqua"/>
              </a:rPr>
              <a:t>Measures</a:t>
            </a:r>
          </a:p>
        </p:txBody>
      </p:sp>
      <p:grpSp>
        <p:nvGrpSpPr>
          <p:cNvPr id="3" name="Group 45"/>
          <p:cNvGrpSpPr>
            <a:grpSpLocks/>
          </p:cNvGrpSpPr>
          <p:nvPr/>
        </p:nvGrpSpPr>
        <p:grpSpPr bwMode="auto">
          <a:xfrm>
            <a:off x="4597401" y="3284539"/>
            <a:ext cx="3519489" cy="1004888"/>
            <a:chOff x="3456" y="1080"/>
            <a:chExt cx="2217" cy="633"/>
          </a:xfrm>
        </p:grpSpPr>
        <p:sp>
          <p:nvSpPr>
            <p:cNvPr id="27666" name="Line 35"/>
            <p:cNvSpPr>
              <a:spLocks noChangeShapeType="1"/>
            </p:cNvSpPr>
            <p:nvPr/>
          </p:nvSpPr>
          <p:spPr bwMode="auto">
            <a:xfrm>
              <a:off x="4864" y="1299"/>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7667" name="Text Box 36"/>
            <p:cNvSpPr txBox="1">
              <a:spLocks noChangeArrowheads="1"/>
            </p:cNvSpPr>
            <p:nvPr/>
          </p:nvSpPr>
          <p:spPr bwMode="auto">
            <a:xfrm>
              <a:off x="3456" y="1177"/>
              <a:ext cx="1104" cy="446"/>
            </a:xfrm>
            <a:prstGeom prst="rect">
              <a:avLst/>
            </a:prstGeom>
            <a:noFill/>
            <a:ln w="9525">
              <a:noFill/>
              <a:miter lim="800000"/>
              <a:headEnd/>
              <a:tailEnd/>
            </a:ln>
          </p:spPr>
          <p:txBody>
            <a:bodyPr wrap="none">
              <a:prstTxWarp prst="textNoShape">
                <a:avLst/>
              </a:prstTxWarp>
              <a:spAutoFit/>
            </a:bodyPr>
            <a:lstStyle/>
            <a:p>
              <a:pPr algn="ctr"/>
              <a:r>
                <a:rPr lang="en-US" sz="2000" dirty="0" smtClean="0">
                  <a:latin typeface="Arial"/>
                  <a:cs typeface="Arial"/>
                </a:rPr>
                <a:t>Temperature  </a:t>
              </a:r>
            </a:p>
            <a:p>
              <a:pPr algn="ctr"/>
              <a:r>
                <a:rPr lang="en-US" sz="2000" dirty="0" smtClean="0">
                  <a:latin typeface="Arial"/>
                  <a:cs typeface="Arial"/>
                </a:rPr>
                <a:t>Sensitivity (S)</a:t>
              </a:r>
              <a:endParaRPr lang="en-US" sz="2000" dirty="0">
                <a:latin typeface="Arial"/>
                <a:cs typeface="Arial"/>
              </a:endParaRPr>
            </a:p>
          </p:txBody>
        </p:sp>
        <p:sp>
          <p:nvSpPr>
            <p:cNvPr id="27668" name="Text Box 37"/>
            <p:cNvSpPr txBox="1">
              <a:spLocks noChangeArrowheads="1"/>
            </p:cNvSpPr>
            <p:nvPr/>
          </p:nvSpPr>
          <p:spPr bwMode="auto">
            <a:xfrm>
              <a:off x="4827" y="1080"/>
              <a:ext cx="835" cy="213"/>
            </a:xfrm>
            <a:prstGeom prst="rect">
              <a:avLst/>
            </a:prstGeom>
            <a:noFill/>
            <a:ln w="9525">
              <a:noFill/>
              <a:miter lim="800000"/>
              <a:headEnd/>
              <a:tailEnd/>
            </a:ln>
          </p:spPr>
          <p:txBody>
            <a:bodyPr wrap="none">
              <a:prstTxWarp prst="textNoShape">
                <a:avLst/>
              </a:prstTxWarp>
              <a:spAutoFit/>
            </a:bodyPr>
            <a:lstStyle/>
            <a:p>
              <a:r>
                <a:rPr lang="en-US" sz="1600">
                  <a:latin typeface="Arial"/>
                  <a:cs typeface="Arial"/>
                </a:rPr>
                <a:t>Q</a:t>
              </a:r>
              <a:r>
                <a:rPr lang="en-US" sz="1600" baseline="-25000">
                  <a:latin typeface="Arial"/>
                  <a:cs typeface="Arial"/>
                </a:rPr>
                <a:t> ref+0.1 </a:t>
              </a:r>
              <a:r>
                <a:rPr lang="en-US" sz="1600">
                  <a:latin typeface="Arial"/>
                  <a:cs typeface="Arial"/>
                </a:rPr>
                <a:t>- Q</a:t>
              </a:r>
              <a:r>
                <a:rPr lang="en-US" sz="1600" baseline="-25000">
                  <a:latin typeface="Arial"/>
                  <a:cs typeface="Arial"/>
                </a:rPr>
                <a:t>ref</a:t>
              </a:r>
              <a:endParaRPr lang="en-US" sz="1600">
                <a:latin typeface="Arial"/>
                <a:cs typeface="Arial"/>
              </a:endParaRPr>
            </a:p>
          </p:txBody>
        </p:sp>
        <p:sp>
          <p:nvSpPr>
            <p:cNvPr id="27669" name="Rectangle 38"/>
            <p:cNvSpPr>
              <a:spLocks noChangeArrowheads="1"/>
            </p:cNvSpPr>
            <p:nvPr/>
          </p:nvSpPr>
          <p:spPr bwMode="auto">
            <a:xfrm>
              <a:off x="5068" y="1275"/>
              <a:ext cx="334" cy="213"/>
            </a:xfrm>
            <a:prstGeom prst="rect">
              <a:avLst/>
            </a:prstGeom>
            <a:noFill/>
            <a:ln w="9525">
              <a:noFill/>
              <a:miter lim="800000"/>
              <a:headEnd/>
              <a:tailEnd/>
            </a:ln>
          </p:spPr>
          <p:txBody>
            <a:bodyPr wrap="none">
              <a:prstTxWarp prst="textNoShape">
                <a:avLst/>
              </a:prstTxWarp>
              <a:spAutoFit/>
            </a:bodyPr>
            <a:lstStyle/>
            <a:p>
              <a:r>
                <a:rPr lang="en-US" sz="1600">
                  <a:latin typeface="Arial"/>
                  <a:cs typeface="Arial"/>
                </a:rPr>
                <a:t>Q</a:t>
              </a:r>
              <a:r>
                <a:rPr lang="en-US" sz="1600" baseline="-25000">
                  <a:latin typeface="Arial"/>
                  <a:cs typeface="Arial"/>
                </a:rPr>
                <a:t>ref</a:t>
              </a:r>
            </a:p>
          </p:txBody>
        </p:sp>
        <p:sp>
          <p:nvSpPr>
            <p:cNvPr id="27670" name="Line 39"/>
            <p:cNvSpPr>
              <a:spLocks noChangeShapeType="1"/>
            </p:cNvSpPr>
            <p:nvPr/>
          </p:nvSpPr>
          <p:spPr bwMode="auto">
            <a:xfrm>
              <a:off x="4672" y="1495"/>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7671" name="Rectangle 40"/>
            <p:cNvSpPr>
              <a:spLocks noChangeArrowheads="1"/>
            </p:cNvSpPr>
            <p:nvPr/>
          </p:nvSpPr>
          <p:spPr bwMode="auto">
            <a:xfrm>
              <a:off x="5060" y="1500"/>
              <a:ext cx="441" cy="213"/>
            </a:xfrm>
            <a:prstGeom prst="rect">
              <a:avLst/>
            </a:prstGeom>
            <a:noFill/>
            <a:ln w="9525">
              <a:noFill/>
              <a:miter lim="800000"/>
              <a:headEnd/>
              <a:tailEnd/>
            </a:ln>
          </p:spPr>
          <p:txBody>
            <a:bodyPr wrap="none">
              <a:prstTxWarp prst="textNoShape">
                <a:avLst/>
              </a:prstTxWarp>
              <a:spAutoFit/>
            </a:bodyPr>
            <a:lstStyle/>
            <a:p>
              <a:r>
                <a:rPr lang="en-US" sz="1600" dirty="0" smtClean="0">
                  <a:latin typeface="Arial"/>
                  <a:cs typeface="Arial"/>
                </a:rPr>
                <a:t>0.1°C</a:t>
              </a:r>
              <a:endParaRPr lang="en-US" sz="1600" baseline="-25000" dirty="0">
                <a:latin typeface="Arial"/>
                <a:cs typeface="Arial"/>
              </a:endParaRPr>
            </a:p>
          </p:txBody>
        </p:sp>
        <p:sp>
          <p:nvSpPr>
            <p:cNvPr id="27672" name="Rectangle 42"/>
            <p:cNvSpPr>
              <a:spLocks noChangeArrowheads="1"/>
            </p:cNvSpPr>
            <p:nvPr/>
          </p:nvSpPr>
          <p:spPr bwMode="auto">
            <a:xfrm>
              <a:off x="4480" y="1246"/>
              <a:ext cx="230" cy="291"/>
            </a:xfrm>
            <a:prstGeom prst="rect">
              <a:avLst/>
            </a:prstGeom>
            <a:noFill/>
            <a:ln w="9525">
              <a:noFill/>
              <a:miter lim="800000"/>
              <a:headEnd/>
              <a:tailEnd/>
            </a:ln>
          </p:spPr>
          <p:txBody>
            <a:bodyPr wrap="none">
              <a:prstTxWarp prst="textNoShape">
                <a:avLst/>
              </a:prstTxWarp>
              <a:spAutoFit/>
            </a:bodyPr>
            <a:lstStyle/>
            <a:p>
              <a:r>
                <a:rPr lang="en-US">
                  <a:latin typeface="Arial"/>
                  <a:cs typeface="Arial"/>
                </a:rPr>
                <a:t>=</a:t>
              </a:r>
            </a:p>
          </p:txBody>
        </p:sp>
      </p:grpSp>
      <p:sp>
        <p:nvSpPr>
          <p:cNvPr id="29" name="Slide Number Placeholder 28"/>
          <p:cNvSpPr>
            <a:spLocks noGrp="1"/>
          </p:cNvSpPr>
          <p:nvPr>
            <p:ph type="sldNum" sz="quarter" idx="12"/>
          </p:nvPr>
        </p:nvSpPr>
        <p:spPr>
          <a:xfrm>
            <a:off x="7239000" y="0"/>
            <a:ext cx="1905000" cy="457200"/>
          </a:xfrm>
        </p:spPr>
        <p:txBody>
          <a:bodyPr/>
          <a:lstStyle/>
          <a:p>
            <a:pPr>
              <a:defRPr/>
            </a:pPr>
            <a:r>
              <a:rPr lang="en-US" i="1" dirty="0" smtClean="0"/>
              <a:t>Ch 1, slide </a:t>
            </a:r>
            <a:fld id="{94BB015A-FE83-2C43-ACE2-85D0D298FC6A}" type="slidenum">
              <a:rPr lang="en-US" i="1" smtClean="0"/>
              <a:pPr>
                <a:defRPr/>
              </a:pPr>
              <a:t>69</a:t>
            </a:fld>
            <a:endParaRPr lang="en-US" i="1" dirty="0"/>
          </a:p>
        </p:txBody>
      </p:sp>
      <p:sp>
        <p:nvSpPr>
          <p:cNvPr id="31" name="TextBox 33"/>
          <p:cNvSpPr txBox="1">
            <a:spLocks noChangeArrowheads="1"/>
          </p:cNvSpPr>
          <p:nvPr/>
        </p:nvSpPr>
        <p:spPr bwMode="auto">
          <a:xfrm>
            <a:off x="4999441" y="4469876"/>
            <a:ext cx="3132907" cy="1015663"/>
          </a:xfrm>
          <a:prstGeom prst="rect">
            <a:avLst/>
          </a:prstGeom>
          <a:noFill/>
          <a:ln w="9525">
            <a:noFill/>
            <a:miter lim="800000"/>
            <a:headEnd/>
            <a:tailEnd/>
          </a:ln>
        </p:spPr>
        <p:txBody>
          <a:bodyPr wrap="square">
            <a:prstTxWarp prst="textNoShape">
              <a:avLst/>
            </a:prstTxWarp>
            <a:spAutoFit/>
          </a:bodyPr>
          <a:lstStyle/>
          <a:p>
            <a:pPr algn="ctr"/>
            <a:r>
              <a:rPr lang="en-US" sz="2000" b="1" dirty="0">
                <a:latin typeface="Book Antiqua"/>
                <a:cs typeface="Book Antiqua"/>
              </a:rPr>
              <a:t>P</a:t>
            </a:r>
            <a:r>
              <a:rPr lang="en-US" sz="2000" b="1" dirty="0" smtClean="0">
                <a:latin typeface="Book Antiqua"/>
                <a:cs typeface="Book Antiqua"/>
              </a:rPr>
              <a:t>recipitation </a:t>
            </a:r>
            <a:r>
              <a:rPr lang="en-US" sz="2000" b="1" dirty="0">
                <a:latin typeface="Book Antiqua"/>
                <a:cs typeface="Book Antiqua"/>
              </a:rPr>
              <a:t>&amp;</a:t>
            </a:r>
            <a:r>
              <a:rPr lang="en-US" sz="2000" b="1" dirty="0" smtClean="0">
                <a:latin typeface="Book Antiqua"/>
                <a:cs typeface="Book Antiqua"/>
              </a:rPr>
              <a:t> Temperature </a:t>
            </a:r>
            <a:r>
              <a:rPr lang="en-US" sz="2000" b="1" dirty="0">
                <a:latin typeface="Book Antiqua"/>
                <a:cs typeface="Book Antiqua"/>
              </a:rPr>
              <a:t>I</a:t>
            </a:r>
            <a:r>
              <a:rPr lang="en-US" sz="2000" b="1" dirty="0" smtClean="0">
                <a:latin typeface="Book Antiqua"/>
                <a:cs typeface="Book Antiqua"/>
              </a:rPr>
              <a:t>nteractions</a:t>
            </a:r>
            <a:endParaRPr lang="en-US" sz="2000" b="1" dirty="0">
              <a:latin typeface="Book Antiqua"/>
              <a:cs typeface="Book Antiqua"/>
            </a:endParaRPr>
          </a:p>
          <a:p>
            <a:pPr algn="ctr"/>
            <a:endParaRPr lang="en-US" sz="2000" dirty="0">
              <a:latin typeface="Book Antiqua"/>
              <a:cs typeface="Book Antiqua"/>
            </a:endParaRPr>
          </a:p>
        </p:txBody>
      </p:sp>
    </p:spTree>
    <p:extLst>
      <p:ext uri="{BB962C8B-B14F-4D97-AF65-F5344CB8AC3E}">
        <p14:creationId xmlns:p14="http://schemas.microsoft.com/office/powerpoint/2010/main" val="1763879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16"/>
            <a:ext cx="9144000" cy="492443"/>
          </a:xfrm>
          <a:prstGeom prst="rect">
            <a:avLst/>
          </a:prstGeom>
        </p:spPr>
        <p:txBody>
          <a:bodyPr wrap="square">
            <a:spAutoFit/>
          </a:bodyPr>
          <a:lstStyle/>
          <a:p>
            <a:pPr marL="457200" indent="-457200" algn="ctr">
              <a:defRPr/>
            </a:pPr>
            <a:r>
              <a:rPr lang="en-US" sz="2600" b="1" dirty="0" smtClean="0">
                <a:solidFill>
                  <a:srgbClr val="000000"/>
                </a:solidFill>
              </a:rPr>
              <a:t>Spatial Hydrologic Sensitivities for VIC</a:t>
            </a:r>
            <a:endParaRPr lang="en-US" sz="2600" b="1" dirty="0">
              <a:solidFill>
                <a:srgbClr val="000000"/>
              </a:solidFill>
            </a:endParaRPr>
          </a:p>
        </p:txBody>
      </p:sp>
      <p:grpSp>
        <p:nvGrpSpPr>
          <p:cNvPr id="2" name="Group 45"/>
          <p:cNvGrpSpPr>
            <a:grpSpLocks/>
          </p:cNvGrpSpPr>
          <p:nvPr/>
        </p:nvGrpSpPr>
        <p:grpSpPr bwMode="auto">
          <a:xfrm>
            <a:off x="4870678" y="4511110"/>
            <a:ext cx="3740152" cy="1077913"/>
            <a:chOff x="3336" y="1162"/>
            <a:chExt cx="2356" cy="679"/>
          </a:xfrm>
        </p:grpSpPr>
        <p:sp>
          <p:nvSpPr>
            <p:cNvPr id="12" name="Line 35"/>
            <p:cNvSpPr>
              <a:spLocks noChangeShapeType="1"/>
            </p:cNvSpPr>
            <p:nvPr/>
          </p:nvSpPr>
          <p:spPr bwMode="auto">
            <a:xfrm>
              <a:off x="4808" y="1427"/>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3" name="Text Box 36"/>
            <p:cNvSpPr txBox="1">
              <a:spLocks noChangeArrowheads="1"/>
            </p:cNvSpPr>
            <p:nvPr/>
          </p:nvSpPr>
          <p:spPr bwMode="auto">
            <a:xfrm>
              <a:off x="3336" y="1329"/>
              <a:ext cx="1104" cy="446"/>
            </a:xfrm>
            <a:prstGeom prst="rect">
              <a:avLst/>
            </a:prstGeom>
            <a:noFill/>
            <a:ln w="9525">
              <a:noFill/>
              <a:miter lim="800000"/>
              <a:headEnd/>
              <a:tailEnd/>
            </a:ln>
          </p:spPr>
          <p:txBody>
            <a:bodyPr wrap="none">
              <a:prstTxWarp prst="textNoShape">
                <a:avLst/>
              </a:prstTxWarp>
              <a:spAutoFit/>
            </a:bodyPr>
            <a:lstStyle/>
            <a:p>
              <a:pPr algn="ctr"/>
              <a:r>
                <a:rPr lang="en-US" sz="2000" dirty="0">
                  <a:latin typeface="Arial"/>
                  <a:cs typeface="Arial"/>
                </a:rPr>
                <a:t>T</a:t>
              </a:r>
              <a:r>
                <a:rPr lang="en-US" sz="2000" dirty="0" smtClean="0">
                  <a:latin typeface="Arial"/>
                  <a:cs typeface="Arial"/>
                </a:rPr>
                <a:t>emperature </a:t>
              </a:r>
            </a:p>
            <a:p>
              <a:pPr algn="ctr"/>
              <a:r>
                <a:rPr lang="en-US" sz="2000" dirty="0" smtClean="0">
                  <a:latin typeface="Arial"/>
                  <a:cs typeface="Arial"/>
                </a:rPr>
                <a:t>Sensitivity (S)</a:t>
              </a:r>
              <a:endParaRPr lang="en-US" sz="2000" dirty="0">
                <a:latin typeface="Arial"/>
                <a:cs typeface="Arial"/>
              </a:endParaRPr>
            </a:p>
          </p:txBody>
        </p:sp>
        <p:sp>
          <p:nvSpPr>
            <p:cNvPr id="14" name="Text Box 37"/>
            <p:cNvSpPr txBox="1">
              <a:spLocks noChangeArrowheads="1"/>
            </p:cNvSpPr>
            <p:nvPr/>
          </p:nvSpPr>
          <p:spPr bwMode="auto">
            <a:xfrm>
              <a:off x="4760" y="1162"/>
              <a:ext cx="932"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ref+</a:t>
              </a:r>
              <a:r>
                <a:rPr lang="en-US" sz="1600" baseline="-25000" dirty="0" smtClean="0">
                  <a:latin typeface="Arial"/>
                  <a:cs typeface="Arial"/>
                </a:rPr>
                <a:t>0.1°C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15" name="Rectangle 38"/>
            <p:cNvSpPr>
              <a:spLocks noChangeArrowheads="1"/>
            </p:cNvSpPr>
            <p:nvPr/>
          </p:nvSpPr>
          <p:spPr bwMode="auto">
            <a:xfrm>
              <a:off x="5012" y="1403"/>
              <a:ext cx="334" cy="213"/>
            </a:xfrm>
            <a:prstGeom prst="rect">
              <a:avLst/>
            </a:prstGeom>
            <a:noFill/>
            <a:ln w="9525">
              <a:noFill/>
              <a:miter lim="800000"/>
              <a:headEnd/>
              <a:tailEnd/>
            </a:ln>
          </p:spPr>
          <p:txBody>
            <a:bodyPr wrap="none">
              <a:prstTxWarp prst="textNoShape">
                <a:avLst/>
              </a:prstTxWarp>
              <a:spAutoFit/>
            </a:bodyPr>
            <a:lstStyle/>
            <a:p>
              <a:r>
                <a:rPr lang="en-US" sz="1600" dirty="0" err="1">
                  <a:latin typeface="Arial"/>
                  <a:cs typeface="Arial"/>
                </a:rPr>
                <a:t>Q</a:t>
              </a:r>
              <a:r>
                <a:rPr lang="en-US" sz="1600" baseline="-25000" dirty="0" err="1">
                  <a:latin typeface="Arial"/>
                  <a:cs typeface="Arial"/>
                </a:rPr>
                <a:t>ref</a:t>
              </a:r>
              <a:endParaRPr lang="en-US" sz="1600" baseline="-25000" dirty="0">
                <a:latin typeface="Arial"/>
                <a:cs typeface="Arial"/>
              </a:endParaRPr>
            </a:p>
          </p:txBody>
        </p:sp>
        <p:sp>
          <p:nvSpPr>
            <p:cNvPr id="16" name="Line 39"/>
            <p:cNvSpPr>
              <a:spLocks noChangeShapeType="1"/>
            </p:cNvSpPr>
            <p:nvPr/>
          </p:nvSpPr>
          <p:spPr bwMode="auto">
            <a:xfrm>
              <a:off x="4616" y="1623"/>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7" name="Rectangle 40"/>
            <p:cNvSpPr>
              <a:spLocks noChangeArrowheads="1"/>
            </p:cNvSpPr>
            <p:nvPr/>
          </p:nvSpPr>
          <p:spPr bwMode="auto">
            <a:xfrm>
              <a:off x="4974" y="1628"/>
              <a:ext cx="477"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0.1</a:t>
              </a:r>
              <a:r>
                <a:rPr lang="en-US" sz="1600" dirty="0" smtClean="0">
                  <a:latin typeface="Arial"/>
                  <a:cs typeface="Arial"/>
                </a:rPr>
                <a:t> °C</a:t>
              </a:r>
              <a:endParaRPr lang="en-US" sz="1600" baseline="-25000" dirty="0">
                <a:latin typeface="Arial"/>
                <a:cs typeface="Arial"/>
              </a:endParaRPr>
            </a:p>
          </p:txBody>
        </p:sp>
        <p:sp>
          <p:nvSpPr>
            <p:cNvPr id="18" name="Rectangle 42"/>
            <p:cNvSpPr>
              <a:spLocks noChangeArrowheads="1"/>
            </p:cNvSpPr>
            <p:nvPr/>
          </p:nvSpPr>
          <p:spPr bwMode="auto">
            <a:xfrm>
              <a:off x="4400" y="1374"/>
              <a:ext cx="230" cy="291"/>
            </a:xfrm>
            <a:prstGeom prst="rect">
              <a:avLst/>
            </a:prstGeom>
            <a:noFill/>
            <a:ln w="9525">
              <a:noFill/>
              <a:miter lim="800000"/>
              <a:headEnd/>
              <a:tailEnd/>
            </a:ln>
          </p:spPr>
          <p:txBody>
            <a:bodyPr wrap="none">
              <a:prstTxWarp prst="textNoShape">
                <a:avLst/>
              </a:prstTxWarp>
              <a:spAutoFit/>
            </a:bodyPr>
            <a:lstStyle/>
            <a:p>
              <a:r>
                <a:rPr lang="en-US" dirty="0">
                  <a:latin typeface="Arial"/>
                  <a:cs typeface="Arial"/>
                </a:rPr>
                <a:t>=</a:t>
              </a:r>
            </a:p>
          </p:txBody>
        </p:sp>
      </p:grpSp>
      <p:grpSp>
        <p:nvGrpSpPr>
          <p:cNvPr id="3" name="Group 58"/>
          <p:cNvGrpSpPr>
            <a:grpSpLocks/>
          </p:cNvGrpSpPr>
          <p:nvPr/>
        </p:nvGrpSpPr>
        <p:grpSpPr bwMode="auto">
          <a:xfrm>
            <a:off x="772815" y="4624616"/>
            <a:ext cx="3492501" cy="1004888"/>
            <a:chOff x="3473" y="1334"/>
            <a:chExt cx="2200" cy="633"/>
          </a:xfrm>
        </p:grpSpPr>
        <p:sp>
          <p:nvSpPr>
            <p:cNvPr id="20"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1" name="Text Box 60"/>
            <p:cNvSpPr txBox="1">
              <a:spLocks noChangeArrowheads="1"/>
            </p:cNvSpPr>
            <p:nvPr/>
          </p:nvSpPr>
          <p:spPr bwMode="auto">
            <a:xfrm>
              <a:off x="3473" y="1439"/>
              <a:ext cx="1005" cy="446"/>
            </a:xfrm>
            <a:prstGeom prst="rect">
              <a:avLst/>
            </a:prstGeom>
            <a:noFill/>
            <a:ln w="9525">
              <a:noFill/>
              <a:miter lim="800000"/>
              <a:headEnd/>
              <a:tailEnd/>
            </a:ln>
          </p:spPr>
          <p:txBody>
            <a:bodyPr wrap="none">
              <a:prstTxWarp prst="textNoShape">
                <a:avLst/>
              </a:prstTxWarp>
              <a:spAutoFit/>
            </a:bodyPr>
            <a:lstStyle/>
            <a:p>
              <a:pPr algn="ctr"/>
              <a:r>
                <a:rPr lang="en-US" sz="2000" dirty="0">
                  <a:latin typeface="Arial"/>
                  <a:cs typeface="Arial"/>
                </a:rPr>
                <a:t>P</a:t>
              </a:r>
              <a:r>
                <a:rPr lang="en-US" sz="2000" dirty="0" smtClean="0">
                  <a:latin typeface="Arial"/>
                  <a:cs typeface="Arial"/>
                </a:rPr>
                <a:t>recipitation </a:t>
              </a:r>
            </a:p>
            <a:p>
              <a:pPr algn="ctr"/>
              <a:r>
                <a:rPr lang="en-US" sz="2000" dirty="0" smtClean="0">
                  <a:latin typeface="Arial"/>
                  <a:cs typeface="Arial"/>
                </a:rPr>
                <a:t>Elasticity (</a:t>
              </a:r>
              <a:r>
                <a:rPr lang="en-US" sz="2000" dirty="0" err="1" smtClean="0">
                  <a:latin typeface="Arial"/>
                  <a:ea typeface="Arial" charset="0"/>
                  <a:cs typeface="Arial"/>
                </a:rPr>
                <a:t>ε</a:t>
              </a:r>
              <a:r>
                <a:rPr lang="en-US" sz="2000" dirty="0" smtClean="0">
                  <a:latin typeface="Arial"/>
                  <a:ea typeface="Arial" charset="0"/>
                  <a:cs typeface="Arial"/>
                </a:rPr>
                <a:t>)</a:t>
              </a:r>
              <a:endParaRPr lang="en-US" sz="2000" dirty="0">
                <a:latin typeface="Arial"/>
                <a:cs typeface="Arial"/>
              </a:endParaRPr>
            </a:p>
          </p:txBody>
        </p:sp>
        <p:sp>
          <p:nvSpPr>
            <p:cNvPr id="22" name="Text Box 61"/>
            <p:cNvSpPr txBox="1">
              <a:spLocks noChangeArrowheads="1"/>
            </p:cNvSpPr>
            <p:nvPr/>
          </p:nvSpPr>
          <p:spPr bwMode="auto">
            <a:xfrm>
              <a:off x="4827" y="1334"/>
              <a:ext cx="843"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a:t>
              </a:r>
              <a:r>
                <a:rPr lang="en-US" sz="1600" baseline="-25000" dirty="0" smtClean="0">
                  <a:latin typeface="Arial"/>
                  <a:cs typeface="Arial"/>
                </a:rPr>
                <a:t>ref+1</a:t>
              </a:r>
              <a:r>
                <a:rPr lang="en-US" sz="1600" baseline="-25000" dirty="0">
                  <a:latin typeface="Arial"/>
                  <a:cs typeface="Arial"/>
                </a:rPr>
                <a:t>%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23" name="Rectangle 62"/>
            <p:cNvSpPr>
              <a:spLocks noChangeArrowheads="1"/>
            </p:cNvSpPr>
            <p:nvPr/>
          </p:nvSpPr>
          <p:spPr bwMode="auto">
            <a:xfrm>
              <a:off x="5068" y="1529"/>
              <a:ext cx="334" cy="213"/>
            </a:xfrm>
            <a:prstGeom prst="rect">
              <a:avLst/>
            </a:prstGeom>
            <a:noFill/>
            <a:ln w="9525">
              <a:noFill/>
              <a:miter lim="800000"/>
              <a:headEnd/>
              <a:tailEnd/>
            </a:ln>
          </p:spPr>
          <p:txBody>
            <a:bodyPr wrap="none">
              <a:prstTxWarp prst="textNoShape">
                <a:avLst/>
              </a:prstTxWarp>
              <a:spAutoFit/>
            </a:bodyPr>
            <a:lstStyle/>
            <a:p>
              <a:r>
                <a:rPr lang="en-US" sz="1600" dirty="0" err="1">
                  <a:latin typeface="Arial"/>
                  <a:cs typeface="Arial"/>
                </a:rPr>
                <a:t>Q</a:t>
              </a:r>
              <a:r>
                <a:rPr lang="en-US" sz="1600" baseline="-25000" dirty="0" err="1">
                  <a:latin typeface="Arial"/>
                  <a:cs typeface="Arial"/>
                </a:rPr>
                <a:t>ref</a:t>
              </a:r>
              <a:endParaRPr lang="en-US" sz="1600" baseline="-25000" dirty="0">
                <a:latin typeface="Arial"/>
                <a:cs typeface="Arial"/>
              </a:endParaRPr>
            </a:p>
          </p:txBody>
        </p:sp>
        <p:sp>
          <p:nvSpPr>
            <p:cNvPr id="24"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5" name="Rectangle 64"/>
            <p:cNvSpPr>
              <a:spLocks noChangeArrowheads="1"/>
            </p:cNvSpPr>
            <p:nvPr/>
          </p:nvSpPr>
          <p:spPr bwMode="auto">
            <a:xfrm>
              <a:off x="4902" y="1754"/>
              <a:ext cx="561"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      </a:t>
              </a:r>
              <a:r>
                <a:rPr lang="en-US" sz="1600" dirty="0" smtClean="0">
                  <a:latin typeface="Arial"/>
                  <a:cs typeface="Arial"/>
                </a:rPr>
                <a:t> 1</a:t>
              </a:r>
              <a:r>
                <a:rPr lang="en-US" sz="1600" dirty="0">
                  <a:latin typeface="Arial"/>
                  <a:cs typeface="Arial"/>
                </a:rPr>
                <a:t>%</a:t>
              </a:r>
              <a:endParaRPr lang="en-US" sz="1600" baseline="-25000" dirty="0">
                <a:latin typeface="Arial"/>
                <a:cs typeface="Arial"/>
              </a:endParaRPr>
            </a:p>
          </p:txBody>
        </p:sp>
        <p:sp>
          <p:nvSpPr>
            <p:cNvPr id="26" name="Rectangle 65"/>
            <p:cNvSpPr>
              <a:spLocks noChangeArrowheads="1"/>
            </p:cNvSpPr>
            <p:nvPr/>
          </p:nvSpPr>
          <p:spPr bwMode="auto">
            <a:xfrm>
              <a:off x="4480" y="1500"/>
              <a:ext cx="230" cy="291"/>
            </a:xfrm>
            <a:prstGeom prst="rect">
              <a:avLst/>
            </a:prstGeom>
            <a:noFill/>
            <a:ln w="9525">
              <a:noFill/>
              <a:miter lim="800000"/>
              <a:headEnd/>
              <a:tailEnd/>
            </a:ln>
          </p:spPr>
          <p:txBody>
            <a:bodyPr wrap="none">
              <a:prstTxWarp prst="textNoShape">
                <a:avLst/>
              </a:prstTxWarp>
              <a:spAutoFit/>
            </a:bodyPr>
            <a:lstStyle/>
            <a:p>
              <a:r>
                <a:rPr lang="en-US">
                  <a:latin typeface="Arial"/>
                  <a:cs typeface="Arial"/>
                </a:rPr>
                <a:t>=</a:t>
              </a:r>
            </a:p>
          </p:txBody>
        </p:sp>
      </p:grpSp>
      <p:grpSp>
        <p:nvGrpSpPr>
          <p:cNvPr id="4" name="Group 158"/>
          <p:cNvGrpSpPr>
            <a:grpSpLocks/>
          </p:cNvGrpSpPr>
          <p:nvPr/>
        </p:nvGrpSpPr>
        <p:grpSpPr bwMode="auto">
          <a:xfrm>
            <a:off x="1611810" y="753016"/>
            <a:ext cx="2538412" cy="3865563"/>
            <a:chOff x="33174938" y="4330700"/>
            <a:chExt cx="2632859" cy="4216400"/>
          </a:xfrm>
        </p:grpSpPr>
        <p:grpSp>
          <p:nvGrpSpPr>
            <p:cNvPr id="5" name="Group 155"/>
            <p:cNvGrpSpPr>
              <a:grpSpLocks/>
            </p:cNvGrpSpPr>
            <p:nvPr/>
          </p:nvGrpSpPr>
          <p:grpSpPr bwMode="auto">
            <a:xfrm>
              <a:off x="33174938" y="4330700"/>
              <a:ext cx="2632859" cy="4216400"/>
              <a:chOff x="33073338" y="4279900"/>
              <a:chExt cx="2632859" cy="4216400"/>
            </a:xfrm>
          </p:grpSpPr>
          <p:pic>
            <p:nvPicPr>
              <p:cNvPr id="44" name="Picture 37" descr="VIC.4.0.6.base.elast.gif"/>
              <p:cNvPicPr>
                <a:picLocks noChangeAspect="1"/>
              </p:cNvPicPr>
              <p:nvPr/>
            </p:nvPicPr>
            <p:blipFill>
              <a:blip r:embed="rId2"/>
              <a:srcRect t="4367"/>
              <a:stretch>
                <a:fillRect/>
              </a:stretch>
            </p:blipFill>
            <p:spPr bwMode="auto">
              <a:xfrm>
                <a:off x="33073338" y="4279900"/>
                <a:ext cx="2632859" cy="4216400"/>
              </a:xfrm>
              <a:prstGeom prst="rect">
                <a:avLst/>
              </a:prstGeom>
              <a:noFill/>
              <a:ln w="9525">
                <a:noFill/>
                <a:miter lim="800000"/>
                <a:headEnd/>
                <a:tailEnd/>
              </a:ln>
            </p:spPr>
          </p:pic>
          <p:sp>
            <p:nvSpPr>
              <p:cNvPr id="45" name="5-Point Star 44"/>
              <p:cNvSpPr/>
              <p:nvPr/>
            </p:nvSpPr>
            <p:spPr bwMode="auto">
              <a:xfrm>
                <a:off x="34074450" y="6222734"/>
                <a:ext cx="164657" cy="216448"/>
              </a:xfrm>
              <a:prstGeom prst="star5">
                <a:avLst/>
              </a:prstGeom>
              <a:solidFill>
                <a:schemeClr val="tx1"/>
              </a:solidFill>
              <a:ln w="9525" cap="flat" cmpd="sng" algn="ctr">
                <a:noFill/>
                <a:prstDash val="solid"/>
                <a:round/>
                <a:headEnd type="none" w="med" len="med"/>
                <a:tailEnd type="none" w="med" len="med"/>
              </a:ln>
              <a:effectLst/>
            </p:spPr>
            <p:txBody>
              <a:bodyPr>
                <a:prstTxWarp prst="textNoShape">
                  <a:avLst/>
                </a:prstTxWarp>
              </a:bodyPr>
              <a:lstStyle/>
              <a:p>
                <a:pPr defTabSz="4389438">
                  <a:defRPr/>
                </a:pPr>
                <a:endParaRPr lang="en-US"/>
              </a:p>
            </p:txBody>
          </p:sp>
        </p:grpSp>
        <p:sp>
          <p:nvSpPr>
            <p:cNvPr id="43" name="TextBox 157"/>
            <p:cNvSpPr txBox="1">
              <a:spLocks noChangeArrowheads="1"/>
            </p:cNvSpPr>
            <p:nvPr/>
          </p:nvSpPr>
          <p:spPr bwMode="auto">
            <a:xfrm>
              <a:off x="34112200" y="6451600"/>
              <a:ext cx="746214" cy="503453"/>
            </a:xfrm>
            <a:prstGeom prst="rect">
              <a:avLst/>
            </a:prstGeom>
            <a:noFill/>
            <a:ln w="9525">
              <a:noFill/>
              <a:miter lim="800000"/>
              <a:headEnd/>
              <a:tailEnd/>
            </a:ln>
          </p:spPr>
          <p:txBody>
            <a:bodyPr>
              <a:prstTxWarp prst="textNoShape">
                <a:avLst/>
              </a:prstTxWarp>
              <a:spAutoFit/>
            </a:bodyPr>
            <a:lstStyle/>
            <a:p>
              <a:r>
                <a:rPr lang="en-US" sz="1200"/>
                <a:t>Lees </a:t>
              </a:r>
            </a:p>
            <a:p>
              <a:r>
                <a:rPr lang="en-US" sz="1200"/>
                <a:t>Ferry</a:t>
              </a:r>
            </a:p>
          </p:txBody>
        </p:sp>
      </p:grpSp>
      <p:grpSp>
        <p:nvGrpSpPr>
          <p:cNvPr id="7" name="Group 159"/>
          <p:cNvGrpSpPr>
            <a:grpSpLocks/>
          </p:cNvGrpSpPr>
          <p:nvPr/>
        </p:nvGrpSpPr>
        <p:grpSpPr bwMode="auto">
          <a:xfrm>
            <a:off x="5428684" y="760161"/>
            <a:ext cx="2541588" cy="3852862"/>
            <a:chOff x="40418480" y="4313767"/>
            <a:chExt cx="2633061" cy="4216174"/>
          </a:xfrm>
        </p:grpSpPr>
        <p:grpSp>
          <p:nvGrpSpPr>
            <p:cNvPr id="8" name="Group 153"/>
            <p:cNvGrpSpPr>
              <a:grpSpLocks/>
            </p:cNvGrpSpPr>
            <p:nvPr/>
          </p:nvGrpSpPr>
          <p:grpSpPr bwMode="auto">
            <a:xfrm>
              <a:off x="40418480" y="4313767"/>
              <a:ext cx="2633061" cy="4216174"/>
              <a:chOff x="40418480" y="4313767"/>
              <a:chExt cx="2633061" cy="4216174"/>
            </a:xfrm>
          </p:grpSpPr>
          <p:pic>
            <p:nvPicPr>
              <p:cNvPr id="49" name="Picture 76" descr="VIC.4.0.6.base.sens0.1.gif"/>
              <p:cNvPicPr>
                <a:picLocks noChangeAspect="1"/>
              </p:cNvPicPr>
              <p:nvPr/>
            </p:nvPicPr>
            <p:blipFill>
              <a:blip r:embed="rId3"/>
              <a:srcRect t="4155"/>
              <a:stretch>
                <a:fillRect/>
              </a:stretch>
            </p:blipFill>
            <p:spPr bwMode="auto">
              <a:xfrm>
                <a:off x="40418480" y="4313767"/>
                <a:ext cx="2633061" cy="4216174"/>
              </a:xfrm>
              <a:prstGeom prst="rect">
                <a:avLst/>
              </a:prstGeom>
              <a:noFill/>
              <a:ln w="9525">
                <a:noFill/>
                <a:miter lim="800000"/>
                <a:headEnd/>
                <a:tailEnd/>
              </a:ln>
            </p:spPr>
          </p:pic>
          <p:sp>
            <p:nvSpPr>
              <p:cNvPr id="50" name="5-Point Star 49"/>
              <p:cNvSpPr/>
              <p:nvPr/>
            </p:nvSpPr>
            <p:spPr bwMode="auto">
              <a:xfrm>
                <a:off x="41401972" y="6261163"/>
                <a:ext cx="164463" cy="215412"/>
              </a:xfrm>
              <a:prstGeom prst="star5">
                <a:avLst/>
              </a:prstGeom>
              <a:solidFill>
                <a:schemeClr val="tx1"/>
              </a:solidFill>
              <a:ln w="9525" cap="flat" cmpd="sng" algn="ctr">
                <a:noFill/>
                <a:prstDash val="solid"/>
                <a:round/>
                <a:headEnd type="none" w="med" len="med"/>
                <a:tailEnd type="none" w="med" len="med"/>
              </a:ln>
              <a:effectLst/>
            </p:spPr>
            <p:txBody>
              <a:bodyPr>
                <a:prstTxWarp prst="textNoShape">
                  <a:avLst/>
                </a:prstTxWarp>
              </a:bodyPr>
              <a:lstStyle/>
              <a:p>
                <a:pPr defTabSz="4389438">
                  <a:defRPr/>
                </a:pPr>
                <a:endParaRPr lang="en-US"/>
              </a:p>
            </p:txBody>
          </p:sp>
        </p:grpSp>
        <p:sp>
          <p:nvSpPr>
            <p:cNvPr id="48" name="TextBox 156"/>
            <p:cNvSpPr txBox="1">
              <a:spLocks noChangeArrowheads="1"/>
            </p:cNvSpPr>
            <p:nvPr/>
          </p:nvSpPr>
          <p:spPr bwMode="auto">
            <a:xfrm>
              <a:off x="41338499" y="6426200"/>
              <a:ext cx="598986" cy="505217"/>
            </a:xfrm>
            <a:prstGeom prst="rect">
              <a:avLst/>
            </a:prstGeom>
            <a:noFill/>
            <a:ln w="9525">
              <a:noFill/>
              <a:miter lim="800000"/>
              <a:headEnd/>
              <a:tailEnd/>
            </a:ln>
          </p:spPr>
          <p:txBody>
            <a:bodyPr>
              <a:prstTxWarp prst="textNoShape">
                <a:avLst/>
              </a:prstTxWarp>
              <a:spAutoFit/>
            </a:bodyPr>
            <a:lstStyle/>
            <a:p>
              <a:r>
                <a:rPr lang="en-US" sz="1200"/>
                <a:t>Lees </a:t>
              </a:r>
            </a:p>
            <a:p>
              <a:r>
                <a:rPr lang="en-US" sz="1200"/>
                <a:t>Ferry</a:t>
              </a:r>
            </a:p>
          </p:txBody>
        </p:sp>
      </p:grpSp>
      <p:sp>
        <p:nvSpPr>
          <p:cNvPr id="52" name="Text Box 36"/>
          <p:cNvSpPr txBox="1">
            <a:spLocks noChangeArrowheads="1"/>
          </p:cNvSpPr>
          <p:nvPr/>
        </p:nvSpPr>
        <p:spPr bwMode="auto">
          <a:xfrm>
            <a:off x="734644" y="5620603"/>
            <a:ext cx="7633438" cy="830997"/>
          </a:xfrm>
          <a:prstGeom prst="rect">
            <a:avLst/>
          </a:prstGeom>
          <a:noFill/>
          <a:ln w="9525">
            <a:noFill/>
            <a:miter lim="800000"/>
            <a:headEnd/>
            <a:tailEnd/>
          </a:ln>
        </p:spPr>
        <p:txBody>
          <a:bodyPr wrap="square">
            <a:prstTxWarp prst="textNoShape">
              <a:avLst/>
            </a:prstTxWarp>
            <a:spAutoFit/>
          </a:bodyPr>
          <a:lstStyle/>
          <a:p>
            <a:pPr algn="ctr"/>
            <a:r>
              <a:rPr lang="en-US" sz="2400" dirty="0">
                <a:ea typeface="Book Antiqua" charset="0"/>
                <a:cs typeface="Book Antiqua" charset="0"/>
              </a:rPr>
              <a:t>At Lees Ferry for the</a:t>
            </a:r>
            <a:r>
              <a:rPr lang="en-US" sz="2400" dirty="0" smtClean="0">
                <a:ea typeface="Book Antiqua" charset="0"/>
                <a:cs typeface="Book Antiqua" charset="0"/>
              </a:rPr>
              <a:t> historical </a:t>
            </a:r>
            <a:r>
              <a:rPr lang="en-US" sz="2400" dirty="0">
                <a:ea typeface="Book Antiqua" charset="0"/>
                <a:cs typeface="Book Antiqua" charset="0"/>
              </a:rPr>
              <a:t>reference </a:t>
            </a:r>
            <a:r>
              <a:rPr lang="en-US" sz="2400" dirty="0" smtClean="0">
                <a:ea typeface="Book Antiqua" charset="0"/>
                <a:cs typeface="Book Antiqua" charset="0"/>
              </a:rPr>
              <a:t>period: </a:t>
            </a:r>
          </a:p>
          <a:p>
            <a:pPr algn="ctr"/>
            <a:r>
              <a:rPr lang="en-US" sz="2400" dirty="0" smtClean="0">
                <a:ea typeface="Book Antiqua" charset="0"/>
                <a:cs typeface="Book Antiqua" charset="0"/>
              </a:rPr>
              <a:t> </a:t>
            </a:r>
            <a:r>
              <a:rPr lang="en-US" sz="2400" b="1" dirty="0" err="1" smtClean="0">
                <a:ea typeface="Arial" charset="0"/>
                <a:cs typeface="Arial" charset="0"/>
              </a:rPr>
              <a:t>ε</a:t>
            </a:r>
            <a:r>
              <a:rPr lang="en-US" sz="2400" b="1" dirty="0" smtClean="0">
                <a:ea typeface="Arial" charset="0"/>
                <a:cs typeface="Arial" charset="0"/>
              </a:rPr>
              <a:t>= 2.2  </a:t>
            </a:r>
            <a:r>
              <a:rPr lang="en-US" sz="2400" dirty="0" smtClean="0">
                <a:ea typeface="Arial" charset="0"/>
                <a:cs typeface="Arial" charset="0"/>
              </a:rPr>
              <a:t>and </a:t>
            </a:r>
            <a:r>
              <a:rPr lang="en-US" sz="2400" b="1" dirty="0" smtClean="0">
                <a:ea typeface="Arial" charset="0"/>
                <a:cs typeface="Arial" charset="0"/>
              </a:rPr>
              <a:t> </a:t>
            </a:r>
            <a:r>
              <a:rPr lang="en-US" sz="2400" b="1" dirty="0" smtClean="0">
                <a:ea typeface="Book Antiqua" charset="0"/>
                <a:cs typeface="Book Antiqua" charset="0"/>
              </a:rPr>
              <a:t>S </a:t>
            </a:r>
            <a:r>
              <a:rPr lang="en-US" sz="2400" b="1" dirty="0">
                <a:ea typeface="Book Antiqua" charset="0"/>
                <a:cs typeface="Book Antiqua" charset="0"/>
              </a:rPr>
              <a:t>= 6.5% per °C</a:t>
            </a:r>
          </a:p>
        </p:txBody>
      </p:sp>
      <p:sp>
        <p:nvSpPr>
          <p:cNvPr id="54" name="Rectangle 53"/>
          <p:cNvSpPr/>
          <p:nvPr/>
        </p:nvSpPr>
        <p:spPr>
          <a:xfrm>
            <a:off x="0" y="6573858"/>
            <a:ext cx="2394205" cy="276999"/>
          </a:xfrm>
          <a:prstGeom prst="rect">
            <a:avLst/>
          </a:prstGeom>
        </p:spPr>
        <p:txBody>
          <a:bodyPr wrap="none">
            <a:spAutoFit/>
          </a:bodyPr>
          <a:lstStyle/>
          <a:p>
            <a:r>
              <a:rPr lang="en-US" sz="1200" i="1" dirty="0" smtClean="0">
                <a:latin typeface="Times New Roman"/>
                <a:cs typeface="Times New Roman"/>
              </a:rPr>
              <a:t>Figure from Vano et al., JHM, 2012</a:t>
            </a:r>
            <a:endParaRPr lang="en-US" sz="1200" dirty="0"/>
          </a:p>
        </p:txBody>
      </p:sp>
      <p:sp>
        <p:nvSpPr>
          <p:cNvPr id="9" name="Slide Number Placeholder 8"/>
          <p:cNvSpPr>
            <a:spLocks noGrp="1"/>
          </p:cNvSpPr>
          <p:nvPr>
            <p:ph type="sldNum" sz="quarter" idx="12"/>
          </p:nvPr>
        </p:nvSpPr>
        <p:spPr/>
        <p:txBody>
          <a:bodyPr/>
          <a:lstStyle/>
          <a:p>
            <a:fld id="{08A71FCF-8162-CF4F-97AC-67D24C9EE9EE}" type="slidenum">
              <a:rPr lang="en-US" smtClean="0"/>
              <a:pPr/>
              <a:t>7</a:t>
            </a:fld>
            <a:endParaRPr lang="en-US"/>
          </a:p>
        </p:txBody>
      </p:sp>
    </p:spTree>
    <p:extLst>
      <p:ext uri="{BB962C8B-B14F-4D97-AF65-F5344CB8AC3E}">
        <p14:creationId xmlns:p14="http://schemas.microsoft.com/office/powerpoint/2010/main" val="9245363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8"/>
          <p:cNvGrpSpPr>
            <a:grpSpLocks/>
          </p:cNvGrpSpPr>
          <p:nvPr/>
        </p:nvGrpSpPr>
        <p:grpSpPr bwMode="auto">
          <a:xfrm>
            <a:off x="671216" y="5185334"/>
            <a:ext cx="3492501" cy="1182688"/>
            <a:chOff x="3473" y="1334"/>
            <a:chExt cx="2200" cy="745"/>
          </a:xfrm>
        </p:grpSpPr>
        <p:sp>
          <p:nvSpPr>
            <p:cNvPr id="20"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1" name="Text Box 60"/>
            <p:cNvSpPr txBox="1">
              <a:spLocks noChangeArrowheads="1"/>
            </p:cNvSpPr>
            <p:nvPr/>
          </p:nvSpPr>
          <p:spPr bwMode="auto">
            <a:xfrm>
              <a:off x="3473" y="1439"/>
              <a:ext cx="1005" cy="640"/>
            </a:xfrm>
            <a:prstGeom prst="rect">
              <a:avLst/>
            </a:prstGeom>
            <a:noFill/>
            <a:ln w="9525">
              <a:noFill/>
              <a:miter lim="800000"/>
              <a:headEnd/>
              <a:tailEnd/>
            </a:ln>
          </p:spPr>
          <p:txBody>
            <a:bodyPr wrap="none">
              <a:prstTxWarp prst="textNoShape">
                <a:avLst/>
              </a:prstTxWarp>
              <a:spAutoFit/>
            </a:bodyPr>
            <a:lstStyle/>
            <a:p>
              <a:pPr algn="ctr"/>
              <a:r>
                <a:rPr lang="en-US" sz="2000" dirty="0">
                  <a:latin typeface="Arial"/>
                  <a:cs typeface="Arial"/>
                </a:rPr>
                <a:t>P</a:t>
              </a:r>
              <a:r>
                <a:rPr lang="en-US" sz="2000" dirty="0" smtClean="0">
                  <a:latin typeface="Arial"/>
                  <a:cs typeface="Arial"/>
                </a:rPr>
                <a:t>recipitation </a:t>
              </a:r>
            </a:p>
            <a:p>
              <a:pPr algn="ctr"/>
              <a:r>
                <a:rPr lang="en-US" sz="2000" dirty="0" smtClean="0">
                  <a:latin typeface="Arial"/>
                  <a:cs typeface="Arial"/>
                </a:rPr>
                <a:t>Elasticity (</a:t>
              </a:r>
              <a:r>
                <a:rPr lang="en-US" sz="2000" dirty="0" err="1" smtClean="0">
                  <a:latin typeface="Arial"/>
                  <a:ea typeface="Lucida Grande"/>
                  <a:cs typeface="Arial"/>
                </a:rPr>
                <a:t>ε</a:t>
              </a:r>
              <a:r>
                <a:rPr lang="en-US" sz="2000" dirty="0" smtClean="0">
                  <a:latin typeface="Arial"/>
                  <a:cs typeface="Arial"/>
                </a:rPr>
                <a:t>)</a:t>
              </a:r>
            </a:p>
            <a:p>
              <a:pPr algn="ctr"/>
              <a:endParaRPr lang="en-US" sz="2000" dirty="0">
                <a:latin typeface="Arial"/>
                <a:cs typeface="Arial"/>
              </a:endParaRPr>
            </a:p>
          </p:txBody>
        </p:sp>
        <p:sp>
          <p:nvSpPr>
            <p:cNvPr id="22" name="Text Box 61"/>
            <p:cNvSpPr txBox="1">
              <a:spLocks noChangeArrowheads="1"/>
            </p:cNvSpPr>
            <p:nvPr/>
          </p:nvSpPr>
          <p:spPr bwMode="auto">
            <a:xfrm>
              <a:off x="4827" y="1334"/>
              <a:ext cx="843"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a:t>
              </a:r>
              <a:r>
                <a:rPr lang="en-US" sz="1600" baseline="-25000" dirty="0" smtClean="0">
                  <a:latin typeface="Arial"/>
                  <a:cs typeface="Arial"/>
                </a:rPr>
                <a:t>ref+1</a:t>
              </a:r>
              <a:r>
                <a:rPr lang="en-US" sz="1600" baseline="-25000" dirty="0">
                  <a:latin typeface="Arial"/>
                  <a:cs typeface="Arial"/>
                </a:rPr>
                <a:t>%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23" name="Rectangle 62"/>
            <p:cNvSpPr>
              <a:spLocks noChangeArrowheads="1"/>
            </p:cNvSpPr>
            <p:nvPr/>
          </p:nvSpPr>
          <p:spPr bwMode="auto">
            <a:xfrm>
              <a:off x="5068" y="1529"/>
              <a:ext cx="334" cy="213"/>
            </a:xfrm>
            <a:prstGeom prst="rect">
              <a:avLst/>
            </a:prstGeom>
            <a:noFill/>
            <a:ln w="9525">
              <a:noFill/>
              <a:miter lim="800000"/>
              <a:headEnd/>
              <a:tailEnd/>
            </a:ln>
          </p:spPr>
          <p:txBody>
            <a:bodyPr wrap="none">
              <a:prstTxWarp prst="textNoShape">
                <a:avLst/>
              </a:prstTxWarp>
              <a:spAutoFit/>
            </a:bodyPr>
            <a:lstStyle/>
            <a:p>
              <a:r>
                <a:rPr lang="en-US" sz="1600" dirty="0" err="1">
                  <a:latin typeface="Arial"/>
                  <a:cs typeface="Arial"/>
                </a:rPr>
                <a:t>Q</a:t>
              </a:r>
              <a:r>
                <a:rPr lang="en-US" sz="1600" baseline="-25000" dirty="0" err="1">
                  <a:latin typeface="Arial"/>
                  <a:cs typeface="Arial"/>
                </a:rPr>
                <a:t>ref</a:t>
              </a:r>
              <a:endParaRPr lang="en-US" sz="1600" baseline="-25000" dirty="0">
                <a:latin typeface="Arial"/>
                <a:cs typeface="Arial"/>
              </a:endParaRPr>
            </a:p>
          </p:txBody>
        </p:sp>
        <p:sp>
          <p:nvSpPr>
            <p:cNvPr id="24"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5" name="Rectangle 64"/>
            <p:cNvSpPr>
              <a:spLocks noChangeArrowheads="1"/>
            </p:cNvSpPr>
            <p:nvPr/>
          </p:nvSpPr>
          <p:spPr bwMode="auto">
            <a:xfrm>
              <a:off x="4902" y="1754"/>
              <a:ext cx="561"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      </a:t>
              </a:r>
              <a:r>
                <a:rPr lang="en-US" sz="1600" dirty="0" smtClean="0">
                  <a:latin typeface="Arial"/>
                  <a:cs typeface="Arial"/>
                </a:rPr>
                <a:t> 1</a:t>
              </a:r>
              <a:r>
                <a:rPr lang="en-US" sz="1600" dirty="0">
                  <a:latin typeface="Arial"/>
                  <a:cs typeface="Arial"/>
                </a:rPr>
                <a:t>%</a:t>
              </a:r>
              <a:endParaRPr lang="en-US" sz="1600" baseline="-25000" dirty="0">
                <a:latin typeface="Arial"/>
                <a:cs typeface="Arial"/>
              </a:endParaRPr>
            </a:p>
          </p:txBody>
        </p:sp>
        <p:sp>
          <p:nvSpPr>
            <p:cNvPr id="26" name="Rectangle 65"/>
            <p:cNvSpPr>
              <a:spLocks noChangeArrowheads="1"/>
            </p:cNvSpPr>
            <p:nvPr/>
          </p:nvSpPr>
          <p:spPr bwMode="auto">
            <a:xfrm>
              <a:off x="4480" y="1500"/>
              <a:ext cx="230" cy="291"/>
            </a:xfrm>
            <a:prstGeom prst="rect">
              <a:avLst/>
            </a:prstGeom>
            <a:noFill/>
            <a:ln w="9525">
              <a:noFill/>
              <a:miter lim="800000"/>
              <a:headEnd/>
              <a:tailEnd/>
            </a:ln>
          </p:spPr>
          <p:txBody>
            <a:bodyPr wrap="none">
              <a:prstTxWarp prst="textNoShape">
                <a:avLst/>
              </a:prstTxWarp>
              <a:spAutoFit/>
            </a:bodyPr>
            <a:lstStyle/>
            <a:p>
              <a:r>
                <a:rPr lang="en-US">
                  <a:latin typeface="Arial"/>
                  <a:cs typeface="Arial"/>
                </a:rPr>
                <a:t>=</a:t>
              </a:r>
            </a:p>
          </p:txBody>
        </p:sp>
      </p:grpSp>
      <p:pic>
        <p:nvPicPr>
          <p:cNvPr id="28" name="Picture 27" descr="elast1_LESFY_one_dot.jpg"/>
          <p:cNvPicPr>
            <a:picLocks noChangeAspect="1"/>
          </p:cNvPicPr>
          <p:nvPr/>
        </p:nvPicPr>
        <p:blipFill>
          <a:blip r:embed="rId2"/>
          <a:stretch>
            <a:fillRect/>
          </a:stretch>
        </p:blipFill>
        <p:spPr>
          <a:xfrm>
            <a:off x="178857" y="421258"/>
            <a:ext cx="4267200" cy="4010946"/>
          </a:xfrm>
          <a:prstGeom prst="rect">
            <a:avLst/>
          </a:prstGeom>
        </p:spPr>
      </p:pic>
      <p:pic>
        <p:nvPicPr>
          <p:cNvPr id="29" name="Picture 28" descr="elast1_LESFY_line.jpg"/>
          <p:cNvPicPr>
            <a:picLocks noChangeAspect="1"/>
          </p:cNvPicPr>
          <p:nvPr/>
        </p:nvPicPr>
        <p:blipFill>
          <a:blip r:embed="rId3"/>
          <a:stretch>
            <a:fillRect/>
          </a:stretch>
        </p:blipFill>
        <p:spPr>
          <a:xfrm>
            <a:off x="178857" y="421258"/>
            <a:ext cx="4267200" cy="4010946"/>
          </a:xfrm>
          <a:prstGeom prst="rect">
            <a:avLst/>
          </a:prstGeom>
        </p:spPr>
      </p:pic>
      <p:pic>
        <p:nvPicPr>
          <p:cNvPr id="30" name="Picture 29" descr="elast1_LESFY_all.jpg"/>
          <p:cNvPicPr>
            <a:picLocks noChangeAspect="1"/>
          </p:cNvPicPr>
          <p:nvPr/>
        </p:nvPicPr>
        <p:blipFill>
          <a:blip r:embed="rId4"/>
          <a:stretch>
            <a:fillRect/>
          </a:stretch>
        </p:blipFill>
        <p:spPr>
          <a:xfrm>
            <a:off x="178857" y="419401"/>
            <a:ext cx="4267201" cy="4010946"/>
          </a:xfrm>
          <a:prstGeom prst="rect">
            <a:avLst/>
          </a:prstGeom>
        </p:spPr>
      </p:pic>
      <p:sp>
        <p:nvSpPr>
          <p:cNvPr id="31" name="TextBox 45"/>
          <p:cNvSpPr txBox="1">
            <a:spLocks noChangeArrowheads="1"/>
          </p:cNvSpPr>
          <p:nvPr/>
        </p:nvSpPr>
        <p:spPr bwMode="auto">
          <a:xfrm flipH="1">
            <a:off x="390524" y="4429125"/>
            <a:ext cx="4614449" cy="338554"/>
          </a:xfrm>
          <a:prstGeom prst="rect">
            <a:avLst/>
          </a:prstGeom>
          <a:noFill/>
          <a:ln w="9525">
            <a:noFill/>
            <a:miter lim="800000"/>
            <a:headEnd/>
            <a:tailEnd/>
          </a:ln>
        </p:spPr>
        <p:txBody>
          <a:bodyPr wrap="square">
            <a:prstTxWarp prst="textNoShape">
              <a:avLst/>
            </a:prstTxWarp>
            <a:spAutoFit/>
          </a:bodyPr>
          <a:lstStyle/>
          <a:p>
            <a:pPr algn="ctr"/>
            <a:r>
              <a:rPr lang="en-US" sz="1600" b="1" dirty="0">
                <a:latin typeface="Arial"/>
                <a:ea typeface="Arial" charset="0"/>
                <a:cs typeface="Arial"/>
              </a:rPr>
              <a:t>reference precipitation (</a:t>
            </a:r>
            <a:r>
              <a:rPr lang="en-US" sz="1600" b="1" dirty="0" smtClean="0">
                <a:latin typeface="Arial"/>
                <a:ea typeface="Arial" charset="0"/>
                <a:cs typeface="Arial"/>
              </a:rPr>
              <a:t>100% </a:t>
            </a:r>
            <a:r>
              <a:rPr lang="en-US" sz="1600" b="1" dirty="0">
                <a:latin typeface="Arial"/>
                <a:ea typeface="Arial" charset="0"/>
                <a:cs typeface="Arial"/>
              </a:rPr>
              <a:t>= </a:t>
            </a:r>
            <a:r>
              <a:rPr lang="en-US" sz="1600" b="1" dirty="0" smtClean="0">
                <a:latin typeface="Arial"/>
                <a:ea typeface="Arial" charset="0"/>
                <a:cs typeface="Arial"/>
              </a:rPr>
              <a:t>historical) </a:t>
            </a:r>
            <a:endParaRPr lang="en-US" sz="1600" b="1" dirty="0">
              <a:latin typeface="Arial"/>
              <a:ea typeface="Arial" charset="0"/>
              <a:cs typeface="Arial"/>
            </a:endParaRPr>
          </a:p>
        </p:txBody>
      </p:sp>
      <p:sp>
        <p:nvSpPr>
          <p:cNvPr id="34" name="TextBox 33"/>
          <p:cNvSpPr txBox="1"/>
          <p:nvPr/>
        </p:nvSpPr>
        <p:spPr>
          <a:xfrm>
            <a:off x="10748627" y="1647471"/>
            <a:ext cx="1066006" cy="461665"/>
          </a:xfrm>
          <a:prstGeom prst="rect">
            <a:avLst/>
          </a:prstGeom>
          <a:noFill/>
        </p:spPr>
        <p:txBody>
          <a:bodyPr wrap="square" rtlCol="0">
            <a:spAutoFit/>
          </a:bodyPr>
          <a:lstStyle/>
          <a:p>
            <a:pPr algn="ctr"/>
            <a:r>
              <a:rPr lang="en-US" sz="1200" dirty="0" smtClean="0">
                <a:latin typeface="+mn-lt"/>
                <a:ea typeface="Times New Roman" charset="0"/>
                <a:cs typeface="Times New Roman" charset="0"/>
              </a:rPr>
              <a:t>historic flows at Lees Ferry</a:t>
            </a:r>
            <a:endParaRPr lang="en-US" sz="1200" dirty="0">
              <a:latin typeface="+mn-lt"/>
            </a:endParaRPr>
          </a:p>
        </p:txBody>
      </p:sp>
      <p:pic>
        <p:nvPicPr>
          <p:cNvPr id="41" name="Picture 40" descr="elast1_ColoBasin.jpg"/>
          <p:cNvPicPr>
            <a:picLocks noChangeAspect="1"/>
          </p:cNvPicPr>
          <p:nvPr/>
        </p:nvPicPr>
        <p:blipFill>
          <a:blip r:embed="rId5"/>
          <a:srcRect l="67059" t="9445" r="11183" b="64444"/>
          <a:stretch>
            <a:fillRect/>
          </a:stretch>
        </p:blipFill>
        <p:spPr>
          <a:xfrm>
            <a:off x="4111625" y="784225"/>
            <a:ext cx="1171575" cy="1321537"/>
          </a:xfrm>
          <a:prstGeom prst="rect">
            <a:avLst/>
          </a:prstGeom>
        </p:spPr>
      </p:pic>
      <p:sp>
        <p:nvSpPr>
          <p:cNvPr id="42" name="TextBox 46"/>
          <p:cNvSpPr txBox="1">
            <a:spLocks noChangeArrowheads="1"/>
          </p:cNvSpPr>
          <p:nvPr/>
        </p:nvSpPr>
        <p:spPr bwMode="auto">
          <a:xfrm rot="16200000" flipH="1">
            <a:off x="-1386681" y="2259806"/>
            <a:ext cx="3111500" cy="338138"/>
          </a:xfrm>
          <a:prstGeom prst="rect">
            <a:avLst/>
          </a:prstGeom>
          <a:noFill/>
          <a:ln w="9525">
            <a:noFill/>
            <a:miter lim="800000"/>
            <a:headEnd/>
            <a:tailEnd/>
          </a:ln>
        </p:spPr>
        <p:txBody>
          <a:bodyPr>
            <a:prstTxWarp prst="textNoShape">
              <a:avLst/>
            </a:prstTxWarp>
            <a:spAutoFit/>
          </a:bodyPr>
          <a:lstStyle/>
          <a:p>
            <a:pPr algn="ctr"/>
            <a:r>
              <a:rPr lang="en-US" sz="1600" b="1" dirty="0" smtClean="0">
                <a:latin typeface="Arial"/>
                <a:ea typeface="Arial" charset="0"/>
                <a:cs typeface="Arial"/>
              </a:rPr>
              <a:t>P </a:t>
            </a:r>
            <a:r>
              <a:rPr lang="en-US" sz="1600" b="1" dirty="0" err="1" smtClean="0">
                <a:latin typeface="Arial"/>
                <a:ea typeface="Arial" charset="0"/>
                <a:cs typeface="Arial"/>
              </a:rPr>
              <a:t>elast</a:t>
            </a:r>
            <a:endParaRPr lang="en-US" sz="1600" b="1" dirty="0">
              <a:latin typeface="Arial"/>
              <a:ea typeface="Arial" charset="0"/>
              <a:cs typeface="Arial"/>
            </a:endParaRPr>
          </a:p>
        </p:txBody>
      </p:sp>
      <p:sp>
        <p:nvSpPr>
          <p:cNvPr id="43" name="Rectangle 42"/>
          <p:cNvSpPr/>
          <p:nvPr/>
        </p:nvSpPr>
        <p:spPr>
          <a:xfrm>
            <a:off x="0" y="66516"/>
            <a:ext cx="9144000" cy="492443"/>
          </a:xfrm>
          <a:prstGeom prst="rect">
            <a:avLst/>
          </a:prstGeom>
        </p:spPr>
        <p:txBody>
          <a:bodyPr wrap="square">
            <a:spAutoFit/>
          </a:bodyPr>
          <a:lstStyle/>
          <a:p>
            <a:pPr marL="457200" indent="-457200" algn="ctr">
              <a:defRPr/>
            </a:pPr>
            <a:r>
              <a:rPr lang="en-US" sz="2600" b="1" dirty="0" smtClean="0">
                <a:solidFill>
                  <a:srgbClr val="000000"/>
                </a:solidFill>
              </a:rPr>
              <a:t>Hydrologic Sensitivities at Lees Ferry</a:t>
            </a:r>
            <a:endParaRPr lang="en-US" sz="2600" b="1" dirty="0">
              <a:solidFill>
                <a:srgbClr val="000000"/>
              </a:solidFill>
            </a:endParaRPr>
          </a:p>
        </p:txBody>
      </p:sp>
      <p:sp>
        <p:nvSpPr>
          <p:cNvPr id="27" name="Rectangle 26"/>
          <p:cNvSpPr/>
          <p:nvPr/>
        </p:nvSpPr>
        <p:spPr>
          <a:xfrm>
            <a:off x="0" y="6573858"/>
            <a:ext cx="2394205" cy="276999"/>
          </a:xfrm>
          <a:prstGeom prst="rect">
            <a:avLst/>
          </a:prstGeom>
        </p:spPr>
        <p:txBody>
          <a:bodyPr wrap="none">
            <a:spAutoFit/>
          </a:bodyPr>
          <a:lstStyle/>
          <a:p>
            <a:r>
              <a:rPr lang="en-US" sz="1200" i="1" dirty="0" smtClean="0">
                <a:latin typeface="Times New Roman"/>
                <a:cs typeface="Times New Roman"/>
              </a:rPr>
              <a:t>Figure from Vano et al., JHM, 2012</a:t>
            </a:r>
            <a:endParaRPr lang="en-US" sz="12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70</a:t>
            </a:fld>
            <a:endParaRPr lang="en-US"/>
          </a:p>
        </p:txBody>
      </p:sp>
    </p:spTree>
    <p:extLst>
      <p:ext uri="{BB962C8B-B14F-4D97-AF65-F5344CB8AC3E}">
        <p14:creationId xmlns:p14="http://schemas.microsoft.com/office/powerpoint/2010/main" val="9950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8"/>
          <p:cNvGrpSpPr>
            <a:grpSpLocks/>
          </p:cNvGrpSpPr>
          <p:nvPr/>
        </p:nvGrpSpPr>
        <p:grpSpPr bwMode="auto">
          <a:xfrm>
            <a:off x="671216" y="5185334"/>
            <a:ext cx="3492501" cy="1004888"/>
            <a:chOff x="3473" y="1334"/>
            <a:chExt cx="2200" cy="633"/>
          </a:xfrm>
        </p:grpSpPr>
        <p:sp>
          <p:nvSpPr>
            <p:cNvPr id="20" name="Line 59"/>
            <p:cNvSpPr>
              <a:spLocks noChangeShapeType="1"/>
            </p:cNvSpPr>
            <p:nvPr/>
          </p:nvSpPr>
          <p:spPr bwMode="auto">
            <a:xfrm>
              <a:off x="4864" y="1553"/>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1" name="Text Box 60"/>
            <p:cNvSpPr txBox="1">
              <a:spLocks noChangeArrowheads="1"/>
            </p:cNvSpPr>
            <p:nvPr/>
          </p:nvSpPr>
          <p:spPr bwMode="auto">
            <a:xfrm>
              <a:off x="3473" y="1439"/>
              <a:ext cx="1005" cy="446"/>
            </a:xfrm>
            <a:prstGeom prst="rect">
              <a:avLst/>
            </a:prstGeom>
            <a:noFill/>
            <a:ln w="9525">
              <a:noFill/>
              <a:miter lim="800000"/>
              <a:headEnd/>
              <a:tailEnd/>
            </a:ln>
          </p:spPr>
          <p:txBody>
            <a:bodyPr wrap="none">
              <a:prstTxWarp prst="textNoShape">
                <a:avLst/>
              </a:prstTxWarp>
              <a:spAutoFit/>
            </a:bodyPr>
            <a:lstStyle/>
            <a:p>
              <a:pPr algn="ctr"/>
              <a:r>
                <a:rPr lang="en-US" sz="2000" dirty="0">
                  <a:latin typeface="Arial"/>
                  <a:cs typeface="Arial"/>
                </a:rPr>
                <a:t>P</a:t>
              </a:r>
              <a:r>
                <a:rPr lang="en-US" sz="2000" dirty="0" smtClean="0">
                  <a:latin typeface="Arial"/>
                  <a:cs typeface="Arial"/>
                </a:rPr>
                <a:t>recipitation </a:t>
              </a:r>
            </a:p>
            <a:p>
              <a:pPr algn="ctr"/>
              <a:r>
                <a:rPr lang="en-US" sz="2000" dirty="0" smtClean="0">
                  <a:latin typeface="Arial"/>
                  <a:cs typeface="Arial"/>
                </a:rPr>
                <a:t>Elasticity (</a:t>
              </a:r>
              <a:r>
                <a:rPr lang="en-US" sz="2000" dirty="0" err="1" smtClean="0">
                  <a:latin typeface="Arial"/>
                  <a:ea typeface="Lucida Grande"/>
                  <a:cs typeface="Arial"/>
                </a:rPr>
                <a:t>ε</a:t>
              </a:r>
              <a:r>
                <a:rPr lang="en-US" sz="2000" dirty="0">
                  <a:latin typeface="Arial"/>
                  <a:cs typeface="Arial"/>
                </a:rPr>
                <a:t>)</a:t>
              </a:r>
            </a:p>
          </p:txBody>
        </p:sp>
        <p:sp>
          <p:nvSpPr>
            <p:cNvPr id="22" name="Text Box 61"/>
            <p:cNvSpPr txBox="1">
              <a:spLocks noChangeArrowheads="1"/>
            </p:cNvSpPr>
            <p:nvPr/>
          </p:nvSpPr>
          <p:spPr bwMode="auto">
            <a:xfrm>
              <a:off x="4827" y="1334"/>
              <a:ext cx="843"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a:t>
              </a:r>
              <a:r>
                <a:rPr lang="en-US" sz="1600" baseline="-25000" dirty="0" smtClean="0">
                  <a:latin typeface="Arial"/>
                  <a:cs typeface="Arial"/>
                </a:rPr>
                <a:t>ref+1</a:t>
              </a:r>
              <a:r>
                <a:rPr lang="en-US" sz="1600" baseline="-25000" dirty="0">
                  <a:latin typeface="Arial"/>
                  <a:cs typeface="Arial"/>
                </a:rPr>
                <a:t>%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23" name="Rectangle 62"/>
            <p:cNvSpPr>
              <a:spLocks noChangeArrowheads="1"/>
            </p:cNvSpPr>
            <p:nvPr/>
          </p:nvSpPr>
          <p:spPr bwMode="auto">
            <a:xfrm>
              <a:off x="5068" y="1529"/>
              <a:ext cx="334" cy="213"/>
            </a:xfrm>
            <a:prstGeom prst="rect">
              <a:avLst/>
            </a:prstGeom>
            <a:noFill/>
            <a:ln w="9525">
              <a:noFill/>
              <a:miter lim="800000"/>
              <a:headEnd/>
              <a:tailEnd/>
            </a:ln>
          </p:spPr>
          <p:txBody>
            <a:bodyPr wrap="none">
              <a:prstTxWarp prst="textNoShape">
                <a:avLst/>
              </a:prstTxWarp>
              <a:spAutoFit/>
            </a:bodyPr>
            <a:lstStyle/>
            <a:p>
              <a:r>
                <a:rPr lang="en-US" sz="1600" dirty="0" err="1">
                  <a:latin typeface="Arial"/>
                  <a:cs typeface="Arial"/>
                </a:rPr>
                <a:t>Q</a:t>
              </a:r>
              <a:r>
                <a:rPr lang="en-US" sz="1600" baseline="-25000" dirty="0" err="1">
                  <a:latin typeface="Arial"/>
                  <a:cs typeface="Arial"/>
                </a:rPr>
                <a:t>ref</a:t>
              </a:r>
              <a:endParaRPr lang="en-US" sz="1600" baseline="-25000" dirty="0">
                <a:latin typeface="Arial"/>
                <a:cs typeface="Arial"/>
              </a:endParaRPr>
            </a:p>
          </p:txBody>
        </p:sp>
        <p:sp>
          <p:nvSpPr>
            <p:cNvPr id="24" name="Line 63"/>
            <p:cNvSpPr>
              <a:spLocks noChangeShapeType="1"/>
            </p:cNvSpPr>
            <p:nvPr/>
          </p:nvSpPr>
          <p:spPr bwMode="auto">
            <a:xfrm>
              <a:off x="4672" y="1749"/>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25" name="Rectangle 64"/>
            <p:cNvSpPr>
              <a:spLocks noChangeArrowheads="1"/>
            </p:cNvSpPr>
            <p:nvPr/>
          </p:nvSpPr>
          <p:spPr bwMode="auto">
            <a:xfrm>
              <a:off x="4902" y="1754"/>
              <a:ext cx="561"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      </a:t>
              </a:r>
              <a:r>
                <a:rPr lang="en-US" sz="1600" dirty="0" smtClean="0">
                  <a:latin typeface="Arial"/>
                  <a:cs typeface="Arial"/>
                </a:rPr>
                <a:t> 1</a:t>
              </a:r>
              <a:r>
                <a:rPr lang="en-US" sz="1600" dirty="0">
                  <a:latin typeface="Arial"/>
                  <a:cs typeface="Arial"/>
                </a:rPr>
                <a:t>%</a:t>
              </a:r>
              <a:endParaRPr lang="en-US" sz="1600" baseline="-25000" dirty="0">
                <a:latin typeface="Arial"/>
                <a:cs typeface="Arial"/>
              </a:endParaRPr>
            </a:p>
          </p:txBody>
        </p:sp>
        <p:sp>
          <p:nvSpPr>
            <p:cNvPr id="26" name="Rectangle 65"/>
            <p:cNvSpPr>
              <a:spLocks noChangeArrowheads="1"/>
            </p:cNvSpPr>
            <p:nvPr/>
          </p:nvSpPr>
          <p:spPr bwMode="auto">
            <a:xfrm>
              <a:off x="4480" y="1500"/>
              <a:ext cx="230" cy="291"/>
            </a:xfrm>
            <a:prstGeom prst="rect">
              <a:avLst/>
            </a:prstGeom>
            <a:noFill/>
            <a:ln w="9525">
              <a:noFill/>
              <a:miter lim="800000"/>
              <a:headEnd/>
              <a:tailEnd/>
            </a:ln>
          </p:spPr>
          <p:txBody>
            <a:bodyPr wrap="none">
              <a:prstTxWarp prst="textNoShape">
                <a:avLst/>
              </a:prstTxWarp>
              <a:spAutoFit/>
            </a:bodyPr>
            <a:lstStyle/>
            <a:p>
              <a:r>
                <a:rPr lang="en-US">
                  <a:latin typeface="Arial"/>
                  <a:cs typeface="Arial"/>
                </a:rPr>
                <a:t>=</a:t>
              </a:r>
            </a:p>
          </p:txBody>
        </p:sp>
      </p:grpSp>
      <p:pic>
        <p:nvPicPr>
          <p:cNvPr id="33" name="Picture 32" descr="elast1_ColoBasin.jpg"/>
          <p:cNvPicPr>
            <a:picLocks noChangeAspect="1"/>
          </p:cNvPicPr>
          <p:nvPr/>
        </p:nvPicPr>
        <p:blipFill>
          <a:blip r:embed="rId2"/>
          <a:srcRect l="67059" t="9445" r="11183" b="64444"/>
          <a:stretch>
            <a:fillRect/>
          </a:stretch>
        </p:blipFill>
        <p:spPr>
          <a:xfrm>
            <a:off x="4111625" y="784225"/>
            <a:ext cx="1171575" cy="1321537"/>
          </a:xfrm>
          <a:prstGeom prst="rect">
            <a:avLst/>
          </a:prstGeom>
        </p:spPr>
      </p:pic>
      <p:cxnSp>
        <p:nvCxnSpPr>
          <p:cNvPr id="35" name="Straight Arrow Connector 34"/>
          <p:cNvCxnSpPr/>
          <p:nvPr/>
        </p:nvCxnSpPr>
        <p:spPr>
          <a:xfrm rot="10800000" flipV="1">
            <a:off x="5656986" y="9453970"/>
            <a:ext cx="426508" cy="127156"/>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Oval 35"/>
          <p:cNvSpPr/>
          <p:nvPr/>
        </p:nvSpPr>
        <p:spPr>
          <a:xfrm flipV="1">
            <a:off x="2444750" y="10807698"/>
            <a:ext cx="82550" cy="82551"/>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27591" y="10884598"/>
            <a:ext cx="2616199" cy="276999"/>
          </a:xfrm>
          <a:prstGeom prst="rect">
            <a:avLst/>
          </a:prstGeom>
          <a:noFill/>
        </p:spPr>
        <p:txBody>
          <a:bodyPr wrap="square" rtlCol="0">
            <a:spAutoFit/>
          </a:bodyPr>
          <a:lstStyle/>
          <a:p>
            <a:pPr algn="ctr"/>
            <a:r>
              <a:rPr lang="en-US" sz="1200" dirty="0" smtClean="0">
                <a:ea typeface="Times New Roman" charset="0"/>
                <a:cs typeface="Times New Roman" charset="0"/>
              </a:rPr>
              <a:t>observed</a:t>
            </a:r>
          </a:p>
        </p:txBody>
      </p:sp>
      <p:cxnSp>
        <p:nvCxnSpPr>
          <p:cNvPr id="38" name="Straight Arrow Connector 37"/>
          <p:cNvCxnSpPr/>
          <p:nvPr/>
        </p:nvCxnSpPr>
        <p:spPr>
          <a:xfrm flipV="1">
            <a:off x="2278591" y="10918825"/>
            <a:ext cx="160870" cy="160868"/>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77925" y="11028889"/>
            <a:ext cx="2404533" cy="400110"/>
          </a:xfrm>
          <a:prstGeom prst="rect">
            <a:avLst/>
          </a:prstGeom>
          <a:noFill/>
        </p:spPr>
        <p:txBody>
          <a:bodyPr wrap="square" rtlCol="0">
            <a:spAutoFit/>
          </a:bodyPr>
          <a:lstStyle/>
          <a:p>
            <a:r>
              <a:rPr lang="en-US" sz="1000" dirty="0" smtClean="0">
                <a:ea typeface="Times New Roman" charset="0"/>
                <a:cs typeface="Times New Roman" charset="0"/>
              </a:rPr>
              <a:t>(non-parametric estimator)</a:t>
            </a:r>
          </a:p>
          <a:p>
            <a:endParaRPr lang="en-US" sz="1000" dirty="0"/>
          </a:p>
        </p:txBody>
      </p:sp>
      <p:sp>
        <p:nvSpPr>
          <p:cNvPr id="40" name="Rectangle 39"/>
          <p:cNvSpPr/>
          <p:nvPr/>
        </p:nvSpPr>
        <p:spPr>
          <a:xfrm>
            <a:off x="0" y="66516"/>
            <a:ext cx="9144000" cy="492443"/>
          </a:xfrm>
          <a:prstGeom prst="rect">
            <a:avLst/>
          </a:prstGeom>
        </p:spPr>
        <p:txBody>
          <a:bodyPr wrap="square">
            <a:spAutoFit/>
          </a:bodyPr>
          <a:lstStyle/>
          <a:p>
            <a:pPr marL="457200" indent="-457200" algn="ctr">
              <a:defRPr/>
            </a:pPr>
            <a:r>
              <a:rPr lang="en-US" sz="2600" b="1" dirty="0" smtClean="0">
                <a:solidFill>
                  <a:srgbClr val="000000"/>
                </a:solidFill>
              </a:rPr>
              <a:t>Hydrologic Sensitivities at Lees Ferry</a:t>
            </a:r>
            <a:endParaRPr lang="en-US" sz="2600" b="1" dirty="0">
              <a:solidFill>
                <a:srgbClr val="000000"/>
              </a:solidFill>
            </a:endParaRPr>
          </a:p>
        </p:txBody>
      </p:sp>
      <p:grpSp>
        <p:nvGrpSpPr>
          <p:cNvPr id="55" name="Group 54"/>
          <p:cNvGrpSpPr/>
          <p:nvPr/>
        </p:nvGrpSpPr>
        <p:grpSpPr>
          <a:xfrm>
            <a:off x="723900" y="723900"/>
            <a:ext cx="3289300" cy="3098800"/>
            <a:chOff x="1943100" y="1536700"/>
            <a:chExt cx="3289300" cy="3098800"/>
          </a:xfrm>
        </p:grpSpPr>
        <p:sp>
          <p:nvSpPr>
            <p:cNvPr id="56" name="Rectangle 55"/>
            <p:cNvSpPr/>
            <p:nvPr/>
          </p:nvSpPr>
          <p:spPr bwMode="auto">
            <a:xfrm>
              <a:off x="1943100" y="1536700"/>
              <a:ext cx="3289300" cy="30988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57" name="Picture 56" descr="elast1_scatter.jpg"/>
            <p:cNvPicPr>
              <a:picLocks noChangeAspect="1"/>
            </p:cNvPicPr>
            <p:nvPr/>
          </p:nvPicPr>
          <p:blipFill>
            <a:blip r:embed="rId3">
              <a:alphaModFix/>
            </a:blip>
            <a:srcRect l="15770" t="11306" r="10440" b="12504"/>
            <a:stretch>
              <a:fillRect/>
            </a:stretch>
          </p:blipFill>
          <p:spPr>
            <a:xfrm>
              <a:off x="2057400" y="1689100"/>
              <a:ext cx="3149600" cy="2901950"/>
            </a:xfrm>
            <a:prstGeom prst="rect">
              <a:avLst/>
            </a:prstGeom>
          </p:spPr>
        </p:pic>
      </p:grpSp>
      <p:sp>
        <p:nvSpPr>
          <p:cNvPr id="59" name="TextBox 45"/>
          <p:cNvSpPr txBox="1">
            <a:spLocks noChangeArrowheads="1"/>
          </p:cNvSpPr>
          <p:nvPr/>
        </p:nvSpPr>
        <p:spPr bwMode="auto">
          <a:xfrm flipH="1">
            <a:off x="381000" y="4457700"/>
            <a:ext cx="4094958" cy="338554"/>
          </a:xfrm>
          <a:prstGeom prst="rect">
            <a:avLst/>
          </a:prstGeom>
          <a:noFill/>
          <a:ln w="9525">
            <a:noFill/>
            <a:miter lim="800000"/>
            <a:headEnd/>
            <a:tailEnd/>
          </a:ln>
        </p:spPr>
        <p:txBody>
          <a:bodyPr wrap="square">
            <a:prstTxWarp prst="textNoShape">
              <a:avLst/>
            </a:prstTxWarp>
            <a:spAutoFit/>
          </a:bodyPr>
          <a:lstStyle/>
          <a:p>
            <a:pPr algn="ctr"/>
            <a:r>
              <a:rPr lang="en-US" sz="1600" b="1" dirty="0" smtClean="0">
                <a:latin typeface="Arial"/>
                <a:ea typeface="Arial" charset="0"/>
                <a:cs typeface="Arial"/>
              </a:rPr>
              <a:t>average runoff (</a:t>
            </a:r>
            <a:r>
              <a:rPr lang="en-US" sz="1600" b="1" dirty="0" err="1" smtClean="0">
                <a:latin typeface="Arial"/>
                <a:ea typeface="Arial" charset="0"/>
                <a:cs typeface="Arial"/>
              </a:rPr>
              <a:t>cms</a:t>
            </a:r>
            <a:r>
              <a:rPr lang="en-US" sz="1600" b="1" dirty="0" smtClean="0">
                <a:latin typeface="Arial"/>
                <a:ea typeface="Arial" charset="0"/>
                <a:cs typeface="Arial"/>
              </a:rPr>
              <a:t>)</a:t>
            </a:r>
            <a:endParaRPr lang="en-US" sz="1600" b="1" dirty="0">
              <a:latin typeface="Arial"/>
              <a:ea typeface="Arial" charset="0"/>
              <a:cs typeface="Arial"/>
            </a:endParaRPr>
          </a:p>
        </p:txBody>
      </p:sp>
      <p:sp>
        <p:nvSpPr>
          <p:cNvPr id="60" name="TextBox 59"/>
          <p:cNvSpPr txBox="1"/>
          <p:nvPr/>
        </p:nvSpPr>
        <p:spPr>
          <a:xfrm>
            <a:off x="596900" y="3871382"/>
            <a:ext cx="3691467" cy="246221"/>
          </a:xfrm>
          <a:prstGeom prst="rect">
            <a:avLst/>
          </a:prstGeom>
          <a:solidFill>
            <a:schemeClr val="bg1"/>
          </a:solidFill>
          <a:ln>
            <a:solidFill>
              <a:schemeClr val="bg1"/>
            </a:solidFill>
          </a:ln>
        </p:spPr>
        <p:txBody>
          <a:bodyPr wrap="square" rtlCol="0">
            <a:spAutoFit/>
          </a:bodyPr>
          <a:lstStyle/>
          <a:p>
            <a:r>
              <a:rPr lang="en-US" sz="1000" dirty="0" smtClean="0">
                <a:latin typeface="Arial"/>
                <a:cs typeface="Arial"/>
              </a:rPr>
              <a:t>0          200       400       600       800     1000     1200    1400 </a:t>
            </a:r>
            <a:endParaRPr lang="en-US" sz="1000" dirty="0">
              <a:latin typeface="Arial"/>
              <a:cs typeface="Arial"/>
            </a:endParaRPr>
          </a:p>
        </p:txBody>
      </p:sp>
      <p:grpSp>
        <p:nvGrpSpPr>
          <p:cNvPr id="61" name="Group 60"/>
          <p:cNvGrpSpPr/>
          <p:nvPr/>
        </p:nvGrpSpPr>
        <p:grpSpPr>
          <a:xfrm>
            <a:off x="2018506" y="508794"/>
            <a:ext cx="1581997" cy="3594100"/>
            <a:chOff x="3237706" y="1321594"/>
            <a:chExt cx="1581997" cy="3594100"/>
          </a:xfrm>
        </p:grpSpPr>
        <p:cxnSp>
          <p:nvCxnSpPr>
            <p:cNvPr id="62" name="Straight Connector 61"/>
            <p:cNvCxnSpPr/>
            <p:nvPr/>
          </p:nvCxnSpPr>
          <p:spPr bwMode="auto">
            <a:xfrm rot="5400000">
              <a:off x="1441450" y="3117850"/>
              <a:ext cx="3594100" cy="158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3" name="TextBox 62"/>
            <p:cNvSpPr txBox="1"/>
            <p:nvPr/>
          </p:nvSpPr>
          <p:spPr>
            <a:xfrm>
              <a:off x="3753697" y="1629021"/>
              <a:ext cx="1066006" cy="461665"/>
            </a:xfrm>
            <a:prstGeom prst="rect">
              <a:avLst/>
            </a:prstGeom>
            <a:noFill/>
          </p:spPr>
          <p:txBody>
            <a:bodyPr wrap="square" rtlCol="0">
              <a:spAutoFit/>
            </a:bodyPr>
            <a:lstStyle/>
            <a:p>
              <a:pPr algn="ctr"/>
              <a:r>
                <a:rPr lang="en-US" sz="1200" dirty="0" smtClean="0">
                  <a:latin typeface="+mn-lt"/>
                  <a:ea typeface="Times New Roman" charset="0"/>
                  <a:cs typeface="Times New Roman" charset="0"/>
                </a:rPr>
                <a:t>historic flows at Lees Ferry</a:t>
              </a:r>
              <a:endParaRPr lang="en-US" sz="1200" dirty="0">
                <a:latin typeface="+mn-lt"/>
              </a:endParaRPr>
            </a:p>
          </p:txBody>
        </p:sp>
        <p:cxnSp>
          <p:nvCxnSpPr>
            <p:cNvPr id="64" name="Straight Arrow Connector 63"/>
            <p:cNvCxnSpPr/>
            <p:nvPr/>
          </p:nvCxnSpPr>
          <p:spPr>
            <a:xfrm rot="10800000" flipV="1">
              <a:off x="3403389" y="1900186"/>
              <a:ext cx="426508" cy="127156"/>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65" name="Oval 64"/>
          <p:cNvSpPr/>
          <p:nvPr/>
        </p:nvSpPr>
        <p:spPr bwMode="auto">
          <a:xfrm>
            <a:off x="1962150" y="3155950"/>
            <a:ext cx="107950" cy="10795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67" name="Picture 66" descr="elast1_ColoBasin.jpg"/>
          <p:cNvPicPr>
            <a:picLocks noChangeAspect="1"/>
          </p:cNvPicPr>
          <p:nvPr/>
        </p:nvPicPr>
        <p:blipFill>
          <a:blip r:embed="rId4"/>
          <a:srcRect r="86908" b="13265"/>
          <a:stretch>
            <a:fillRect/>
          </a:stretch>
        </p:blipFill>
        <p:spPr>
          <a:xfrm>
            <a:off x="165100" y="444500"/>
            <a:ext cx="558800" cy="3479800"/>
          </a:xfrm>
          <a:prstGeom prst="rect">
            <a:avLst/>
          </a:prstGeom>
        </p:spPr>
      </p:pic>
      <p:sp>
        <p:nvSpPr>
          <p:cNvPr id="68" name="TextBox 46"/>
          <p:cNvSpPr txBox="1">
            <a:spLocks noChangeArrowheads="1"/>
          </p:cNvSpPr>
          <p:nvPr/>
        </p:nvSpPr>
        <p:spPr bwMode="auto">
          <a:xfrm rot="16200000" flipH="1">
            <a:off x="-1386681" y="2259806"/>
            <a:ext cx="3111500" cy="338138"/>
          </a:xfrm>
          <a:prstGeom prst="rect">
            <a:avLst/>
          </a:prstGeom>
          <a:noFill/>
          <a:ln w="9525">
            <a:noFill/>
            <a:miter lim="800000"/>
            <a:headEnd/>
            <a:tailEnd/>
          </a:ln>
        </p:spPr>
        <p:txBody>
          <a:bodyPr>
            <a:prstTxWarp prst="textNoShape">
              <a:avLst/>
            </a:prstTxWarp>
            <a:spAutoFit/>
          </a:bodyPr>
          <a:lstStyle/>
          <a:p>
            <a:pPr algn="ctr"/>
            <a:r>
              <a:rPr lang="en-US" sz="1600" b="1" dirty="0" smtClean="0">
                <a:latin typeface="Arial"/>
                <a:ea typeface="Arial" charset="0"/>
                <a:cs typeface="Arial"/>
              </a:rPr>
              <a:t>P </a:t>
            </a:r>
            <a:r>
              <a:rPr lang="en-US" sz="1600" b="1" dirty="0" err="1" smtClean="0">
                <a:latin typeface="Arial"/>
                <a:ea typeface="Arial" charset="0"/>
                <a:cs typeface="Arial"/>
              </a:rPr>
              <a:t>elast</a:t>
            </a:r>
            <a:endParaRPr lang="en-US" sz="1600" b="1" dirty="0">
              <a:latin typeface="Arial"/>
              <a:ea typeface="Arial" charset="0"/>
              <a:cs typeface="Arial"/>
            </a:endParaRPr>
          </a:p>
        </p:txBody>
      </p:sp>
      <p:grpSp>
        <p:nvGrpSpPr>
          <p:cNvPr id="74" name="Group 73"/>
          <p:cNvGrpSpPr/>
          <p:nvPr/>
        </p:nvGrpSpPr>
        <p:grpSpPr>
          <a:xfrm>
            <a:off x="5015601" y="574925"/>
            <a:ext cx="4318899" cy="5653785"/>
            <a:chOff x="5015601" y="574925"/>
            <a:chExt cx="4318899" cy="5653785"/>
          </a:xfrm>
        </p:grpSpPr>
        <p:grpSp>
          <p:nvGrpSpPr>
            <p:cNvPr id="73" name="Group 72"/>
            <p:cNvGrpSpPr/>
            <p:nvPr/>
          </p:nvGrpSpPr>
          <p:grpSpPr>
            <a:xfrm>
              <a:off x="5015601" y="574925"/>
              <a:ext cx="4318899" cy="5653785"/>
              <a:chOff x="5015601" y="574925"/>
              <a:chExt cx="4318899" cy="5653785"/>
            </a:xfrm>
          </p:grpSpPr>
          <p:grpSp>
            <p:nvGrpSpPr>
              <p:cNvPr id="2" name="Group 45"/>
              <p:cNvGrpSpPr>
                <a:grpSpLocks/>
              </p:cNvGrpSpPr>
              <p:nvPr/>
            </p:nvGrpSpPr>
            <p:grpSpPr bwMode="auto">
              <a:xfrm>
                <a:off x="5015601" y="5150797"/>
                <a:ext cx="3740152" cy="1077913"/>
                <a:chOff x="3336" y="1162"/>
                <a:chExt cx="2356" cy="679"/>
              </a:xfrm>
            </p:grpSpPr>
            <p:sp>
              <p:nvSpPr>
                <p:cNvPr id="12" name="Line 35"/>
                <p:cNvSpPr>
                  <a:spLocks noChangeShapeType="1"/>
                </p:cNvSpPr>
                <p:nvPr/>
              </p:nvSpPr>
              <p:spPr bwMode="auto">
                <a:xfrm>
                  <a:off x="4808" y="1427"/>
                  <a:ext cx="744" cy="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3" name="Text Box 36"/>
                <p:cNvSpPr txBox="1">
                  <a:spLocks noChangeArrowheads="1"/>
                </p:cNvSpPr>
                <p:nvPr/>
              </p:nvSpPr>
              <p:spPr bwMode="auto">
                <a:xfrm>
                  <a:off x="3336" y="1329"/>
                  <a:ext cx="1104" cy="446"/>
                </a:xfrm>
                <a:prstGeom prst="rect">
                  <a:avLst/>
                </a:prstGeom>
                <a:noFill/>
                <a:ln w="9525">
                  <a:noFill/>
                  <a:miter lim="800000"/>
                  <a:headEnd/>
                  <a:tailEnd/>
                </a:ln>
              </p:spPr>
              <p:txBody>
                <a:bodyPr wrap="none">
                  <a:prstTxWarp prst="textNoShape">
                    <a:avLst/>
                  </a:prstTxWarp>
                  <a:spAutoFit/>
                </a:bodyPr>
                <a:lstStyle/>
                <a:p>
                  <a:pPr algn="ctr"/>
                  <a:r>
                    <a:rPr lang="en-US" sz="2000" dirty="0">
                      <a:latin typeface="Arial"/>
                      <a:cs typeface="Arial"/>
                    </a:rPr>
                    <a:t>T</a:t>
                  </a:r>
                  <a:r>
                    <a:rPr lang="en-US" sz="2000" dirty="0" smtClean="0">
                      <a:latin typeface="Arial"/>
                      <a:cs typeface="Arial"/>
                    </a:rPr>
                    <a:t>emperature </a:t>
                  </a:r>
                </a:p>
                <a:p>
                  <a:pPr algn="ctr"/>
                  <a:r>
                    <a:rPr lang="en-US" sz="2000" dirty="0" smtClean="0">
                      <a:latin typeface="Arial"/>
                      <a:cs typeface="Arial"/>
                    </a:rPr>
                    <a:t>Sensitivity (S)</a:t>
                  </a:r>
                  <a:endParaRPr lang="en-US" sz="2000" dirty="0">
                    <a:latin typeface="Arial"/>
                    <a:cs typeface="Arial"/>
                  </a:endParaRPr>
                </a:p>
              </p:txBody>
            </p:sp>
            <p:sp>
              <p:nvSpPr>
                <p:cNvPr id="14" name="Text Box 37"/>
                <p:cNvSpPr txBox="1">
                  <a:spLocks noChangeArrowheads="1"/>
                </p:cNvSpPr>
                <p:nvPr/>
              </p:nvSpPr>
              <p:spPr bwMode="auto">
                <a:xfrm>
                  <a:off x="4760" y="1162"/>
                  <a:ext cx="932"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Q</a:t>
                  </a:r>
                  <a:r>
                    <a:rPr lang="en-US" sz="1600" baseline="-25000" dirty="0">
                      <a:latin typeface="Arial"/>
                      <a:cs typeface="Arial"/>
                    </a:rPr>
                    <a:t> ref+</a:t>
                  </a:r>
                  <a:r>
                    <a:rPr lang="en-US" sz="1600" baseline="-25000" dirty="0" smtClean="0">
                      <a:latin typeface="Arial"/>
                      <a:cs typeface="Arial"/>
                    </a:rPr>
                    <a:t>0.1°C </a:t>
                  </a:r>
                  <a:r>
                    <a:rPr lang="en-US" sz="1600" dirty="0">
                      <a:latin typeface="Arial"/>
                      <a:cs typeface="Arial"/>
                    </a:rPr>
                    <a:t>- </a:t>
                  </a:r>
                  <a:r>
                    <a:rPr lang="en-US" sz="1600" dirty="0" err="1">
                      <a:latin typeface="Arial"/>
                      <a:cs typeface="Arial"/>
                    </a:rPr>
                    <a:t>Q</a:t>
                  </a:r>
                  <a:r>
                    <a:rPr lang="en-US" sz="1600" baseline="-25000" dirty="0" err="1">
                      <a:latin typeface="Arial"/>
                      <a:cs typeface="Arial"/>
                    </a:rPr>
                    <a:t>ref</a:t>
                  </a:r>
                  <a:endParaRPr lang="en-US" sz="1600" dirty="0">
                    <a:latin typeface="Arial"/>
                    <a:cs typeface="Arial"/>
                  </a:endParaRPr>
                </a:p>
              </p:txBody>
            </p:sp>
            <p:sp>
              <p:nvSpPr>
                <p:cNvPr id="15" name="Rectangle 38"/>
                <p:cNvSpPr>
                  <a:spLocks noChangeArrowheads="1"/>
                </p:cNvSpPr>
                <p:nvPr/>
              </p:nvSpPr>
              <p:spPr bwMode="auto">
                <a:xfrm>
                  <a:off x="5012" y="1403"/>
                  <a:ext cx="334" cy="213"/>
                </a:xfrm>
                <a:prstGeom prst="rect">
                  <a:avLst/>
                </a:prstGeom>
                <a:noFill/>
                <a:ln w="9525">
                  <a:noFill/>
                  <a:miter lim="800000"/>
                  <a:headEnd/>
                  <a:tailEnd/>
                </a:ln>
              </p:spPr>
              <p:txBody>
                <a:bodyPr wrap="none">
                  <a:prstTxWarp prst="textNoShape">
                    <a:avLst/>
                  </a:prstTxWarp>
                  <a:spAutoFit/>
                </a:bodyPr>
                <a:lstStyle/>
                <a:p>
                  <a:r>
                    <a:rPr lang="en-US" sz="1600" dirty="0" err="1">
                      <a:latin typeface="Arial"/>
                      <a:cs typeface="Arial"/>
                    </a:rPr>
                    <a:t>Q</a:t>
                  </a:r>
                  <a:r>
                    <a:rPr lang="en-US" sz="1600" baseline="-25000" dirty="0" err="1">
                      <a:latin typeface="Arial"/>
                      <a:cs typeface="Arial"/>
                    </a:rPr>
                    <a:t>ref</a:t>
                  </a:r>
                  <a:endParaRPr lang="en-US" sz="1600" baseline="-25000" dirty="0">
                    <a:latin typeface="Arial"/>
                    <a:cs typeface="Arial"/>
                  </a:endParaRPr>
                </a:p>
              </p:txBody>
            </p:sp>
            <p:sp>
              <p:nvSpPr>
                <p:cNvPr id="16" name="Line 39"/>
                <p:cNvSpPr>
                  <a:spLocks noChangeShapeType="1"/>
                </p:cNvSpPr>
                <p:nvPr/>
              </p:nvSpPr>
              <p:spPr bwMode="auto">
                <a:xfrm>
                  <a:off x="4616" y="1623"/>
                  <a:ext cx="1001" cy="10"/>
                </a:xfrm>
                <a:prstGeom prst="line">
                  <a:avLst/>
                </a:prstGeom>
                <a:noFill/>
                <a:ln w="9525">
                  <a:solidFill>
                    <a:schemeClr val="tx1"/>
                  </a:solidFill>
                  <a:round/>
                  <a:headEnd/>
                  <a:tailEnd/>
                </a:ln>
              </p:spPr>
              <p:txBody>
                <a:bodyPr wrap="none" anchor="ctr">
                  <a:prstTxWarp prst="textNoShape">
                    <a:avLst/>
                  </a:prstTxWarp>
                </a:bodyPr>
                <a:lstStyle/>
                <a:p>
                  <a:endParaRPr lang="en-US">
                    <a:latin typeface="Arial"/>
                    <a:cs typeface="Arial"/>
                  </a:endParaRPr>
                </a:p>
              </p:txBody>
            </p:sp>
            <p:sp>
              <p:nvSpPr>
                <p:cNvPr id="17" name="Rectangle 40"/>
                <p:cNvSpPr>
                  <a:spLocks noChangeArrowheads="1"/>
                </p:cNvSpPr>
                <p:nvPr/>
              </p:nvSpPr>
              <p:spPr bwMode="auto">
                <a:xfrm>
                  <a:off x="4974" y="1628"/>
                  <a:ext cx="477" cy="213"/>
                </a:xfrm>
                <a:prstGeom prst="rect">
                  <a:avLst/>
                </a:prstGeom>
                <a:noFill/>
                <a:ln w="9525">
                  <a:noFill/>
                  <a:miter lim="800000"/>
                  <a:headEnd/>
                  <a:tailEnd/>
                </a:ln>
              </p:spPr>
              <p:txBody>
                <a:bodyPr wrap="none">
                  <a:prstTxWarp prst="textNoShape">
                    <a:avLst/>
                  </a:prstTxWarp>
                  <a:spAutoFit/>
                </a:bodyPr>
                <a:lstStyle/>
                <a:p>
                  <a:r>
                    <a:rPr lang="en-US" sz="1600" dirty="0">
                      <a:latin typeface="Arial"/>
                      <a:cs typeface="Arial"/>
                    </a:rPr>
                    <a:t>0.1</a:t>
                  </a:r>
                  <a:r>
                    <a:rPr lang="en-US" sz="1600" dirty="0" smtClean="0">
                      <a:latin typeface="Arial"/>
                      <a:cs typeface="Arial"/>
                    </a:rPr>
                    <a:t> °C</a:t>
                  </a:r>
                  <a:endParaRPr lang="en-US" sz="1600" baseline="-25000" dirty="0">
                    <a:latin typeface="Arial"/>
                    <a:cs typeface="Arial"/>
                  </a:endParaRPr>
                </a:p>
              </p:txBody>
            </p:sp>
            <p:sp>
              <p:nvSpPr>
                <p:cNvPr id="18" name="Rectangle 42"/>
                <p:cNvSpPr>
                  <a:spLocks noChangeArrowheads="1"/>
                </p:cNvSpPr>
                <p:nvPr/>
              </p:nvSpPr>
              <p:spPr bwMode="auto">
                <a:xfrm>
                  <a:off x="4400" y="1374"/>
                  <a:ext cx="230" cy="291"/>
                </a:xfrm>
                <a:prstGeom prst="rect">
                  <a:avLst/>
                </a:prstGeom>
                <a:noFill/>
                <a:ln w="9525">
                  <a:noFill/>
                  <a:miter lim="800000"/>
                  <a:headEnd/>
                  <a:tailEnd/>
                </a:ln>
              </p:spPr>
              <p:txBody>
                <a:bodyPr wrap="none">
                  <a:prstTxWarp prst="textNoShape">
                    <a:avLst/>
                  </a:prstTxWarp>
                  <a:spAutoFit/>
                </a:bodyPr>
                <a:lstStyle/>
                <a:p>
                  <a:r>
                    <a:rPr lang="en-US" dirty="0">
                      <a:latin typeface="Arial"/>
                      <a:cs typeface="Arial"/>
                    </a:rPr>
                    <a:t>=</a:t>
                  </a:r>
                </a:p>
              </p:txBody>
            </p:sp>
          </p:grpSp>
          <p:sp>
            <p:nvSpPr>
              <p:cNvPr id="70" name="TextBox 60"/>
              <p:cNvSpPr txBox="1">
                <a:spLocks noChangeArrowheads="1"/>
              </p:cNvSpPr>
              <p:nvPr/>
            </p:nvSpPr>
            <p:spPr bwMode="auto">
              <a:xfrm flipH="1">
                <a:off x="5631130" y="4398509"/>
                <a:ext cx="3703370" cy="584776"/>
              </a:xfrm>
              <a:prstGeom prst="rect">
                <a:avLst/>
              </a:prstGeom>
              <a:noFill/>
              <a:ln w="9525">
                <a:noFill/>
                <a:miter lim="800000"/>
                <a:headEnd/>
                <a:tailEnd/>
              </a:ln>
            </p:spPr>
            <p:txBody>
              <a:bodyPr wrap="square">
                <a:prstTxWarp prst="textNoShape">
                  <a:avLst/>
                </a:prstTxWarp>
                <a:spAutoFit/>
              </a:bodyPr>
              <a:lstStyle/>
              <a:p>
                <a:pPr algn="ctr"/>
                <a:r>
                  <a:rPr lang="en-US" sz="1600" b="1" dirty="0">
                    <a:latin typeface="Arial"/>
                    <a:ea typeface="Arial" charset="0"/>
                    <a:cs typeface="Arial"/>
                  </a:rPr>
                  <a:t>reference </a:t>
                </a:r>
                <a:r>
                  <a:rPr lang="en-US" sz="1600" b="1" dirty="0" smtClean="0">
                    <a:latin typeface="Arial"/>
                    <a:ea typeface="Arial" charset="0"/>
                    <a:cs typeface="Arial"/>
                  </a:rPr>
                  <a:t>temp in °C </a:t>
                </a:r>
              </a:p>
              <a:p>
                <a:pPr algn="ctr"/>
                <a:r>
                  <a:rPr lang="en-US" sz="1600" b="1" dirty="0" smtClean="0">
                    <a:latin typeface="Arial"/>
                    <a:ea typeface="Arial" charset="0"/>
                    <a:cs typeface="Arial"/>
                  </a:rPr>
                  <a:t>(historical = 0) </a:t>
                </a:r>
                <a:endParaRPr lang="en-US" sz="1600" b="1" dirty="0">
                  <a:latin typeface="Arial"/>
                  <a:ea typeface="Arial" charset="0"/>
                  <a:cs typeface="Arial"/>
                </a:endParaRPr>
              </a:p>
            </p:txBody>
          </p:sp>
          <p:pic>
            <p:nvPicPr>
              <p:cNvPr id="71" name="Picture 70" descr="sens0.1_tminmaxLESFY.jpg"/>
              <p:cNvPicPr>
                <a:picLocks noChangeAspect="1"/>
              </p:cNvPicPr>
              <p:nvPr/>
            </p:nvPicPr>
            <p:blipFill>
              <a:blip r:embed="rId5"/>
              <a:stretch>
                <a:fillRect/>
              </a:stretch>
            </p:blipFill>
            <p:spPr>
              <a:xfrm>
                <a:off x="5419524" y="574925"/>
                <a:ext cx="3902276" cy="3667935"/>
              </a:xfrm>
              <a:prstGeom prst="rect">
                <a:avLst/>
              </a:prstGeom>
            </p:spPr>
          </p:pic>
        </p:grpSp>
        <p:sp>
          <p:nvSpPr>
            <p:cNvPr id="72" name="TextBox 61"/>
            <p:cNvSpPr txBox="1">
              <a:spLocks noChangeArrowheads="1"/>
            </p:cNvSpPr>
            <p:nvPr/>
          </p:nvSpPr>
          <p:spPr bwMode="auto">
            <a:xfrm rot="16200000" flipH="1">
              <a:off x="3888551" y="2175434"/>
              <a:ext cx="3222572" cy="338554"/>
            </a:xfrm>
            <a:prstGeom prst="rect">
              <a:avLst/>
            </a:prstGeom>
            <a:noFill/>
            <a:ln w="9525">
              <a:noFill/>
              <a:miter lim="800000"/>
              <a:headEnd/>
              <a:tailEnd/>
            </a:ln>
          </p:spPr>
          <p:txBody>
            <a:bodyPr wrap="square">
              <a:prstTxWarp prst="textNoShape">
                <a:avLst/>
              </a:prstTxWarp>
              <a:spAutoFit/>
            </a:bodyPr>
            <a:lstStyle/>
            <a:p>
              <a:pPr algn="ctr"/>
              <a:r>
                <a:rPr lang="en-US" sz="1600" b="1" dirty="0" smtClean="0">
                  <a:latin typeface="Arial"/>
                  <a:ea typeface="Arial" charset="0"/>
                  <a:cs typeface="Arial"/>
                </a:rPr>
                <a:t>T </a:t>
              </a:r>
              <a:r>
                <a:rPr lang="en-US" sz="1600" b="1" dirty="0" err="1" smtClean="0">
                  <a:latin typeface="Arial"/>
                  <a:ea typeface="Arial" charset="0"/>
                  <a:cs typeface="Arial"/>
                </a:rPr>
                <a:t>sens</a:t>
              </a:r>
              <a:r>
                <a:rPr lang="en-US" sz="1600" b="1" dirty="0" smtClean="0">
                  <a:latin typeface="Arial"/>
                  <a:ea typeface="Arial" charset="0"/>
                  <a:cs typeface="Arial"/>
                </a:rPr>
                <a:t> (%)</a:t>
              </a:r>
              <a:endParaRPr lang="en-US" sz="1600" b="1" dirty="0">
                <a:latin typeface="Arial"/>
                <a:ea typeface="Arial" charset="0"/>
                <a:cs typeface="Arial"/>
              </a:endParaRPr>
            </a:p>
          </p:txBody>
        </p:sp>
      </p:grpSp>
      <p:sp>
        <p:nvSpPr>
          <p:cNvPr id="44" name="Rectangle 43"/>
          <p:cNvSpPr/>
          <p:nvPr/>
        </p:nvSpPr>
        <p:spPr>
          <a:xfrm>
            <a:off x="0" y="6573858"/>
            <a:ext cx="2394205" cy="276999"/>
          </a:xfrm>
          <a:prstGeom prst="rect">
            <a:avLst/>
          </a:prstGeom>
        </p:spPr>
        <p:txBody>
          <a:bodyPr wrap="none">
            <a:spAutoFit/>
          </a:bodyPr>
          <a:lstStyle/>
          <a:p>
            <a:r>
              <a:rPr lang="en-US" sz="1200" i="1" dirty="0" smtClean="0">
                <a:latin typeface="Times New Roman"/>
                <a:cs typeface="Times New Roman"/>
              </a:rPr>
              <a:t>Figure from Vano et al., JHM, 2012</a:t>
            </a:r>
            <a:endParaRPr lang="en-US" sz="1200" dirty="0"/>
          </a:p>
        </p:txBody>
      </p:sp>
      <p:sp>
        <p:nvSpPr>
          <p:cNvPr id="4" name="Slide Number Placeholder 3"/>
          <p:cNvSpPr>
            <a:spLocks noGrp="1"/>
          </p:cNvSpPr>
          <p:nvPr>
            <p:ph type="sldNum" sz="quarter" idx="12"/>
          </p:nvPr>
        </p:nvSpPr>
        <p:spPr/>
        <p:txBody>
          <a:bodyPr/>
          <a:lstStyle/>
          <a:p>
            <a:fld id="{08A71FCF-8162-CF4F-97AC-67D24C9EE9EE}" type="slidenum">
              <a:rPr lang="en-US" smtClean="0"/>
              <a:pPr/>
              <a:t>71</a:t>
            </a:fld>
            <a:endParaRPr lang="en-US"/>
          </a:p>
        </p:txBody>
      </p:sp>
    </p:spTree>
    <p:extLst>
      <p:ext uri="{BB962C8B-B14F-4D97-AF65-F5344CB8AC3E}">
        <p14:creationId xmlns:p14="http://schemas.microsoft.com/office/powerpoint/2010/main" val="192112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42178" y="5469403"/>
            <a:ext cx="6106428" cy="646331"/>
          </a:xfrm>
          <a:prstGeom prst="rect">
            <a:avLst/>
          </a:prstGeom>
          <a:noFill/>
        </p:spPr>
        <p:txBody>
          <a:bodyPr wrap="square" rtlCol="0">
            <a:spAutoFit/>
          </a:bodyPr>
          <a:lstStyle/>
          <a:p>
            <a:r>
              <a:rPr lang="en-US" dirty="0" smtClean="0"/>
              <a:t>Figure includes Temperature (</a:t>
            </a:r>
            <a:r>
              <a:rPr lang="en-US" dirty="0" err="1" smtClean="0"/>
              <a:t>dT</a:t>
            </a:r>
            <a:r>
              <a:rPr lang="en-US" dirty="0" smtClean="0"/>
              <a:t>) </a:t>
            </a:r>
            <a:r>
              <a:rPr lang="en-US" dirty="0"/>
              <a:t>and </a:t>
            </a:r>
            <a:r>
              <a:rPr lang="en-US" dirty="0" smtClean="0"/>
              <a:t>Precipitation (</a:t>
            </a:r>
            <a:r>
              <a:rPr lang="en-US" dirty="0" err="1" smtClean="0"/>
              <a:t>dP</a:t>
            </a:r>
            <a:r>
              <a:rPr lang="en-US" dirty="0" smtClean="0"/>
              <a:t>) </a:t>
            </a:r>
            <a:r>
              <a:rPr lang="en-US" dirty="0"/>
              <a:t>changes for </a:t>
            </a:r>
            <a:r>
              <a:rPr lang="en-US" dirty="0" err="1" smtClean="0"/>
              <a:t>GCMs</a:t>
            </a:r>
            <a:r>
              <a:rPr lang="en-US" dirty="0" smtClean="0"/>
              <a:t> used </a:t>
            </a:r>
            <a:r>
              <a:rPr lang="en-US" dirty="0"/>
              <a:t>in </a:t>
            </a:r>
            <a:r>
              <a:rPr lang="en-US" dirty="0" err="1"/>
              <a:t>Chistensen</a:t>
            </a:r>
            <a:r>
              <a:rPr lang="en-US" dirty="0"/>
              <a:t> and </a:t>
            </a:r>
            <a:r>
              <a:rPr lang="en-US" dirty="0" err="1"/>
              <a:t>Lettenmaier</a:t>
            </a:r>
            <a:r>
              <a:rPr lang="en-US" dirty="0"/>
              <a:t> (2007). </a:t>
            </a:r>
          </a:p>
        </p:txBody>
      </p:sp>
      <p:sp>
        <p:nvSpPr>
          <p:cNvPr id="7" name="Rectangle 6"/>
          <p:cNvSpPr/>
          <p:nvPr/>
        </p:nvSpPr>
        <p:spPr>
          <a:xfrm>
            <a:off x="0" y="66518"/>
            <a:ext cx="9144000" cy="492443"/>
          </a:xfrm>
          <a:prstGeom prst="rect">
            <a:avLst/>
          </a:prstGeom>
        </p:spPr>
        <p:txBody>
          <a:bodyPr wrap="square">
            <a:spAutoFit/>
          </a:bodyPr>
          <a:lstStyle/>
          <a:p>
            <a:pPr marL="457200" indent="-457200" algn="ctr">
              <a:defRPr/>
            </a:pPr>
            <a:r>
              <a:rPr lang="en-US" sz="2600" b="1" dirty="0" smtClean="0">
                <a:solidFill>
                  <a:srgbClr val="000000"/>
                </a:solidFill>
                <a:latin typeface="Book Antiqua" charset="0"/>
              </a:rPr>
              <a:t>GCM Temperature and Precipitation Changes</a:t>
            </a:r>
            <a:endParaRPr lang="en-US" sz="2600" b="1" dirty="0">
              <a:solidFill>
                <a:srgbClr val="000000"/>
              </a:solidFill>
              <a:latin typeface="Book Antiqua" charset="0"/>
            </a:endParaRPr>
          </a:p>
        </p:txBody>
      </p:sp>
      <p:pic>
        <p:nvPicPr>
          <p:cNvPr id="13" name="Picture 136" descr="PTdiff.LF.11gcms.jpg"/>
          <p:cNvPicPr>
            <a:picLocks noChangeAspect="1"/>
          </p:cNvPicPr>
          <p:nvPr/>
        </p:nvPicPr>
        <p:blipFill>
          <a:blip r:embed="rId2"/>
          <a:srcRect l="68138" t="8603" r="11136" b="67342"/>
          <a:stretch>
            <a:fillRect/>
          </a:stretch>
        </p:blipFill>
        <p:spPr bwMode="auto">
          <a:xfrm>
            <a:off x="6432320" y="1165499"/>
            <a:ext cx="1416286" cy="1369874"/>
          </a:xfrm>
          <a:prstGeom prst="rect">
            <a:avLst/>
          </a:prstGeom>
          <a:noFill/>
          <a:ln w="9525">
            <a:noFill/>
            <a:miter lim="800000"/>
            <a:headEnd/>
            <a:tailEnd/>
          </a:ln>
        </p:spPr>
      </p:pic>
      <p:grpSp>
        <p:nvGrpSpPr>
          <p:cNvPr id="2" name="Group 177"/>
          <p:cNvGrpSpPr>
            <a:grpSpLocks/>
          </p:cNvGrpSpPr>
          <p:nvPr/>
        </p:nvGrpSpPr>
        <p:grpSpPr bwMode="auto">
          <a:xfrm>
            <a:off x="1907911" y="1002900"/>
            <a:ext cx="4562475" cy="4127367"/>
            <a:chOff x="25987001" y="4176037"/>
            <a:chExt cx="4562475" cy="4127782"/>
          </a:xfrm>
        </p:grpSpPr>
        <p:pic>
          <p:nvPicPr>
            <p:cNvPr id="15" name="Picture 132" descr="final.eps"/>
            <p:cNvPicPr>
              <a:picLocks noChangeAspect="1"/>
            </p:cNvPicPr>
            <p:nvPr/>
          </p:nvPicPr>
          <p:blipFill>
            <a:blip r:embed="rId3"/>
            <a:srcRect/>
            <a:stretch>
              <a:fillRect/>
            </a:stretch>
          </p:blipFill>
          <p:spPr bwMode="auto">
            <a:xfrm>
              <a:off x="25987001" y="4176037"/>
              <a:ext cx="4562475" cy="4030662"/>
            </a:xfrm>
            <a:prstGeom prst="rect">
              <a:avLst/>
            </a:prstGeom>
            <a:noFill/>
            <a:ln w="9525">
              <a:noFill/>
              <a:miter lim="800000"/>
              <a:headEnd/>
              <a:tailEnd/>
            </a:ln>
          </p:spPr>
        </p:pic>
        <p:sp>
          <p:nvSpPr>
            <p:cNvPr id="16" name="TextBox 176"/>
            <p:cNvSpPr txBox="1">
              <a:spLocks noChangeArrowheads="1"/>
            </p:cNvSpPr>
            <p:nvPr/>
          </p:nvSpPr>
          <p:spPr bwMode="auto">
            <a:xfrm>
              <a:off x="27736800" y="7965231"/>
              <a:ext cx="1460500" cy="338588"/>
            </a:xfrm>
            <a:prstGeom prst="rect">
              <a:avLst/>
            </a:prstGeom>
            <a:solidFill>
              <a:schemeClr val="bg1"/>
            </a:solidFill>
            <a:ln w="9525">
              <a:noFill/>
              <a:miter lim="800000"/>
              <a:headEnd/>
              <a:tailEnd/>
            </a:ln>
          </p:spPr>
          <p:txBody>
            <a:bodyPr>
              <a:prstTxWarp prst="textNoShape">
                <a:avLst/>
              </a:prstTxWarp>
              <a:spAutoFit/>
            </a:bodyPr>
            <a:lstStyle/>
            <a:p>
              <a:r>
                <a:rPr lang="en-US" sz="1600" dirty="0"/>
                <a:t>   </a:t>
              </a:r>
              <a:r>
                <a:rPr lang="en-US" sz="1600" dirty="0" err="1"/>
                <a:t>dP</a:t>
              </a:r>
              <a:r>
                <a:rPr lang="en-US" sz="1600" baseline="-25000" dirty="0" err="1"/>
                <a:t>GCM</a:t>
              </a:r>
              <a:r>
                <a:rPr lang="en-US" sz="1600" dirty="0"/>
                <a:t> (%)</a:t>
              </a:r>
            </a:p>
          </p:txBody>
        </p:sp>
      </p:grpSp>
      <p:sp>
        <p:nvSpPr>
          <p:cNvPr id="17" name="TextBox 176"/>
          <p:cNvSpPr txBox="1">
            <a:spLocks noChangeArrowheads="1"/>
          </p:cNvSpPr>
          <p:nvPr/>
        </p:nvSpPr>
        <p:spPr bwMode="auto">
          <a:xfrm rot="16200000">
            <a:off x="1346919" y="2585721"/>
            <a:ext cx="1460500" cy="338520"/>
          </a:xfrm>
          <a:prstGeom prst="rect">
            <a:avLst/>
          </a:prstGeom>
          <a:solidFill>
            <a:schemeClr val="bg1"/>
          </a:solidFill>
          <a:ln w="9525">
            <a:noFill/>
            <a:miter lim="800000"/>
            <a:headEnd/>
            <a:tailEnd/>
          </a:ln>
        </p:spPr>
        <p:txBody>
          <a:bodyPr>
            <a:prstTxWarp prst="textNoShape">
              <a:avLst/>
            </a:prstTxWarp>
            <a:spAutoFit/>
          </a:bodyPr>
          <a:lstStyle/>
          <a:p>
            <a:r>
              <a:rPr lang="en-US" sz="1600" dirty="0"/>
              <a:t>   </a:t>
            </a:r>
            <a:r>
              <a:rPr lang="en-US" sz="1600" dirty="0" err="1" smtClean="0"/>
              <a:t>dT</a:t>
            </a:r>
            <a:r>
              <a:rPr lang="en-US" sz="1600" baseline="-25000" dirty="0" err="1" smtClean="0"/>
              <a:t>GCM</a:t>
            </a:r>
            <a:r>
              <a:rPr lang="en-US" sz="1600" dirty="0" smtClean="0"/>
              <a:t> (°C)</a:t>
            </a:r>
            <a:endParaRPr lang="en-US" sz="1600" dirty="0"/>
          </a:p>
        </p:txBody>
      </p:sp>
      <p:sp>
        <p:nvSpPr>
          <p:cNvPr id="3" name="Slide Number Placeholder 2"/>
          <p:cNvSpPr>
            <a:spLocks noGrp="1"/>
          </p:cNvSpPr>
          <p:nvPr>
            <p:ph type="sldNum" sz="quarter" idx="12"/>
          </p:nvPr>
        </p:nvSpPr>
        <p:spPr/>
        <p:txBody>
          <a:bodyPr/>
          <a:lstStyle/>
          <a:p>
            <a:fld id="{08A71FCF-8162-CF4F-97AC-67D24C9EE9EE}" type="slidenum">
              <a:rPr lang="en-US" smtClean="0"/>
              <a:pPr/>
              <a:t>72</a:t>
            </a:fld>
            <a:endParaRPr lang="en-US"/>
          </a:p>
        </p:txBody>
      </p:sp>
    </p:spTree>
    <p:extLst>
      <p:ext uri="{BB962C8B-B14F-4D97-AF65-F5344CB8AC3E}">
        <p14:creationId xmlns:p14="http://schemas.microsoft.com/office/powerpoint/2010/main" val="5061803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est_v_sim_LF.niklas.nocorrect.for_PUB.eps"/>
          <p:cNvPicPr>
            <a:picLocks noChangeAspect="1"/>
          </p:cNvPicPr>
          <p:nvPr/>
        </p:nvPicPr>
        <p:blipFill>
          <a:blip r:embed="rId3"/>
          <a:stretch>
            <a:fillRect/>
          </a:stretch>
        </p:blipFill>
        <p:spPr>
          <a:xfrm>
            <a:off x="1440886" y="870832"/>
            <a:ext cx="3062704" cy="2693310"/>
          </a:xfrm>
          <a:prstGeom prst="rect">
            <a:avLst/>
          </a:prstGeom>
        </p:spPr>
      </p:pic>
      <p:sp>
        <p:nvSpPr>
          <p:cNvPr id="14" name="TextBox 13"/>
          <p:cNvSpPr txBox="1"/>
          <p:nvPr/>
        </p:nvSpPr>
        <p:spPr>
          <a:xfrm>
            <a:off x="730253" y="4222749"/>
            <a:ext cx="7270749" cy="369332"/>
          </a:xfrm>
          <a:prstGeom prst="rect">
            <a:avLst/>
          </a:prstGeom>
          <a:noFill/>
        </p:spPr>
        <p:txBody>
          <a:bodyPr wrap="square" rtlCol="0">
            <a:spAutoFit/>
          </a:bodyPr>
          <a:lstStyle/>
          <a:p>
            <a:endParaRPr lang="en-US" dirty="0"/>
          </a:p>
        </p:txBody>
      </p:sp>
      <p:sp>
        <p:nvSpPr>
          <p:cNvPr id="40" name="Rectangle 3"/>
          <p:cNvSpPr>
            <a:spLocks noGrp="1" noChangeArrowheads="1"/>
          </p:cNvSpPr>
          <p:nvPr>
            <p:ph type="title" idx="4294967295"/>
          </p:nvPr>
        </p:nvSpPr>
        <p:spPr>
          <a:xfrm>
            <a:off x="0" y="397"/>
            <a:ext cx="9144000" cy="496610"/>
          </a:xfrm>
        </p:spPr>
        <p:txBody>
          <a:bodyPr>
            <a:noAutofit/>
          </a:bodyPr>
          <a:lstStyle/>
          <a:p>
            <a:pPr eaLnBrk="1" hangingPunct="1">
              <a:defRPr/>
            </a:pPr>
            <a:r>
              <a:rPr lang="en-US" sz="3600" b="1" dirty="0" smtClean="0">
                <a:effectLst>
                  <a:outerShdw blurRad="38100" dist="38100" dir="2700000" algn="tl">
                    <a:srgbClr val="DDDDDD"/>
                  </a:outerShdw>
                </a:effectLst>
                <a:latin typeface="Book Antiqua" charset="0"/>
                <a:ea typeface="+mj-ea"/>
                <a:cs typeface="+mj-cs"/>
              </a:rPr>
              <a:t>Adjustments</a:t>
            </a:r>
            <a:endParaRPr lang="en-US" sz="3600" b="1" dirty="0">
              <a:effectLst>
                <a:outerShdw blurRad="38100" dist="38100" dir="2700000" algn="tl">
                  <a:srgbClr val="DDDDDD"/>
                </a:outerShdw>
              </a:effectLst>
              <a:latin typeface="Book Antiqua" charset="0"/>
              <a:ea typeface="+mj-ea"/>
              <a:cs typeface="+mj-cs"/>
            </a:endParaRPr>
          </a:p>
        </p:txBody>
      </p:sp>
      <p:sp>
        <p:nvSpPr>
          <p:cNvPr id="16" name="Slide Number Placeholder 3"/>
          <p:cNvSpPr txBox="1">
            <a:spLocks/>
          </p:cNvSpPr>
          <p:nvPr/>
        </p:nvSpPr>
        <p:spPr bwMode="auto">
          <a:xfrm>
            <a:off x="7239000" y="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smtClean="0">
                <a:ln>
                  <a:noFill/>
                </a:ln>
                <a:solidFill>
                  <a:srgbClr val="7F7F7F"/>
                </a:solidFill>
                <a:effectLst/>
                <a:uLnTx/>
                <a:uFillTx/>
                <a:latin typeface="Times" charset="0"/>
                <a:ea typeface="+mn-ea"/>
                <a:cs typeface="+mn-cs"/>
              </a:rPr>
              <a:t>Ch 3, slide </a:t>
            </a:r>
            <a:fld id="{785378A6-8158-8E4E-B07C-807312FC342B}" type="slidenum">
              <a:rPr kumimoji="0" lang="en-US" sz="1400" b="0" i="1" u="none" strike="noStrike" kern="1200" cap="none" spc="0" normalizeH="0" baseline="0" noProof="0" smtClean="0">
                <a:ln>
                  <a:noFill/>
                </a:ln>
                <a:solidFill>
                  <a:srgbClr val="7F7F7F"/>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sz="1400" b="0" i="1" u="none" strike="noStrike" kern="1200" cap="none" spc="0" normalizeH="0" baseline="0" noProof="0" dirty="0">
              <a:ln>
                <a:noFill/>
              </a:ln>
              <a:solidFill>
                <a:srgbClr val="7F7F7F"/>
              </a:solidFill>
              <a:effectLst/>
              <a:uLnTx/>
              <a:uFillTx/>
              <a:latin typeface="Times" charset="0"/>
              <a:ea typeface="+mn-ea"/>
              <a:cs typeface="+mn-cs"/>
            </a:endParaRPr>
          </a:p>
        </p:txBody>
      </p:sp>
      <p:sp>
        <p:nvSpPr>
          <p:cNvPr id="13" name="Rectangle 12"/>
          <p:cNvSpPr/>
          <p:nvPr/>
        </p:nvSpPr>
        <p:spPr>
          <a:xfrm>
            <a:off x="1964886" y="531168"/>
            <a:ext cx="2370360" cy="461665"/>
          </a:xfrm>
          <a:prstGeom prst="rect">
            <a:avLst/>
          </a:prstGeom>
        </p:spPr>
        <p:txBody>
          <a:bodyPr wrap="none">
            <a:spAutoFit/>
          </a:bodyPr>
          <a:lstStyle/>
          <a:p>
            <a:r>
              <a:rPr lang="en-US" dirty="0" smtClean="0">
                <a:latin typeface="Book Antiqua"/>
                <a:cs typeface="Book Antiqua"/>
              </a:rPr>
              <a:t>Pre adjustments</a:t>
            </a:r>
            <a:endParaRPr lang="en-US" dirty="0"/>
          </a:p>
        </p:txBody>
      </p:sp>
      <p:grpSp>
        <p:nvGrpSpPr>
          <p:cNvPr id="17" name="Group 16"/>
          <p:cNvGrpSpPr/>
          <p:nvPr/>
        </p:nvGrpSpPr>
        <p:grpSpPr>
          <a:xfrm>
            <a:off x="57722" y="531168"/>
            <a:ext cx="9016998" cy="7204707"/>
            <a:chOff x="57722" y="531168"/>
            <a:chExt cx="9016998" cy="7204707"/>
          </a:xfrm>
        </p:grpSpPr>
        <p:grpSp>
          <p:nvGrpSpPr>
            <p:cNvPr id="12" name="Group 11"/>
            <p:cNvGrpSpPr/>
            <p:nvPr/>
          </p:nvGrpSpPr>
          <p:grpSpPr>
            <a:xfrm>
              <a:off x="57722" y="838001"/>
              <a:ext cx="9016998" cy="6897874"/>
              <a:chOff x="57722" y="838001"/>
              <a:chExt cx="9016998" cy="6897874"/>
            </a:xfrm>
          </p:grpSpPr>
          <p:pic>
            <p:nvPicPr>
              <p:cNvPr id="39" name="Picture 38" descr="est_v_sim_LF.niklas.v1.for_PUB.eps"/>
              <p:cNvPicPr>
                <a:picLocks noChangeAspect="1"/>
              </p:cNvPicPr>
              <p:nvPr/>
            </p:nvPicPr>
            <p:blipFill>
              <a:blip r:embed="rId4"/>
              <a:stretch>
                <a:fillRect/>
              </a:stretch>
            </p:blipFill>
            <p:spPr>
              <a:xfrm>
                <a:off x="4484634" y="838001"/>
                <a:ext cx="3015409" cy="2726649"/>
              </a:xfrm>
              <a:prstGeom prst="rect">
                <a:avLst/>
              </a:prstGeom>
            </p:spPr>
          </p:pic>
          <p:sp>
            <p:nvSpPr>
              <p:cNvPr id="10" name="TextBox 9"/>
              <p:cNvSpPr txBox="1"/>
              <p:nvPr/>
            </p:nvSpPr>
            <p:spPr>
              <a:xfrm>
                <a:off x="57722" y="4688887"/>
                <a:ext cx="9016998" cy="3046988"/>
              </a:xfrm>
              <a:prstGeom prst="rect">
                <a:avLst/>
              </a:prstGeom>
              <a:noFill/>
            </p:spPr>
            <p:txBody>
              <a:bodyPr wrap="square" rtlCol="0">
                <a:noAutofit/>
              </a:bodyPr>
              <a:lstStyle/>
              <a:p>
                <a:pPr algn="just"/>
                <a:r>
                  <a:rPr lang="en-US" sz="2000" dirty="0" smtClean="0">
                    <a:latin typeface="Book Antiqua"/>
                    <a:cs typeface="Book Antiqua"/>
                  </a:rPr>
                  <a:t>Three adjustments that improve the correlation and minimized the range of our confidence interval:</a:t>
                </a:r>
              </a:p>
              <a:p>
                <a:pPr marL="457200" indent="-457200" algn="just">
                  <a:buAutoNum type="arabicParenBoth"/>
                </a:pPr>
                <a:r>
                  <a:rPr lang="en-US" sz="2000" dirty="0" smtClean="0">
                    <a:latin typeface="Book Antiqua"/>
                    <a:cs typeface="Book Antiqua"/>
                  </a:rPr>
                  <a:t>Vary </a:t>
                </a:r>
                <a:r>
                  <a:rPr lang="en-US" sz="2000" dirty="0" err="1" smtClean="0">
                    <a:latin typeface="Book Antiqua"/>
                    <a:cs typeface="Book Antiqua"/>
                  </a:rPr>
                  <a:t>ε</a:t>
                </a:r>
                <a:r>
                  <a:rPr lang="en-US" sz="2000" dirty="0" smtClean="0">
                    <a:latin typeface="Book Antiqua"/>
                    <a:cs typeface="Book Antiqua"/>
                  </a:rPr>
                  <a:t> and S values as a function of </a:t>
                </a:r>
                <a:r>
                  <a:rPr lang="en-US" sz="2000" dirty="0" err="1" smtClean="0">
                    <a:latin typeface="Book Antiqua"/>
                    <a:cs typeface="Book Antiqua"/>
                  </a:rPr>
                  <a:t>dP</a:t>
                </a:r>
                <a:r>
                  <a:rPr lang="en-US" sz="2000" dirty="0" smtClean="0">
                    <a:latin typeface="Book Antiqua"/>
                    <a:cs typeface="Book Antiqua"/>
                  </a:rPr>
                  <a:t> and </a:t>
                </a:r>
                <a:r>
                  <a:rPr lang="en-US" sz="2000" dirty="0" err="1" smtClean="0">
                    <a:latin typeface="Book Antiqua"/>
                    <a:cs typeface="Book Antiqua"/>
                  </a:rPr>
                  <a:t>dT</a:t>
                </a:r>
                <a:r>
                  <a:rPr lang="en-US" sz="2000" dirty="0" smtClean="0">
                    <a:latin typeface="Book Antiqua"/>
                    <a:cs typeface="Book Antiqua"/>
                  </a:rPr>
                  <a:t> respectively</a:t>
                </a:r>
              </a:p>
              <a:p>
                <a:pPr marL="457200" indent="-457200" algn="just">
                  <a:buAutoNum type="arabicParenBoth"/>
                </a:pPr>
                <a:r>
                  <a:rPr lang="en-US" sz="2000" dirty="0" smtClean="0">
                    <a:latin typeface="Book Antiqua"/>
                    <a:cs typeface="Book Antiqua"/>
                  </a:rPr>
                  <a:t>Incorporate monthly </a:t>
                </a:r>
                <a:r>
                  <a:rPr lang="en-US" sz="2000" dirty="0" err="1" smtClean="0">
                    <a:latin typeface="Book Antiqua"/>
                    <a:cs typeface="Book Antiqua"/>
                  </a:rPr>
                  <a:t>dT</a:t>
                </a:r>
                <a:r>
                  <a:rPr lang="en-US" sz="2000" dirty="0" smtClean="0">
                    <a:latin typeface="Book Antiqua"/>
                    <a:cs typeface="Book Antiqua"/>
                  </a:rPr>
                  <a:t> and S values instead of using the annual average</a:t>
                </a:r>
              </a:p>
              <a:p>
                <a:pPr algn="just"/>
                <a:r>
                  <a:rPr lang="en-US" sz="2000" dirty="0" smtClean="0">
                    <a:latin typeface="Book Antiqua"/>
                    <a:cs typeface="Book Antiqua"/>
                  </a:rPr>
                  <a:t>(3) Adjust monthly </a:t>
                </a:r>
                <a:r>
                  <a:rPr lang="en-US" sz="2000" dirty="0" err="1" smtClean="0">
                    <a:latin typeface="Book Antiqua"/>
                    <a:cs typeface="Book Antiqua"/>
                  </a:rPr>
                  <a:t>dP</a:t>
                </a:r>
                <a:r>
                  <a:rPr lang="en-US" sz="2000" dirty="0" smtClean="0">
                    <a:latin typeface="Book Antiqua"/>
                    <a:cs typeface="Book Antiqua"/>
                  </a:rPr>
                  <a:t> values to be consistent with downscaling adjustments</a:t>
                </a:r>
              </a:p>
              <a:p>
                <a:pPr algn="just"/>
                <a:endParaRPr lang="en-US" sz="2000" dirty="0" smtClean="0">
                  <a:latin typeface="Book Antiqua"/>
                  <a:cs typeface="Book Antiqua"/>
                </a:endParaRPr>
              </a:p>
              <a:p>
                <a:pPr algn="just"/>
                <a:r>
                  <a:rPr lang="en-US" sz="1600" dirty="0" smtClean="0">
                    <a:latin typeface="Book Antiqua"/>
                    <a:cs typeface="Book Antiqua"/>
                  </a:rPr>
                  <a:t>Note: interaction term is zero in the Colorado basin, based on Vano et al. (JHM, 2012)   </a:t>
                </a:r>
              </a:p>
              <a:p>
                <a:endParaRPr lang="en-US" sz="2000" dirty="0">
                  <a:latin typeface="Book Antiqua"/>
                  <a:cs typeface="Book Antiqua"/>
                </a:endParaRPr>
              </a:p>
            </p:txBody>
          </p:sp>
          <p:pic>
            <p:nvPicPr>
              <p:cNvPr id="11" name="Picture 10" descr="Screen shot 2013-06-03 at 1.22.02 PM.png"/>
              <p:cNvPicPr>
                <a:picLocks noChangeAspect="1"/>
              </p:cNvPicPr>
              <p:nvPr/>
            </p:nvPicPr>
            <p:blipFill>
              <a:blip r:embed="rId5"/>
              <a:stretch>
                <a:fillRect/>
              </a:stretch>
            </p:blipFill>
            <p:spPr>
              <a:xfrm>
                <a:off x="393700" y="3687764"/>
                <a:ext cx="8496300" cy="1029586"/>
              </a:xfrm>
              <a:prstGeom prst="rect">
                <a:avLst/>
              </a:prstGeom>
            </p:spPr>
          </p:pic>
        </p:grpSp>
        <p:sp>
          <p:nvSpPr>
            <p:cNvPr id="15" name="Rectangle 14"/>
            <p:cNvSpPr/>
            <p:nvPr/>
          </p:nvSpPr>
          <p:spPr>
            <a:xfrm>
              <a:off x="4923986" y="531168"/>
              <a:ext cx="2505764" cy="461665"/>
            </a:xfrm>
            <a:prstGeom prst="rect">
              <a:avLst/>
            </a:prstGeom>
          </p:spPr>
          <p:txBody>
            <a:bodyPr wrap="none">
              <a:spAutoFit/>
            </a:bodyPr>
            <a:lstStyle/>
            <a:p>
              <a:r>
                <a:rPr lang="en-US" dirty="0" smtClean="0">
                  <a:latin typeface="Book Antiqua"/>
                  <a:cs typeface="Book Antiqua"/>
                </a:rPr>
                <a:t>Post adjustments</a:t>
              </a:r>
              <a:endParaRPr lang="en-US" dirty="0"/>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73</a:t>
            </a:fld>
            <a:endParaRPr lang="en-US"/>
          </a:p>
        </p:txBody>
      </p:sp>
    </p:spTree>
    <p:extLst>
      <p:ext uri="{BB962C8B-B14F-4D97-AF65-F5344CB8AC3E}">
        <p14:creationId xmlns:p14="http://schemas.microsoft.com/office/powerpoint/2010/main" val="6716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est_v_sim_LF.usbr112.v1.for_PUB.eps"/>
          <p:cNvPicPr>
            <a:picLocks noChangeAspect="1"/>
          </p:cNvPicPr>
          <p:nvPr/>
        </p:nvPicPr>
        <p:blipFill>
          <a:blip r:embed="rId3"/>
          <a:stretch>
            <a:fillRect/>
          </a:stretch>
        </p:blipFill>
        <p:spPr>
          <a:xfrm>
            <a:off x="4249421" y="879376"/>
            <a:ext cx="4073258" cy="3683198"/>
          </a:xfrm>
          <a:prstGeom prst="rect">
            <a:avLst/>
          </a:prstGeom>
        </p:spPr>
      </p:pic>
      <p:sp>
        <p:nvSpPr>
          <p:cNvPr id="14" name="TextBox 13"/>
          <p:cNvSpPr txBox="1"/>
          <p:nvPr/>
        </p:nvSpPr>
        <p:spPr>
          <a:xfrm>
            <a:off x="730253" y="4222749"/>
            <a:ext cx="7270749" cy="369332"/>
          </a:xfrm>
          <a:prstGeom prst="rect">
            <a:avLst/>
          </a:prstGeom>
          <a:noFill/>
        </p:spPr>
        <p:txBody>
          <a:bodyPr wrap="square" rtlCol="0">
            <a:spAutoFit/>
          </a:bodyPr>
          <a:lstStyle/>
          <a:p>
            <a:endParaRPr lang="en-US" dirty="0"/>
          </a:p>
        </p:txBody>
      </p:sp>
      <p:sp>
        <p:nvSpPr>
          <p:cNvPr id="40" name="Rectangle 3"/>
          <p:cNvSpPr>
            <a:spLocks noGrp="1" noChangeArrowheads="1"/>
          </p:cNvSpPr>
          <p:nvPr>
            <p:ph type="title" idx="4294967295"/>
          </p:nvPr>
        </p:nvSpPr>
        <p:spPr>
          <a:xfrm>
            <a:off x="0" y="254397"/>
            <a:ext cx="9144000" cy="496610"/>
          </a:xfrm>
        </p:spPr>
        <p:txBody>
          <a:bodyPr>
            <a:noAutofit/>
          </a:bodyPr>
          <a:lstStyle/>
          <a:p>
            <a:pPr eaLnBrk="1" hangingPunct="1">
              <a:defRPr/>
            </a:pPr>
            <a:r>
              <a:rPr lang="en-US" sz="3600" b="1" dirty="0" smtClean="0">
                <a:effectLst>
                  <a:outerShdw blurRad="38100" dist="38100" dir="2700000" algn="tl">
                    <a:srgbClr val="DDDDDD"/>
                  </a:outerShdw>
                </a:effectLst>
                <a:latin typeface="Book Antiqua" charset="0"/>
                <a:ea typeface="+mj-ea"/>
                <a:cs typeface="+mj-cs"/>
              </a:rPr>
              <a:t>Application to 112 simulations of USBR</a:t>
            </a:r>
            <a:endParaRPr lang="en-US" sz="3600" b="1" dirty="0">
              <a:effectLst>
                <a:outerShdw blurRad="38100" dist="38100" dir="2700000" algn="tl">
                  <a:srgbClr val="DDDDDD"/>
                </a:outerShdw>
              </a:effectLst>
              <a:latin typeface="Book Antiqua" charset="0"/>
              <a:ea typeface="+mj-ea"/>
              <a:cs typeface="+mj-cs"/>
            </a:endParaRPr>
          </a:p>
        </p:txBody>
      </p:sp>
      <p:sp>
        <p:nvSpPr>
          <p:cNvPr id="42" name="Slide Number Placeholder 38"/>
          <p:cNvSpPr>
            <a:spLocks noGrp="1"/>
          </p:cNvSpPr>
          <p:nvPr>
            <p:ph type="sldNum" sz="quarter" idx="12"/>
          </p:nvPr>
        </p:nvSpPr>
        <p:spPr>
          <a:xfrm>
            <a:off x="6898325" y="6494410"/>
            <a:ext cx="2133600" cy="365125"/>
          </a:xfrm>
        </p:spPr>
        <p:txBody>
          <a:bodyPr/>
          <a:lstStyle/>
          <a:p>
            <a:fld id="{848FD02B-51F0-D54A-A2B1-A6E8C7514061}" type="slidenum">
              <a:rPr lang="en-US" smtClean="0"/>
              <a:pPr/>
              <a:t>74</a:t>
            </a:fld>
            <a:endParaRPr lang="en-US" dirty="0"/>
          </a:p>
        </p:txBody>
      </p:sp>
      <p:pic>
        <p:nvPicPr>
          <p:cNvPr id="15" name="Picture 14" descr="Screen shot 2013-01-16 at 1.21.29 PM.png"/>
          <p:cNvPicPr>
            <a:picLocks noChangeAspect="1"/>
          </p:cNvPicPr>
          <p:nvPr/>
        </p:nvPicPr>
        <p:blipFill>
          <a:blip r:embed="rId4"/>
          <a:stretch>
            <a:fillRect/>
          </a:stretch>
        </p:blipFill>
        <p:spPr>
          <a:xfrm>
            <a:off x="750176" y="1171575"/>
            <a:ext cx="3351924" cy="4608628"/>
          </a:xfrm>
          <a:prstGeom prst="rect">
            <a:avLst/>
          </a:prstGeom>
          <a:ln>
            <a:solidFill>
              <a:schemeClr val="tx1"/>
            </a:solidFill>
          </a:ln>
        </p:spPr>
      </p:pic>
      <p:sp>
        <p:nvSpPr>
          <p:cNvPr id="16" name="TextBox 15"/>
          <p:cNvSpPr txBox="1"/>
          <p:nvPr/>
        </p:nvSpPr>
        <p:spPr>
          <a:xfrm>
            <a:off x="4697945" y="4570965"/>
            <a:ext cx="3695700" cy="1815882"/>
          </a:xfrm>
          <a:prstGeom prst="rect">
            <a:avLst/>
          </a:prstGeom>
          <a:noFill/>
        </p:spPr>
        <p:txBody>
          <a:bodyPr wrap="square" rtlCol="0">
            <a:spAutoFit/>
          </a:bodyPr>
          <a:lstStyle/>
          <a:p>
            <a:r>
              <a:rPr lang="en-US" sz="1600" u="sng" dirty="0" err="1" smtClean="0"/>
              <a:t>GCMs</a:t>
            </a:r>
            <a:r>
              <a:rPr lang="en-US" sz="1600" dirty="0" smtClean="0"/>
              <a:t>: 16</a:t>
            </a:r>
          </a:p>
          <a:p>
            <a:r>
              <a:rPr lang="en-US" sz="1600" u="sng" dirty="0" smtClean="0"/>
              <a:t>Emission scenarios</a:t>
            </a:r>
            <a:r>
              <a:rPr lang="en-US" sz="1600" dirty="0" smtClean="0"/>
              <a:t>: A2, A1B, B1</a:t>
            </a:r>
          </a:p>
          <a:p>
            <a:r>
              <a:rPr lang="en-US" sz="1600" u="sng" dirty="0" smtClean="0"/>
              <a:t>Total projections:</a:t>
            </a:r>
            <a:r>
              <a:rPr lang="en-US" sz="1600" dirty="0" smtClean="0"/>
              <a:t> 112 (multiple runs)</a:t>
            </a:r>
            <a:endParaRPr lang="en-US" sz="1600" u="sng" dirty="0" smtClean="0"/>
          </a:p>
          <a:p>
            <a:r>
              <a:rPr lang="en-US" sz="1600" u="sng" dirty="0" smtClean="0"/>
              <a:t>Time period</a:t>
            </a:r>
            <a:r>
              <a:rPr lang="en-US" sz="1600" dirty="0" smtClean="0"/>
              <a:t>: 2020s, 2040s, 2080s</a:t>
            </a:r>
          </a:p>
          <a:p>
            <a:r>
              <a:rPr lang="en-US" sz="1600" u="sng" dirty="0" smtClean="0"/>
              <a:t>Spatial resolution</a:t>
            </a:r>
            <a:r>
              <a:rPr lang="en-US" sz="1600" dirty="0" smtClean="0"/>
              <a:t>: 1/8° (~12 km)</a:t>
            </a:r>
          </a:p>
          <a:p>
            <a:r>
              <a:rPr lang="en-US" sz="1600" u="sng" dirty="0" smtClean="0"/>
              <a:t>Land surface</a:t>
            </a:r>
            <a:r>
              <a:rPr lang="en-US" sz="1600" dirty="0" smtClean="0"/>
              <a:t>: Hydrologic model (VIC)</a:t>
            </a:r>
          </a:p>
          <a:p>
            <a:endParaRPr lang="en-US" sz="1600" dirty="0"/>
          </a:p>
        </p:txBody>
      </p:sp>
      <p:sp>
        <p:nvSpPr>
          <p:cNvPr id="19" name="Slide Number Placeholder 3"/>
          <p:cNvSpPr txBox="1">
            <a:spLocks/>
          </p:cNvSpPr>
          <p:nvPr/>
        </p:nvSpPr>
        <p:spPr bwMode="auto">
          <a:xfrm>
            <a:off x="7239000" y="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smtClean="0">
                <a:ln>
                  <a:noFill/>
                </a:ln>
                <a:solidFill>
                  <a:srgbClr val="7F7F7F"/>
                </a:solidFill>
                <a:effectLst/>
                <a:uLnTx/>
                <a:uFillTx/>
                <a:latin typeface="Times" charset="0"/>
                <a:ea typeface="+mn-ea"/>
                <a:cs typeface="+mn-cs"/>
              </a:rPr>
              <a:t>Ch 3, slide </a:t>
            </a:r>
            <a:fld id="{785378A6-8158-8E4E-B07C-807312FC342B}" type="slidenum">
              <a:rPr kumimoji="0" lang="en-US" sz="1400" b="0" i="1" u="none" strike="noStrike" kern="1200" cap="none" spc="0" normalizeH="0" baseline="0" noProof="0" smtClean="0">
                <a:ln>
                  <a:noFill/>
                </a:ln>
                <a:solidFill>
                  <a:srgbClr val="7F7F7F"/>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400" b="0" i="1" u="none" strike="noStrike" kern="1200" cap="none" spc="0" normalizeH="0" baseline="0" noProof="0" dirty="0">
              <a:ln>
                <a:noFill/>
              </a:ln>
              <a:solidFill>
                <a:srgbClr val="7F7F7F"/>
              </a:solidFill>
              <a:effectLst/>
              <a:uLnTx/>
              <a:uFillTx/>
              <a:latin typeface="Times" charset="0"/>
              <a:ea typeface="+mn-ea"/>
              <a:cs typeface="+mn-cs"/>
            </a:endParaRPr>
          </a:p>
        </p:txBody>
      </p:sp>
      <p:sp>
        <p:nvSpPr>
          <p:cNvPr id="9" name="TextBox 8"/>
          <p:cNvSpPr txBox="1"/>
          <p:nvPr/>
        </p:nvSpPr>
        <p:spPr>
          <a:xfrm>
            <a:off x="0" y="6530201"/>
            <a:ext cx="5588000" cy="338554"/>
          </a:xfrm>
          <a:prstGeom prst="rect">
            <a:avLst/>
          </a:prstGeom>
          <a:noFill/>
        </p:spPr>
        <p:txBody>
          <a:bodyPr wrap="square" rtlCol="0">
            <a:spAutoFit/>
          </a:bodyPr>
          <a:lstStyle/>
          <a:p>
            <a:r>
              <a:rPr lang="en-US" sz="1600" i="1" dirty="0" smtClean="0"/>
              <a:t>Regressions appear to contain some </a:t>
            </a:r>
            <a:r>
              <a:rPr lang="en-US" sz="1600" i="1" dirty="0" err="1" smtClean="0"/>
              <a:t>heteroscedasticity</a:t>
            </a:r>
            <a:r>
              <a:rPr lang="en-US" sz="1600" i="1" dirty="0" smtClean="0"/>
              <a:t>. </a:t>
            </a:r>
            <a:endParaRPr lang="en-US" sz="1600" i="1" dirty="0"/>
          </a:p>
        </p:txBody>
      </p:sp>
    </p:spTree>
    <p:extLst>
      <p:ext uri="{BB962C8B-B14F-4D97-AF65-F5344CB8AC3E}">
        <p14:creationId xmlns:p14="http://schemas.microsoft.com/office/powerpoint/2010/main" val="9692241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2395538"/>
            <a:ext cx="8229600" cy="1143000"/>
          </a:xfrm>
        </p:spPr>
        <p:txBody>
          <a:bodyPr/>
          <a:lstStyle/>
          <a:p>
            <a:r>
              <a:rPr lang="en-US" dirty="0" smtClean="0"/>
              <a:t>Extra slides</a:t>
            </a:r>
            <a:endParaRPr lang="en-US" dirty="0"/>
          </a:p>
        </p:txBody>
      </p:sp>
      <p:sp>
        <p:nvSpPr>
          <p:cNvPr id="3" name="Slide Number Placeholder 2"/>
          <p:cNvSpPr>
            <a:spLocks noGrp="1"/>
          </p:cNvSpPr>
          <p:nvPr>
            <p:ph type="sldNum" sz="quarter" idx="12"/>
          </p:nvPr>
        </p:nvSpPr>
        <p:spPr/>
        <p:txBody>
          <a:bodyPr/>
          <a:lstStyle/>
          <a:p>
            <a:fld id="{08A71FCF-8162-CF4F-97AC-67D24C9EE9EE}" type="slidenum">
              <a:rPr lang="en-US" smtClean="0"/>
              <a:pPr/>
              <a:t>75</a:t>
            </a:fld>
            <a:endParaRPr lang="en-US"/>
          </a:p>
        </p:txBody>
      </p:sp>
    </p:spTree>
    <p:extLst>
      <p:ext uri="{BB962C8B-B14F-4D97-AF65-F5344CB8AC3E}">
        <p14:creationId xmlns:p14="http://schemas.microsoft.com/office/powerpoint/2010/main" val="7941700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8100" y="483773"/>
            <a:ext cx="3065448" cy="707886"/>
          </a:xfrm>
          <a:prstGeom prst="rect">
            <a:avLst/>
          </a:prstGeom>
          <a:noFill/>
        </p:spPr>
        <p:txBody>
          <a:bodyPr wrap="square" rtlCol="0">
            <a:spAutoFit/>
          </a:bodyPr>
          <a:lstStyle/>
          <a:p>
            <a:pPr algn="ctr"/>
            <a:r>
              <a:rPr lang="en-US" sz="2000" b="1" dirty="0" smtClean="0">
                <a:latin typeface="+mj-lt"/>
              </a:rPr>
              <a:t>Traditional</a:t>
            </a:r>
          </a:p>
          <a:p>
            <a:pPr algn="ctr"/>
            <a:r>
              <a:rPr lang="en-US" sz="2000" b="1" dirty="0" smtClean="0">
                <a:latin typeface="+mj-lt"/>
              </a:rPr>
              <a:t> approach</a:t>
            </a:r>
            <a:endParaRPr lang="en-US" sz="2000" b="1" dirty="0">
              <a:latin typeface="+mj-lt"/>
            </a:endParaRPr>
          </a:p>
        </p:txBody>
      </p:sp>
      <p:grpSp>
        <p:nvGrpSpPr>
          <p:cNvPr id="2" name="Group 24"/>
          <p:cNvGrpSpPr/>
          <p:nvPr/>
        </p:nvGrpSpPr>
        <p:grpSpPr>
          <a:xfrm>
            <a:off x="-559929" y="1323936"/>
            <a:ext cx="3347028" cy="2877503"/>
            <a:chOff x="621147" y="847402"/>
            <a:chExt cx="3347028" cy="2877503"/>
          </a:xfrm>
        </p:grpSpPr>
        <p:sp>
          <p:nvSpPr>
            <p:cNvPr id="5" name="Text Box 20"/>
            <p:cNvSpPr txBox="1">
              <a:spLocks noChangeArrowheads="1"/>
            </p:cNvSpPr>
            <p:nvPr/>
          </p:nvSpPr>
          <p:spPr bwMode="auto">
            <a:xfrm>
              <a:off x="625664" y="3121250"/>
              <a:ext cx="1966597" cy="60016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600" i="1" dirty="0">
                  <a:solidFill>
                    <a:srgbClr val="0D0D0D"/>
                  </a:solidFill>
                  <a:latin typeface="+mj-lt"/>
                </a:rPr>
                <a:t>stream </a:t>
              </a:r>
              <a:r>
                <a:rPr lang="en-US" sz="1600" i="1" dirty="0" smtClean="0">
                  <a:solidFill>
                    <a:srgbClr val="0D0D0D"/>
                  </a:solidFill>
                  <a:latin typeface="+mj-lt"/>
                </a:rPr>
                <a:t>routing,</a:t>
              </a:r>
            </a:p>
            <a:p>
              <a:pPr algn="r">
                <a:lnSpc>
                  <a:spcPct val="10000"/>
                </a:lnSpc>
                <a:spcBef>
                  <a:spcPct val="50000"/>
                </a:spcBef>
                <a:spcAft>
                  <a:spcPts val="600"/>
                </a:spcAft>
              </a:pPr>
              <a:r>
                <a:rPr lang="en-US" sz="1600" i="1" dirty="0" smtClean="0">
                  <a:solidFill>
                    <a:srgbClr val="0D0D0D"/>
                  </a:solidFill>
                  <a:latin typeface="+mj-lt"/>
                </a:rPr>
                <a:t> bias correcting</a:t>
              </a:r>
              <a:endParaRPr lang="en-US" sz="1600" i="1" dirty="0">
                <a:solidFill>
                  <a:srgbClr val="0D0D0D"/>
                </a:solidFill>
                <a:latin typeface="+mj-lt"/>
              </a:endParaRPr>
            </a:p>
          </p:txBody>
        </p:sp>
        <p:sp>
          <p:nvSpPr>
            <p:cNvPr id="7" name="AutoShape 13"/>
            <p:cNvSpPr>
              <a:spLocks noChangeArrowheads="1"/>
            </p:cNvSpPr>
            <p:nvPr/>
          </p:nvSpPr>
          <p:spPr bwMode="auto">
            <a:xfrm>
              <a:off x="1528246" y="847402"/>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Models </a:t>
              </a:r>
              <a:r>
                <a:rPr lang="en-US" sz="2000" dirty="0" smtClean="0">
                  <a:solidFill>
                    <a:srgbClr val="0D0D0D"/>
                  </a:solidFill>
                  <a:latin typeface="+mj-lt"/>
                </a:rPr>
                <a:t>(P</a:t>
              </a:r>
              <a:r>
                <a:rPr lang="en-US" sz="2000" baseline="-25000" dirty="0">
                  <a:solidFill>
                    <a:srgbClr val="0D0D0D"/>
                  </a:solidFill>
                </a:rPr>
                <a:t>GCM</a:t>
              </a:r>
              <a:r>
                <a:rPr lang="en-US" sz="2000" dirty="0" smtClean="0">
                  <a:solidFill>
                    <a:srgbClr val="0D0D0D"/>
                  </a:solidFill>
                  <a:latin typeface="+mj-lt"/>
                </a:rPr>
                <a:t>,T</a:t>
              </a:r>
              <a:r>
                <a:rPr lang="en-US" sz="2000" baseline="-25000" dirty="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11" name="Line 10"/>
            <p:cNvSpPr>
              <a:spLocks noChangeShapeType="1"/>
            </p:cNvSpPr>
            <p:nvPr/>
          </p:nvSpPr>
          <p:spPr bwMode="auto">
            <a:xfrm>
              <a:off x="2744788" y="1736646"/>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1529700" y="2324276"/>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 (e.g., VIC)</a:t>
              </a:r>
              <a:endParaRPr lang="en-US" sz="2200" dirty="0">
                <a:solidFill>
                  <a:srgbClr val="0D0D0D"/>
                </a:solidFill>
              </a:endParaRPr>
            </a:p>
          </p:txBody>
        </p:sp>
        <p:sp>
          <p:nvSpPr>
            <p:cNvPr id="22" name="Line 10"/>
            <p:cNvSpPr>
              <a:spLocks noChangeShapeType="1"/>
            </p:cNvSpPr>
            <p:nvPr/>
          </p:nvSpPr>
          <p:spPr bwMode="auto">
            <a:xfrm>
              <a:off x="2744788" y="322920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621147" y="1651000"/>
              <a:ext cx="1966597" cy="60016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600" i="1" dirty="0" smtClean="0">
                  <a:solidFill>
                    <a:srgbClr val="0D0D0D"/>
                  </a:solidFill>
                  <a:latin typeface="+mj-lt"/>
                </a:rPr>
                <a:t>bias correcting,</a:t>
              </a:r>
              <a:endParaRPr lang="en-US" sz="1600" i="1" dirty="0">
                <a:solidFill>
                  <a:srgbClr val="0D0D0D"/>
                </a:solidFill>
                <a:latin typeface="+mj-lt"/>
              </a:endParaRPr>
            </a:p>
            <a:p>
              <a:pPr algn="r">
                <a:lnSpc>
                  <a:spcPct val="10000"/>
                </a:lnSpc>
                <a:spcBef>
                  <a:spcPct val="50000"/>
                </a:spcBef>
                <a:spcAft>
                  <a:spcPts val="600"/>
                </a:spcAft>
              </a:pPr>
              <a:r>
                <a:rPr lang="en-US" sz="1600" i="1" dirty="0" smtClean="0">
                  <a:solidFill>
                    <a:srgbClr val="0D0D0D"/>
                  </a:solidFill>
                  <a:latin typeface="+mj-lt"/>
                </a:rPr>
                <a:t> downscaling</a:t>
              </a:r>
              <a:endParaRPr lang="en-US" sz="1600" i="1" dirty="0">
                <a:solidFill>
                  <a:srgbClr val="0D0D0D"/>
                </a:solidFill>
                <a:latin typeface="+mj-lt"/>
              </a:endParaRPr>
            </a:p>
          </p:txBody>
        </p:sp>
      </p:grpSp>
      <p:sp>
        <p:nvSpPr>
          <p:cNvPr id="64" name="AutoShape 13"/>
          <p:cNvSpPr>
            <a:spLocks noChangeArrowheads="1"/>
          </p:cNvSpPr>
          <p:nvPr/>
        </p:nvSpPr>
        <p:spPr bwMode="auto">
          <a:xfrm>
            <a:off x="344474" y="4263051"/>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Management </a:t>
            </a:r>
          </a:p>
          <a:p>
            <a:pPr algn="ctr"/>
            <a:r>
              <a:rPr lang="en-US" sz="2200" dirty="0" smtClean="0">
                <a:solidFill>
                  <a:srgbClr val="0D0D0D"/>
                </a:solidFill>
              </a:rPr>
              <a:t>Models</a:t>
            </a:r>
            <a:endParaRPr lang="en-US" sz="2200" dirty="0">
              <a:solidFill>
                <a:srgbClr val="0D0D0D"/>
              </a:solidFill>
            </a:endParaRPr>
          </a:p>
        </p:txBody>
      </p:sp>
      <p:sp>
        <p:nvSpPr>
          <p:cNvPr id="65" name="Line 10"/>
          <p:cNvSpPr>
            <a:spLocks noChangeShapeType="1"/>
          </p:cNvSpPr>
          <p:nvPr/>
        </p:nvSpPr>
        <p:spPr bwMode="auto">
          <a:xfrm>
            <a:off x="1580648" y="517890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66" name="AutoShape 13"/>
          <p:cNvSpPr>
            <a:spLocks noChangeArrowheads="1"/>
          </p:cNvSpPr>
          <p:nvPr/>
        </p:nvSpPr>
        <p:spPr bwMode="auto">
          <a:xfrm>
            <a:off x="361277" y="5725412"/>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rPr>
              <a:t>Climate Impact (e.g., </a:t>
            </a:r>
          </a:p>
          <a:p>
            <a:pPr algn="ctr"/>
            <a:r>
              <a:rPr lang="en-US" sz="2200" dirty="0" smtClean="0">
                <a:solidFill>
                  <a:schemeClr val="accent2"/>
                </a:solidFill>
              </a:rPr>
              <a:t>earlier runoff, floods)</a:t>
            </a:r>
            <a:endParaRPr lang="en-US" sz="2200" dirty="0">
              <a:solidFill>
                <a:schemeClr val="accent2"/>
              </a:solidFill>
            </a:endParaRPr>
          </a:p>
        </p:txBody>
      </p:sp>
      <p:grpSp>
        <p:nvGrpSpPr>
          <p:cNvPr id="3" name="Group 101"/>
          <p:cNvGrpSpPr/>
          <p:nvPr/>
        </p:nvGrpSpPr>
        <p:grpSpPr>
          <a:xfrm>
            <a:off x="440653" y="6365303"/>
            <a:ext cx="5150080" cy="1588"/>
            <a:chOff x="427951" y="6754473"/>
            <a:chExt cx="5150080" cy="1588"/>
          </a:xfrm>
        </p:grpSpPr>
        <p:cxnSp>
          <p:nvCxnSpPr>
            <p:cNvPr id="97" name="Straight Connector 96"/>
            <p:cNvCxnSpPr/>
            <p:nvPr/>
          </p:nvCxnSpPr>
          <p:spPr>
            <a:xfrm>
              <a:off x="427951" y="6754473"/>
              <a:ext cx="148551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092515" y="6754473"/>
              <a:ext cx="1485516" cy="15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3287722" y="1323936"/>
            <a:ext cx="2470979" cy="5017091"/>
            <a:chOff x="3287722" y="1323936"/>
            <a:chExt cx="2470979" cy="5017091"/>
          </a:xfrm>
        </p:grpSpPr>
        <p:sp>
          <p:nvSpPr>
            <p:cNvPr id="67" name="AutoShape 13"/>
            <p:cNvSpPr>
              <a:spLocks noChangeArrowheads="1"/>
            </p:cNvSpPr>
            <p:nvPr/>
          </p:nvSpPr>
          <p:spPr bwMode="auto">
            <a:xfrm>
              <a:off x="3303423" y="4272641"/>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Changes in </a:t>
              </a:r>
            </a:p>
            <a:p>
              <a:pPr algn="ctr"/>
              <a:r>
                <a:rPr lang="en-US" sz="2200" dirty="0" smtClean="0">
                  <a:solidFill>
                    <a:srgbClr val="0D0D0D"/>
                  </a:solidFill>
                </a:rPr>
                <a:t>Central Tendencies</a:t>
              </a:r>
              <a:endParaRPr lang="en-US" sz="2200" dirty="0">
                <a:solidFill>
                  <a:srgbClr val="0D0D0D"/>
                </a:solidFill>
              </a:endParaRPr>
            </a:p>
          </p:txBody>
        </p:sp>
        <p:sp>
          <p:nvSpPr>
            <p:cNvPr id="68" name="Line 10"/>
            <p:cNvSpPr>
              <a:spLocks noChangeShapeType="1"/>
            </p:cNvSpPr>
            <p:nvPr/>
          </p:nvSpPr>
          <p:spPr bwMode="auto">
            <a:xfrm>
              <a:off x="4539597" y="518849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69" name="AutoShape 13"/>
            <p:cNvSpPr>
              <a:spLocks noChangeArrowheads="1"/>
            </p:cNvSpPr>
            <p:nvPr/>
          </p:nvSpPr>
          <p:spPr bwMode="auto">
            <a:xfrm>
              <a:off x="3320226" y="5718069"/>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rPr>
                <a:t>Climate Impact </a:t>
              </a:r>
            </a:p>
            <a:p>
              <a:pPr algn="ctr"/>
              <a:r>
                <a:rPr lang="en-US" sz="2200" dirty="0" smtClean="0">
                  <a:solidFill>
                    <a:schemeClr val="accent2"/>
                  </a:solidFill>
                </a:rPr>
                <a:t>(e.g., earlier runoff)</a:t>
              </a:r>
              <a:endParaRPr lang="en-US" sz="2200" dirty="0">
                <a:solidFill>
                  <a:schemeClr val="accent2"/>
                </a:solidFill>
              </a:endParaRPr>
            </a:p>
          </p:txBody>
        </p:sp>
        <p:grpSp>
          <p:nvGrpSpPr>
            <p:cNvPr id="6" name="Group 36"/>
            <p:cNvGrpSpPr/>
            <p:nvPr/>
          </p:nvGrpSpPr>
          <p:grpSpPr>
            <a:xfrm>
              <a:off x="3287722" y="1323936"/>
              <a:ext cx="2438475" cy="2877503"/>
              <a:chOff x="5747275" y="1081014"/>
              <a:chExt cx="2438475" cy="2877503"/>
            </a:xfrm>
          </p:grpSpPr>
          <p:grpSp>
            <p:nvGrpSpPr>
              <p:cNvPr id="8" name="Group 51"/>
              <p:cNvGrpSpPr/>
              <p:nvPr/>
            </p:nvGrpSpPr>
            <p:grpSpPr>
              <a:xfrm>
                <a:off x="5747275" y="1081014"/>
                <a:ext cx="2438475" cy="1384949"/>
                <a:chOff x="5747275" y="1081014"/>
                <a:chExt cx="2438475" cy="1384949"/>
              </a:xfrm>
            </p:grpSpPr>
            <p:sp>
              <p:nvSpPr>
                <p:cNvPr id="29" name="AutoShape 13"/>
                <p:cNvSpPr>
                  <a:spLocks noChangeArrowheads="1"/>
                </p:cNvSpPr>
                <p:nvPr/>
              </p:nvSpPr>
              <p:spPr bwMode="auto">
                <a:xfrm>
                  <a:off x="5747275" y="1081014"/>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00000"/>
                      </a:solidFill>
                      <a:latin typeface="+mj-lt"/>
                    </a:rPr>
                    <a:t>Global Climate </a:t>
                  </a:r>
                </a:p>
                <a:p>
                  <a:pPr algn="ctr"/>
                  <a:r>
                    <a:rPr lang="en-US" sz="2200" dirty="0" smtClean="0">
                      <a:solidFill>
                        <a:srgbClr val="000000"/>
                      </a:solidFill>
                      <a:latin typeface="+mj-lt"/>
                    </a:rPr>
                    <a:t>Models </a:t>
                  </a:r>
                  <a:r>
                    <a:rPr lang="en-US" sz="2000" dirty="0" smtClean="0">
                      <a:solidFill>
                        <a:srgbClr val="000000"/>
                      </a:solidFill>
                    </a:rPr>
                    <a:t>(ΔP</a:t>
                  </a:r>
                  <a:r>
                    <a:rPr lang="en-US" sz="2000" baseline="-25000" dirty="0" smtClean="0">
                      <a:solidFill>
                        <a:srgbClr val="000000"/>
                      </a:solidFill>
                    </a:rPr>
                    <a:t>GCM</a:t>
                  </a:r>
                  <a:r>
                    <a:rPr lang="en-US" sz="2000" dirty="0" smtClean="0">
                      <a:solidFill>
                        <a:srgbClr val="000000"/>
                      </a:solidFill>
                    </a:rPr>
                    <a:t>,ΔT</a:t>
                  </a:r>
                  <a:r>
                    <a:rPr lang="en-US" sz="2000" baseline="-25000" dirty="0" smtClean="0">
                      <a:solidFill>
                        <a:srgbClr val="000000"/>
                      </a:solidFill>
                    </a:rPr>
                    <a:t>GCM</a:t>
                  </a:r>
                  <a:r>
                    <a:rPr lang="en-US" sz="2000" dirty="0" smtClean="0">
                      <a:solidFill>
                        <a:srgbClr val="000000"/>
                      </a:solidFill>
                    </a:rPr>
                    <a:t>)</a:t>
                  </a:r>
                  <a:endParaRPr lang="en-US" sz="2000" dirty="0">
                    <a:solidFill>
                      <a:srgbClr val="000000"/>
                    </a:solidFill>
                    <a:latin typeface="+mj-lt"/>
                  </a:endParaRPr>
                </a:p>
              </p:txBody>
            </p:sp>
            <p:sp>
              <p:nvSpPr>
                <p:cNvPr id="32" name="Line 10"/>
                <p:cNvSpPr>
                  <a:spLocks noChangeShapeType="1"/>
                </p:cNvSpPr>
                <p:nvPr/>
              </p:nvSpPr>
              <p:spPr bwMode="auto">
                <a:xfrm>
                  <a:off x="6963817" y="197025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00000"/>
                    </a:solidFill>
                    <a:latin typeface="+mj-lt"/>
                  </a:endParaRPr>
                </a:p>
              </p:txBody>
            </p:sp>
          </p:grpSp>
          <p:sp>
            <p:nvSpPr>
              <p:cNvPr id="40" name="Line 10"/>
              <p:cNvSpPr>
                <a:spLocks noChangeShapeType="1"/>
              </p:cNvSpPr>
              <p:nvPr/>
            </p:nvSpPr>
            <p:spPr bwMode="auto">
              <a:xfrm>
                <a:off x="6963817" y="3462812"/>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00000"/>
                  </a:solidFill>
                  <a:latin typeface="+mj-lt"/>
                </a:endParaRPr>
              </a:p>
            </p:txBody>
          </p:sp>
        </p:grpSp>
      </p:grpSp>
      <p:grpSp>
        <p:nvGrpSpPr>
          <p:cNvPr id="33" name="Group 53"/>
          <p:cNvGrpSpPr/>
          <p:nvPr/>
        </p:nvGrpSpPr>
        <p:grpSpPr>
          <a:xfrm>
            <a:off x="2874160" y="526616"/>
            <a:ext cx="3065216" cy="3096568"/>
            <a:chOff x="2874160" y="526616"/>
            <a:chExt cx="3065216" cy="3096568"/>
          </a:xfrm>
        </p:grpSpPr>
        <p:sp>
          <p:nvSpPr>
            <p:cNvPr id="34" name="TextBox 33"/>
            <p:cNvSpPr txBox="1"/>
            <p:nvPr/>
          </p:nvSpPr>
          <p:spPr>
            <a:xfrm>
              <a:off x="3090718" y="526616"/>
              <a:ext cx="2848658" cy="707886"/>
            </a:xfrm>
            <a:prstGeom prst="rect">
              <a:avLst/>
            </a:prstGeom>
            <a:noFill/>
          </p:spPr>
          <p:txBody>
            <a:bodyPr wrap="none" rtlCol="0">
              <a:noAutofit/>
            </a:bodyPr>
            <a:lstStyle/>
            <a:p>
              <a:pPr marL="514350" indent="-514350" algn="ctr"/>
              <a:r>
                <a:rPr lang="en-US" sz="2000" b="1" dirty="0" smtClean="0">
                  <a:latin typeface="+mj-lt"/>
                </a:rPr>
                <a:t>Sensitivity-based </a:t>
              </a:r>
            </a:p>
            <a:p>
              <a:pPr marL="514350" indent="-514350" algn="ctr"/>
              <a:r>
                <a:rPr lang="en-US" sz="2000" b="1" dirty="0" smtClean="0">
                  <a:latin typeface="+mj-lt"/>
                </a:rPr>
                <a:t>approach</a:t>
              </a:r>
              <a:endParaRPr lang="en-US" sz="2000" b="1" dirty="0">
                <a:latin typeface="+mj-lt"/>
              </a:endParaRPr>
            </a:p>
          </p:txBody>
        </p:sp>
        <p:sp>
          <p:nvSpPr>
            <p:cNvPr id="35" name="AutoShape 13"/>
            <p:cNvSpPr>
              <a:spLocks noChangeArrowheads="1"/>
            </p:cNvSpPr>
            <p:nvPr/>
          </p:nvSpPr>
          <p:spPr bwMode="auto">
            <a:xfrm>
              <a:off x="3289176" y="2800810"/>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00000"/>
                  </a:solidFill>
                </a:rPr>
                <a:t>Hydrology </a:t>
              </a:r>
            </a:p>
            <a:p>
              <a:pPr algn="ctr"/>
              <a:r>
                <a:rPr lang="en-US" sz="2200" dirty="0" smtClean="0">
                  <a:solidFill>
                    <a:srgbClr val="000000"/>
                  </a:solidFill>
                </a:rPr>
                <a:t>Sensitivities (ε,S)</a:t>
              </a:r>
              <a:endParaRPr lang="en-US" sz="2200" dirty="0">
                <a:solidFill>
                  <a:srgbClr val="000000"/>
                </a:solidFill>
              </a:endParaRPr>
            </a:p>
          </p:txBody>
        </p:sp>
        <p:sp>
          <p:nvSpPr>
            <p:cNvPr id="37" name="Line 10"/>
            <p:cNvSpPr>
              <a:spLocks noChangeShapeType="1"/>
            </p:cNvSpPr>
            <p:nvPr/>
          </p:nvSpPr>
          <p:spPr bwMode="auto">
            <a:xfrm flipV="1">
              <a:off x="2874160" y="3187700"/>
              <a:ext cx="375462" cy="0"/>
            </a:xfrm>
            <a:prstGeom prst="line">
              <a:avLst/>
            </a:prstGeom>
            <a:noFill/>
            <a:ln w="63500">
              <a:solidFill>
                <a:schemeClr val="accent4">
                  <a:lumMod val="75000"/>
                </a:schemeClr>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sp>
        <p:nvSpPr>
          <p:cNvPr id="4" name="Slide Number Placeholder 3"/>
          <p:cNvSpPr>
            <a:spLocks noGrp="1"/>
          </p:cNvSpPr>
          <p:nvPr>
            <p:ph type="sldNum" sz="quarter" idx="12"/>
          </p:nvPr>
        </p:nvSpPr>
        <p:spPr/>
        <p:txBody>
          <a:bodyPr/>
          <a:lstStyle/>
          <a:p>
            <a:fld id="{08A71FCF-8162-CF4F-97AC-67D24C9EE9EE}" type="slidenum">
              <a:rPr lang="en-US" smtClean="0"/>
              <a:pPr/>
              <a:t>76</a:t>
            </a:fld>
            <a:endParaRPr lang="en-US"/>
          </a:p>
        </p:txBody>
      </p:sp>
    </p:spTree>
    <p:extLst>
      <p:ext uri="{BB962C8B-B14F-4D97-AF65-F5344CB8AC3E}">
        <p14:creationId xmlns:p14="http://schemas.microsoft.com/office/powerpoint/2010/main" val="8477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8100" y="483773"/>
            <a:ext cx="3065448" cy="707886"/>
          </a:xfrm>
          <a:prstGeom prst="rect">
            <a:avLst/>
          </a:prstGeom>
          <a:noFill/>
        </p:spPr>
        <p:txBody>
          <a:bodyPr wrap="square" rtlCol="0">
            <a:spAutoFit/>
          </a:bodyPr>
          <a:lstStyle/>
          <a:p>
            <a:pPr algn="ctr"/>
            <a:r>
              <a:rPr lang="en-US" sz="2000" b="1" dirty="0" smtClean="0"/>
              <a:t>Traditional</a:t>
            </a:r>
          </a:p>
          <a:p>
            <a:pPr algn="ctr"/>
            <a:r>
              <a:rPr lang="en-US" sz="2000" b="1" dirty="0" smtClean="0"/>
              <a:t> </a:t>
            </a:r>
            <a:r>
              <a:rPr lang="en-US" sz="2000" b="1" dirty="0" smtClean="0">
                <a:cs typeface="Arial"/>
              </a:rPr>
              <a:t>approach</a:t>
            </a:r>
            <a:endParaRPr lang="en-US" sz="2000" b="1" dirty="0">
              <a:cs typeface="Arial"/>
            </a:endParaRPr>
          </a:p>
        </p:txBody>
      </p:sp>
      <p:grpSp>
        <p:nvGrpSpPr>
          <p:cNvPr id="2" name="Group 24"/>
          <p:cNvGrpSpPr/>
          <p:nvPr/>
        </p:nvGrpSpPr>
        <p:grpSpPr>
          <a:xfrm>
            <a:off x="-559929" y="1323936"/>
            <a:ext cx="3347028" cy="2877503"/>
            <a:chOff x="621147" y="847402"/>
            <a:chExt cx="3347028" cy="2877503"/>
          </a:xfrm>
        </p:grpSpPr>
        <p:sp>
          <p:nvSpPr>
            <p:cNvPr id="5" name="Text Box 20"/>
            <p:cNvSpPr txBox="1">
              <a:spLocks noChangeArrowheads="1"/>
            </p:cNvSpPr>
            <p:nvPr/>
          </p:nvSpPr>
          <p:spPr bwMode="auto">
            <a:xfrm>
              <a:off x="625664" y="3121250"/>
              <a:ext cx="1966597" cy="60016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600" i="1" dirty="0">
                  <a:solidFill>
                    <a:srgbClr val="0D0D0D"/>
                  </a:solidFill>
                  <a:latin typeface="+mj-lt"/>
                </a:rPr>
                <a:t>stream </a:t>
              </a:r>
              <a:r>
                <a:rPr lang="en-US" sz="1600" i="1" dirty="0" smtClean="0">
                  <a:solidFill>
                    <a:srgbClr val="0D0D0D"/>
                  </a:solidFill>
                  <a:latin typeface="+mj-lt"/>
                </a:rPr>
                <a:t>routing,</a:t>
              </a:r>
            </a:p>
            <a:p>
              <a:pPr algn="r">
                <a:lnSpc>
                  <a:spcPct val="10000"/>
                </a:lnSpc>
                <a:spcBef>
                  <a:spcPct val="50000"/>
                </a:spcBef>
                <a:spcAft>
                  <a:spcPts val="600"/>
                </a:spcAft>
              </a:pPr>
              <a:r>
                <a:rPr lang="en-US" sz="1600" i="1" dirty="0" smtClean="0">
                  <a:solidFill>
                    <a:srgbClr val="0D0D0D"/>
                  </a:solidFill>
                  <a:latin typeface="+mj-lt"/>
                </a:rPr>
                <a:t> bias correcting</a:t>
              </a:r>
              <a:endParaRPr lang="en-US" sz="1600" i="1" dirty="0">
                <a:solidFill>
                  <a:srgbClr val="0D0D0D"/>
                </a:solidFill>
                <a:latin typeface="+mj-lt"/>
              </a:endParaRPr>
            </a:p>
          </p:txBody>
        </p:sp>
        <p:sp>
          <p:nvSpPr>
            <p:cNvPr id="7" name="AutoShape 13"/>
            <p:cNvSpPr>
              <a:spLocks noChangeArrowheads="1"/>
            </p:cNvSpPr>
            <p:nvPr/>
          </p:nvSpPr>
          <p:spPr bwMode="auto">
            <a:xfrm>
              <a:off x="1528246" y="847402"/>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Models </a:t>
              </a:r>
              <a:r>
                <a:rPr lang="en-US" sz="2000" dirty="0" smtClean="0">
                  <a:solidFill>
                    <a:srgbClr val="0D0D0D"/>
                  </a:solidFill>
                  <a:latin typeface="+mj-lt"/>
                </a:rPr>
                <a:t>(P</a:t>
              </a:r>
              <a:r>
                <a:rPr lang="en-US" sz="2000" baseline="-25000" dirty="0">
                  <a:solidFill>
                    <a:srgbClr val="0D0D0D"/>
                  </a:solidFill>
                </a:rPr>
                <a:t>GCM</a:t>
              </a:r>
              <a:r>
                <a:rPr lang="en-US" sz="2000" dirty="0" smtClean="0">
                  <a:solidFill>
                    <a:srgbClr val="0D0D0D"/>
                  </a:solidFill>
                  <a:latin typeface="+mj-lt"/>
                </a:rPr>
                <a:t>,T</a:t>
              </a:r>
              <a:r>
                <a:rPr lang="en-US" sz="2000" baseline="-25000" dirty="0">
                  <a:solidFill>
                    <a:srgbClr val="0D0D0D"/>
                  </a:solidFill>
                </a:rPr>
                <a:t>GCM</a:t>
              </a:r>
              <a:r>
                <a:rPr lang="en-US" sz="2000" dirty="0" smtClean="0">
                  <a:solidFill>
                    <a:srgbClr val="0D0D0D"/>
                  </a:solidFill>
                  <a:latin typeface="+mj-lt"/>
                </a:rPr>
                <a:t>)</a:t>
              </a:r>
              <a:endParaRPr lang="en-US" sz="2000" dirty="0">
                <a:solidFill>
                  <a:srgbClr val="0D0D0D"/>
                </a:solidFill>
                <a:latin typeface="+mj-lt"/>
              </a:endParaRPr>
            </a:p>
          </p:txBody>
        </p:sp>
        <p:sp>
          <p:nvSpPr>
            <p:cNvPr id="11" name="Line 10"/>
            <p:cNvSpPr>
              <a:spLocks noChangeShapeType="1"/>
            </p:cNvSpPr>
            <p:nvPr/>
          </p:nvSpPr>
          <p:spPr bwMode="auto">
            <a:xfrm>
              <a:off x="2744788" y="1736646"/>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1" name="AutoShape 13"/>
            <p:cNvSpPr>
              <a:spLocks noChangeArrowheads="1"/>
            </p:cNvSpPr>
            <p:nvPr/>
          </p:nvSpPr>
          <p:spPr bwMode="auto">
            <a:xfrm>
              <a:off x="1529700" y="2324276"/>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 (e.g., VIC)</a:t>
              </a:r>
              <a:endParaRPr lang="en-US" sz="2200" dirty="0">
                <a:solidFill>
                  <a:srgbClr val="0D0D0D"/>
                </a:solidFill>
              </a:endParaRPr>
            </a:p>
          </p:txBody>
        </p:sp>
        <p:sp>
          <p:nvSpPr>
            <p:cNvPr id="22" name="Line 10"/>
            <p:cNvSpPr>
              <a:spLocks noChangeShapeType="1"/>
            </p:cNvSpPr>
            <p:nvPr/>
          </p:nvSpPr>
          <p:spPr bwMode="auto">
            <a:xfrm>
              <a:off x="2744788" y="322920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23" name="Text Box 20"/>
            <p:cNvSpPr txBox="1">
              <a:spLocks noChangeArrowheads="1"/>
            </p:cNvSpPr>
            <p:nvPr/>
          </p:nvSpPr>
          <p:spPr bwMode="auto">
            <a:xfrm>
              <a:off x="621147" y="1651000"/>
              <a:ext cx="1966597" cy="60016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600" i="1" dirty="0" smtClean="0">
                  <a:solidFill>
                    <a:srgbClr val="0D0D0D"/>
                  </a:solidFill>
                  <a:latin typeface="+mj-lt"/>
                </a:rPr>
                <a:t>bias correcting,</a:t>
              </a:r>
              <a:endParaRPr lang="en-US" sz="1600" i="1" dirty="0">
                <a:solidFill>
                  <a:srgbClr val="0D0D0D"/>
                </a:solidFill>
                <a:latin typeface="+mj-lt"/>
              </a:endParaRPr>
            </a:p>
            <a:p>
              <a:pPr algn="r">
                <a:lnSpc>
                  <a:spcPct val="10000"/>
                </a:lnSpc>
                <a:spcBef>
                  <a:spcPct val="50000"/>
                </a:spcBef>
                <a:spcAft>
                  <a:spcPts val="600"/>
                </a:spcAft>
              </a:pPr>
              <a:r>
                <a:rPr lang="en-US" sz="1600" i="1" dirty="0" smtClean="0">
                  <a:solidFill>
                    <a:srgbClr val="0D0D0D"/>
                  </a:solidFill>
                  <a:latin typeface="+mj-lt"/>
                </a:rPr>
                <a:t> downscaling</a:t>
              </a:r>
              <a:endParaRPr lang="en-US" sz="1600" i="1" dirty="0">
                <a:solidFill>
                  <a:srgbClr val="0D0D0D"/>
                </a:solidFill>
                <a:latin typeface="+mj-lt"/>
              </a:endParaRPr>
            </a:p>
          </p:txBody>
        </p:sp>
      </p:grpSp>
      <p:sp>
        <p:nvSpPr>
          <p:cNvPr id="64" name="AutoShape 13"/>
          <p:cNvSpPr>
            <a:spLocks noChangeArrowheads="1"/>
          </p:cNvSpPr>
          <p:nvPr/>
        </p:nvSpPr>
        <p:spPr bwMode="auto">
          <a:xfrm>
            <a:off x="344474" y="4263051"/>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Management </a:t>
            </a:r>
          </a:p>
          <a:p>
            <a:pPr algn="ctr"/>
            <a:r>
              <a:rPr lang="en-US" sz="2200" dirty="0" smtClean="0">
                <a:solidFill>
                  <a:srgbClr val="0D0D0D"/>
                </a:solidFill>
              </a:rPr>
              <a:t>Models</a:t>
            </a:r>
            <a:endParaRPr lang="en-US" sz="2200" dirty="0">
              <a:solidFill>
                <a:srgbClr val="0D0D0D"/>
              </a:solidFill>
            </a:endParaRPr>
          </a:p>
        </p:txBody>
      </p:sp>
      <p:sp>
        <p:nvSpPr>
          <p:cNvPr id="65" name="Line 10"/>
          <p:cNvSpPr>
            <a:spLocks noChangeShapeType="1"/>
          </p:cNvSpPr>
          <p:nvPr/>
        </p:nvSpPr>
        <p:spPr bwMode="auto">
          <a:xfrm>
            <a:off x="1580648" y="517890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66" name="AutoShape 13"/>
          <p:cNvSpPr>
            <a:spLocks noChangeArrowheads="1"/>
          </p:cNvSpPr>
          <p:nvPr/>
        </p:nvSpPr>
        <p:spPr bwMode="auto">
          <a:xfrm>
            <a:off x="361277" y="5725412"/>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rPr>
              <a:t>Climate Impact (e.g., </a:t>
            </a:r>
          </a:p>
          <a:p>
            <a:pPr algn="ctr"/>
            <a:r>
              <a:rPr lang="en-US" sz="2200" dirty="0" smtClean="0">
                <a:solidFill>
                  <a:schemeClr val="accent2"/>
                </a:solidFill>
              </a:rPr>
              <a:t>earlier runoff, floods)</a:t>
            </a:r>
            <a:endParaRPr lang="en-US" sz="2200" dirty="0">
              <a:solidFill>
                <a:schemeClr val="accent2"/>
              </a:solidFill>
            </a:endParaRPr>
          </a:p>
        </p:txBody>
      </p:sp>
      <p:sp>
        <p:nvSpPr>
          <p:cNvPr id="67" name="AutoShape 13"/>
          <p:cNvSpPr>
            <a:spLocks noChangeArrowheads="1"/>
          </p:cNvSpPr>
          <p:nvPr/>
        </p:nvSpPr>
        <p:spPr bwMode="auto">
          <a:xfrm>
            <a:off x="3303423" y="4272641"/>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Changes in </a:t>
            </a:r>
          </a:p>
          <a:p>
            <a:pPr algn="ctr"/>
            <a:r>
              <a:rPr lang="en-US" sz="2200" dirty="0" smtClean="0">
                <a:solidFill>
                  <a:srgbClr val="0D0D0D"/>
                </a:solidFill>
              </a:rPr>
              <a:t>Central Tendencies</a:t>
            </a:r>
            <a:endParaRPr lang="en-US" sz="2200" dirty="0">
              <a:solidFill>
                <a:srgbClr val="0D0D0D"/>
              </a:solidFill>
            </a:endParaRPr>
          </a:p>
        </p:txBody>
      </p:sp>
      <p:sp>
        <p:nvSpPr>
          <p:cNvPr id="68" name="Line 10"/>
          <p:cNvSpPr>
            <a:spLocks noChangeShapeType="1"/>
          </p:cNvSpPr>
          <p:nvPr/>
        </p:nvSpPr>
        <p:spPr bwMode="auto">
          <a:xfrm>
            <a:off x="4539597" y="518849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69" name="AutoShape 13"/>
          <p:cNvSpPr>
            <a:spLocks noChangeArrowheads="1"/>
          </p:cNvSpPr>
          <p:nvPr/>
        </p:nvSpPr>
        <p:spPr bwMode="auto">
          <a:xfrm>
            <a:off x="3320226" y="5718069"/>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rPr>
              <a:t>Climate Impact </a:t>
            </a:r>
          </a:p>
          <a:p>
            <a:pPr algn="ctr"/>
            <a:r>
              <a:rPr lang="en-US" sz="2200" dirty="0" smtClean="0">
                <a:solidFill>
                  <a:schemeClr val="accent2"/>
                </a:solidFill>
              </a:rPr>
              <a:t>(e.g., earlier runoff)</a:t>
            </a:r>
            <a:endParaRPr lang="en-US" sz="2200" dirty="0">
              <a:solidFill>
                <a:schemeClr val="accent2"/>
              </a:solidFill>
            </a:endParaRPr>
          </a:p>
        </p:txBody>
      </p:sp>
      <p:grpSp>
        <p:nvGrpSpPr>
          <p:cNvPr id="3" name="Group 50"/>
          <p:cNvGrpSpPr/>
          <p:nvPr/>
        </p:nvGrpSpPr>
        <p:grpSpPr>
          <a:xfrm>
            <a:off x="6328867" y="1323936"/>
            <a:ext cx="2891335" cy="1554562"/>
            <a:chOff x="6252665" y="1713106"/>
            <a:chExt cx="2891335" cy="1554562"/>
          </a:xfrm>
        </p:grpSpPr>
        <p:sp>
          <p:nvSpPr>
            <p:cNvPr id="57" name="AutoShape 13"/>
            <p:cNvSpPr>
              <a:spLocks noChangeArrowheads="1"/>
            </p:cNvSpPr>
            <p:nvPr/>
          </p:nvSpPr>
          <p:spPr bwMode="auto">
            <a:xfrm>
              <a:off x="6252665" y="1713106"/>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latin typeface="+mj-lt"/>
                </a:rPr>
                <a:t>Global Climate </a:t>
              </a:r>
            </a:p>
            <a:p>
              <a:pPr algn="ctr"/>
              <a:r>
                <a:rPr lang="en-US" sz="2200" dirty="0" smtClean="0">
                  <a:solidFill>
                    <a:srgbClr val="0D0D0D"/>
                  </a:solidFill>
                  <a:latin typeface="+mj-lt"/>
                </a:rPr>
                <a:t>Models</a:t>
              </a:r>
              <a:endParaRPr lang="en-US" sz="2000" dirty="0">
                <a:solidFill>
                  <a:srgbClr val="0D0D0D"/>
                </a:solidFill>
                <a:latin typeface="+mj-lt"/>
              </a:endParaRPr>
            </a:p>
          </p:txBody>
        </p:sp>
        <p:sp>
          <p:nvSpPr>
            <p:cNvPr id="59" name="Line 10"/>
            <p:cNvSpPr>
              <a:spLocks noChangeShapeType="1"/>
            </p:cNvSpPr>
            <p:nvPr/>
          </p:nvSpPr>
          <p:spPr bwMode="auto">
            <a:xfrm flipH="1" flipV="1">
              <a:off x="7249078" y="2602350"/>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sp>
          <p:nvSpPr>
            <p:cNvPr id="62" name="Text Box 20"/>
            <p:cNvSpPr txBox="1">
              <a:spLocks noChangeArrowheads="1"/>
            </p:cNvSpPr>
            <p:nvPr/>
          </p:nvSpPr>
          <p:spPr bwMode="auto">
            <a:xfrm>
              <a:off x="7367609" y="2482838"/>
              <a:ext cx="1776391" cy="784830"/>
            </a:xfrm>
            <a:prstGeom prst="rect">
              <a:avLst/>
            </a:prstGeom>
            <a:noFill/>
            <a:ln w="9525">
              <a:noFill/>
              <a:miter lim="800000"/>
              <a:headEnd/>
              <a:tailEnd/>
            </a:ln>
            <a:effectLst/>
          </p:spPr>
          <p:txBody>
            <a:bodyPr wrap="none">
              <a:prstTxWarp prst="textNoShape">
                <a:avLst/>
              </a:prstTxWarp>
              <a:noAutofit/>
            </a:bodyPr>
            <a:lstStyle/>
            <a:p>
              <a:pPr>
                <a:spcBef>
                  <a:spcPct val="50000"/>
                </a:spcBef>
              </a:pPr>
              <a:r>
                <a:rPr lang="en-US" sz="1600" i="1" dirty="0" smtClean="0">
                  <a:solidFill>
                    <a:srgbClr val="0D0D0D"/>
                  </a:solidFill>
                  <a:latin typeface="+mj-lt"/>
                  <a:cs typeface="Arial"/>
                </a:rPr>
                <a:t>pattern matching, </a:t>
              </a:r>
            </a:p>
            <a:p>
              <a:pPr>
                <a:spcBef>
                  <a:spcPct val="50000"/>
                </a:spcBef>
              </a:pPr>
              <a:r>
                <a:rPr lang="en-US" sz="1600" i="1" dirty="0" smtClean="0">
                  <a:solidFill>
                    <a:srgbClr val="0D0D0D"/>
                  </a:solidFill>
                  <a:latin typeface="+mj-lt"/>
                  <a:cs typeface="Arial"/>
                </a:rPr>
                <a:t>over threshold</a:t>
              </a:r>
              <a:endParaRPr lang="en-US" sz="1600" i="1" dirty="0">
                <a:solidFill>
                  <a:srgbClr val="0D0D0D"/>
                </a:solidFill>
                <a:latin typeface="+mj-lt"/>
                <a:cs typeface="Arial"/>
              </a:endParaRPr>
            </a:p>
          </p:txBody>
        </p:sp>
        <p:sp>
          <p:nvSpPr>
            <p:cNvPr id="63" name="Rectangle 62"/>
            <p:cNvSpPr/>
            <p:nvPr/>
          </p:nvSpPr>
          <p:spPr>
            <a:xfrm>
              <a:off x="7368124" y="2677924"/>
              <a:ext cx="1360256" cy="338554"/>
            </a:xfrm>
            <a:prstGeom prst="rect">
              <a:avLst/>
            </a:prstGeom>
          </p:spPr>
          <p:txBody>
            <a:bodyPr wrap="none">
              <a:spAutoFit/>
            </a:bodyPr>
            <a:lstStyle/>
            <a:p>
              <a:pPr>
                <a:spcBef>
                  <a:spcPct val="50000"/>
                </a:spcBef>
              </a:pPr>
              <a:r>
                <a:rPr lang="en-US" sz="1600" i="1" dirty="0" smtClean="0">
                  <a:solidFill>
                    <a:srgbClr val="0D0D0D"/>
                  </a:solidFill>
                  <a:cs typeface="Arial"/>
                </a:rPr>
                <a:t>identify times </a:t>
              </a:r>
            </a:p>
          </p:txBody>
        </p:sp>
      </p:grpSp>
      <p:grpSp>
        <p:nvGrpSpPr>
          <p:cNvPr id="4" name="Group 48"/>
          <p:cNvGrpSpPr/>
          <p:nvPr/>
        </p:nvGrpSpPr>
        <p:grpSpPr>
          <a:xfrm>
            <a:off x="6313518" y="4288802"/>
            <a:ext cx="2438475" cy="1411562"/>
            <a:chOff x="6237316" y="4677972"/>
            <a:chExt cx="2438475" cy="1411562"/>
          </a:xfrm>
        </p:grpSpPr>
        <p:sp>
          <p:nvSpPr>
            <p:cNvPr id="70" name="AutoShape 13"/>
            <p:cNvSpPr>
              <a:spLocks noChangeArrowheads="1"/>
            </p:cNvSpPr>
            <p:nvPr/>
          </p:nvSpPr>
          <p:spPr bwMode="auto">
            <a:xfrm>
              <a:off x="6237316" y="4677972"/>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Definition Extreme </a:t>
              </a:r>
            </a:p>
            <a:p>
              <a:pPr algn="ctr"/>
              <a:r>
                <a:rPr lang="en-US" sz="2200" dirty="0" smtClean="0">
                  <a:solidFill>
                    <a:srgbClr val="0D0D0D"/>
                  </a:solidFill>
                </a:rPr>
                <a:t>Event by Mgmt</a:t>
              </a:r>
              <a:endParaRPr lang="en-US" sz="2200" dirty="0">
                <a:solidFill>
                  <a:srgbClr val="0D0D0D"/>
                </a:solidFill>
              </a:endParaRPr>
            </a:p>
          </p:txBody>
        </p:sp>
        <p:sp>
          <p:nvSpPr>
            <p:cNvPr id="71" name="Line 10"/>
            <p:cNvSpPr>
              <a:spLocks noChangeShapeType="1"/>
            </p:cNvSpPr>
            <p:nvPr/>
          </p:nvSpPr>
          <p:spPr bwMode="auto">
            <a:xfrm flipV="1">
              <a:off x="7473490" y="5593829"/>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mj-lt"/>
              </a:endParaRPr>
            </a:p>
          </p:txBody>
        </p:sp>
      </p:grpSp>
      <p:grpSp>
        <p:nvGrpSpPr>
          <p:cNvPr id="6" name="Group 52"/>
          <p:cNvGrpSpPr/>
          <p:nvPr/>
        </p:nvGrpSpPr>
        <p:grpSpPr>
          <a:xfrm>
            <a:off x="6053678" y="509686"/>
            <a:ext cx="2848658" cy="5830569"/>
            <a:chOff x="5977476" y="898856"/>
            <a:chExt cx="2848658" cy="5830569"/>
          </a:xfrm>
        </p:grpSpPr>
        <p:sp>
          <p:nvSpPr>
            <p:cNvPr id="39" name="TextBox 38"/>
            <p:cNvSpPr txBox="1"/>
            <p:nvPr/>
          </p:nvSpPr>
          <p:spPr>
            <a:xfrm>
              <a:off x="5977476" y="898856"/>
              <a:ext cx="2848658" cy="707886"/>
            </a:xfrm>
            <a:prstGeom prst="rect">
              <a:avLst/>
            </a:prstGeom>
            <a:noFill/>
          </p:spPr>
          <p:txBody>
            <a:bodyPr wrap="none" rtlCol="0">
              <a:noAutofit/>
            </a:bodyPr>
            <a:lstStyle/>
            <a:p>
              <a:pPr marL="514350" indent="-514350" algn="ctr"/>
              <a:r>
                <a:rPr lang="en-US" sz="2000" b="1" dirty="0" smtClean="0">
                  <a:cs typeface="Arial"/>
                </a:rPr>
                <a:t>Impact-driven </a:t>
              </a:r>
            </a:p>
            <a:p>
              <a:pPr marL="514350" indent="-514350" algn="ctr"/>
              <a:r>
                <a:rPr lang="en-US" sz="2000" b="1" dirty="0" smtClean="0">
                  <a:cs typeface="Arial"/>
                </a:rPr>
                <a:t>approach</a:t>
              </a:r>
              <a:endParaRPr lang="en-US" sz="2000" b="1" dirty="0">
                <a:cs typeface="Arial"/>
              </a:endParaRPr>
            </a:p>
          </p:txBody>
        </p:sp>
        <p:sp>
          <p:nvSpPr>
            <p:cNvPr id="72" name="AutoShape 13"/>
            <p:cNvSpPr>
              <a:spLocks noChangeArrowheads="1"/>
            </p:cNvSpPr>
            <p:nvPr/>
          </p:nvSpPr>
          <p:spPr bwMode="auto">
            <a:xfrm>
              <a:off x="6254119" y="6106467"/>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rPr>
                <a:t>Climate Impact </a:t>
              </a:r>
            </a:p>
            <a:p>
              <a:pPr algn="ctr"/>
              <a:r>
                <a:rPr lang="en-US" sz="2200" dirty="0" smtClean="0">
                  <a:solidFill>
                    <a:schemeClr val="accent2"/>
                  </a:solidFill>
                </a:rPr>
                <a:t>(e.g., floods)</a:t>
              </a:r>
              <a:endParaRPr lang="en-US" sz="2200" dirty="0">
                <a:solidFill>
                  <a:schemeClr val="accent2"/>
                </a:solidFill>
              </a:endParaRPr>
            </a:p>
          </p:txBody>
        </p:sp>
      </p:grpSp>
      <p:grpSp>
        <p:nvGrpSpPr>
          <p:cNvPr id="8" name="Group 49"/>
          <p:cNvGrpSpPr/>
          <p:nvPr/>
        </p:nvGrpSpPr>
        <p:grpSpPr>
          <a:xfrm>
            <a:off x="6030202" y="2800810"/>
            <a:ext cx="3045576" cy="1462727"/>
            <a:chOff x="5941300" y="3189980"/>
            <a:chExt cx="3045576" cy="1462727"/>
          </a:xfrm>
        </p:grpSpPr>
        <p:sp>
          <p:nvSpPr>
            <p:cNvPr id="56" name="Text Box 20"/>
            <p:cNvSpPr txBox="1">
              <a:spLocks noChangeArrowheads="1"/>
            </p:cNvSpPr>
            <p:nvPr/>
          </p:nvSpPr>
          <p:spPr bwMode="auto">
            <a:xfrm>
              <a:off x="6281398" y="4020820"/>
              <a:ext cx="2371519" cy="584776"/>
            </a:xfrm>
            <a:prstGeom prst="rect">
              <a:avLst/>
            </a:prstGeom>
            <a:noFill/>
            <a:ln w="9525">
              <a:noFill/>
              <a:miter lim="800000"/>
              <a:headEnd/>
              <a:tailEnd/>
            </a:ln>
            <a:effectLst/>
          </p:spPr>
          <p:txBody>
            <a:bodyPr wrap="square">
              <a:prstTxWarp prst="textNoShape">
                <a:avLst/>
              </a:prstTxWarp>
              <a:spAutoFit/>
            </a:bodyPr>
            <a:lstStyle/>
            <a:p>
              <a:pPr algn="ctr">
                <a:spcBef>
                  <a:spcPct val="50000"/>
                </a:spcBef>
              </a:pPr>
              <a:r>
                <a:rPr lang="en-US" sz="1600" i="1" dirty="0" smtClean="0">
                  <a:solidFill>
                    <a:srgbClr val="0D0D0D"/>
                  </a:solidFill>
                  <a:latin typeface="+mj-lt"/>
                </a:rPr>
                <a:t>iterate to define threshold for extreme event</a:t>
              </a:r>
              <a:endParaRPr lang="en-US" sz="1600" i="1" dirty="0">
                <a:solidFill>
                  <a:srgbClr val="0D0D0D"/>
                </a:solidFill>
                <a:latin typeface="+mj-lt"/>
              </a:endParaRPr>
            </a:p>
          </p:txBody>
        </p:sp>
        <p:sp>
          <p:nvSpPr>
            <p:cNvPr id="60" name="AutoShape 13"/>
            <p:cNvSpPr>
              <a:spLocks noChangeArrowheads="1"/>
            </p:cNvSpPr>
            <p:nvPr/>
          </p:nvSpPr>
          <p:spPr bwMode="auto">
            <a:xfrm>
              <a:off x="6254119" y="3189980"/>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D0D0D"/>
                  </a:solidFill>
                </a:rPr>
                <a:t>Hydrology </a:t>
              </a:r>
            </a:p>
            <a:p>
              <a:pPr algn="ctr"/>
              <a:r>
                <a:rPr lang="en-US" sz="2200" dirty="0" smtClean="0">
                  <a:solidFill>
                    <a:srgbClr val="0D0D0D"/>
                  </a:solidFill>
                </a:rPr>
                <a:t>Models (e.g., VIC)</a:t>
              </a:r>
              <a:endParaRPr lang="en-US" sz="2200" dirty="0">
                <a:solidFill>
                  <a:srgbClr val="0D0D0D"/>
                </a:solidFill>
              </a:endParaRPr>
            </a:p>
          </p:txBody>
        </p:sp>
        <p:sp>
          <p:nvSpPr>
            <p:cNvPr id="88" name="Curved Right Arrow 87"/>
            <p:cNvSpPr/>
            <p:nvPr/>
          </p:nvSpPr>
          <p:spPr>
            <a:xfrm rot="11007004">
              <a:off x="8665392" y="3989775"/>
              <a:ext cx="321484" cy="628293"/>
            </a:xfrm>
            <a:prstGeom prst="curved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9" name="Curved Right Arrow 88"/>
            <p:cNvSpPr/>
            <p:nvPr/>
          </p:nvSpPr>
          <p:spPr>
            <a:xfrm rot="11007004" flipH="1" flipV="1">
              <a:off x="5941300" y="4024414"/>
              <a:ext cx="321484" cy="628293"/>
            </a:xfrm>
            <a:prstGeom prst="curved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9" name="Group 102"/>
          <p:cNvGrpSpPr/>
          <p:nvPr/>
        </p:nvGrpSpPr>
        <p:grpSpPr>
          <a:xfrm>
            <a:off x="1972736" y="6365303"/>
            <a:ext cx="6277570" cy="3176"/>
            <a:chOff x="2048934" y="6754473"/>
            <a:chExt cx="6277570" cy="3176"/>
          </a:xfrm>
        </p:grpSpPr>
        <p:cxnSp>
          <p:nvCxnSpPr>
            <p:cNvPr id="98" name="Straight Connector 97"/>
            <p:cNvCxnSpPr/>
            <p:nvPr/>
          </p:nvCxnSpPr>
          <p:spPr>
            <a:xfrm>
              <a:off x="2048934" y="6756061"/>
              <a:ext cx="78058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545924" y="6754473"/>
              <a:ext cx="780580" cy="15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 name="Group 53"/>
          <p:cNvGrpSpPr/>
          <p:nvPr/>
        </p:nvGrpSpPr>
        <p:grpSpPr>
          <a:xfrm>
            <a:off x="3090718" y="526616"/>
            <a:ext cx="2848658" cy="3674823"/>
            <a:chOff x="3090718" y="526616"/>
            <a:chExt cx="2848658" cy="3674823"/>
          </a:xfrm>
        </p:grpSpPr>
        <p:sp>
          <p:nvSpPr>
            <p:cNvPr id="44" name="TextBox 43"/>
            <p:cNvSpPr txBox="1"/>
            <p:nvPr/>
          </p:nvSpPr>
          <p:spPr>
            <a:xfrm>
              <a:off x="3090718" y="526616"/>
              <a:ext cx="2848658" cy="707886"/>
            </a:xfrm>
            <a:prstGeom prst="rect">
              <a:avLst/>
            </a:prstGeom>
            <a:noFill/>
          </p:spPr>
          <p:txBody>
            <a:bodyPr wrap="none" rtlCol="0">
              <a:noAutofit/>
            </a:bodyPr>
            <a:lstStyle/>
            <a:p>
              <a:pPr marL="514350" indent="-514350" algn="ctr"/>
              <a:r>
                <a:rPr lang="en-US" sz="2000" b="1" dirty="0" smtClean="0">
                  <a:cs typeface="Arial"/>
                </a:rPr>
                <a:t>Sensitivity-based </a:t>
              </a:r>
            </a:p>
            <a:p>
              <a:pPr marL="514350" indent="-514350" algn="ctr"/>
              <a:r>
                <a:rPr lang="en-US" sz="2000" b="1" dirty="0" smtClean="0">
                  <a:cs typeface="Arial"/>
                </a:rPr>
                <a:t>approach</a:t>
              </a:r>
              <a:endParaRPr lang="en-US" sz="2000" b="1" dirty="0">
                <a:cs typeface="Arial"/>
              </a:endParaRPr>
            </a:p>
          </p:txBody>
        </p:sp>
        <p:grpSp>
          <p:nvGrpSpPr>
            <p:cNvPr id="12" name="Group 36"/>
            <p:cNvGrpSpPr/>
            <p:nvPr/>
          </p:nvGrpSpPr>
          <p:grpSpPr>
            <a:xfrm>
              <a:off x="3287722" y="1323936"/>
              <a:ext cx="2439929" cy="2877503"/>
              <a:chOff x="5747275" y="1081014"/>
              <a:chExt cx="2439929" cy="2877503"/>
            </a:xfrm>
          </p:grpSpPr>
          <p:grpSp>
            <p:nvGrpSpPr>
              <p:cNvPr id="13" name="Group 51"/>
              <p:cNvGrpSpPr/>
              <p:nvPr/>
            </p:nvGrpSpPr>
            <p:grpSpPr>
              <a:xfrm>
                <a:off x="5747275" y="1081014"/>
                <a:ext cx="2438475" cy="1384949"/>
                <a:chOff x="5747275" y="1081014"/>
                <a:chExt cx="2438475" cy="1384949"/>
              </a:xfrm>
            </p:grpSpPr>
            <p:sp>
              <p:nvSpPr>
                <p:cNvPr id="29" name="AutoShape 13"/>
                <p:cNvSpPr>
                  <a:spLocks noChangeArrowheads="1"/>
                </p:cNvSpPr>
                <p:nvPr/>
              </p:nvSpPr>
              <p:spPr bwMode="auto">
                <a:xfrm>
                  <a:off x="5747275" y="1081014"/>
                  <a:ext cx="2438475" cy="814182"/>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00000"/>
                      </a:solidFill>
                      <a:latin typeface="+mj-lt"/>
                    </a:rPr>
                    <a:t>Global Climate </a:t>
                  </a:r>
                </a:p>
                <a:p>
                  <a:pPr algn="ctr"/>
                  <a:r>
                    <a:rPr lang="en-US" sz="2200" dirty="0" smtClean="0">
                      <a:solidFill>
                        <a:srgbClr val="000000"/>
                      </a:solidFill>
                      <a:latin typeface="+mj-lt"/>
                    </a:rPr>
                    <a:t>Models </a:t>
                  </a:r>
                  <a:r>
                    <a:rPr lang="en-US" sz="2000" dirty="0" smtClean="0">
                      <a:solidFill>
                        <a:srgbClr val="000000"/>
                      </a:solidFill>
                    </a:rPr>
                    <a:t>(ΔP</a:t>
                  </a:r>
                  <a:r>
                    <a:rPr lang="en-US" sz="2000" baseline="-25000" dirty="0" smtClean="0">
                      <a:solidFill>
                        <a:srgbClr val="000000"/>
                      </a:solidFill>
                    </a:rPr>
                    <a:t>GCM</a:t>
                  </a:r>
                  <a:r>
                    <a:rPr lang="en-US" sz="2000" dirty="0" smtClean="0">
                      <a:solidFill>
                        <a:srgbClr val="000000"/>
                      </a:solidFill>
                    </a:rPr>
                    <a:t>,ΔT</a:t>
                  </a:r>
                  <a:r>
                    <a:rPr lang="en-US" sz="2000" baseline="-25000" dirty="0" smtClean="0">
                      <a:solidFill>
                        <a:srgbClr val="000000"/>
                      </a:solidFill>
                    </a:rPr>
                    <a:t>GCM</a:t>
                  </a:r>
                  <a:r>
                    <a:rPr lang="en-US" sz="2000" dirty="0" smtClean="0">
                      <a:solidFill>
                        <a:srgbClr val="000000"/>
                      </a:solidFill>
                    </a:rPr>
                    <a:t>)</a:t>
                  </a:r>
                  <a:endParaRPr lang="en-US" sz="2000" dirty="0">
                    <a:solidFill>
                      <a:srgbClr val="000000"/>
                    </a:solidFill>
                    <a:latin typeface="+mj-lt"/>
                  </a:endParaRPr>
                </a:p>
              </p:txBody>
            </p:sp>
            <p:sp>
              <p:nvSpPr>
                <p:cNvPr id="32" name="Line 10"/>
                <p:cNvSpPr>
                  <a:spLocks noChangeShapeType="1"/>
                </p:cNvSpPr>
                <p:nvPr/>
              </p:nvSpPr>
              <p:spPr bwMode="auto">
                <a:xfrm>
                  <a:off x="6963817" y="1970258"/>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00000"/>
                    </a:solidFill>
                    <a:latin typeface="+mj-lt"/>
                  </a:endParaRPr>
                </a:p>
              </p:txBody>
            </p:sp>
          </p:grpSp>
          <p:sp>
            <p:nvSpPr>
              <p:cNvPr id="40" name="Line 10"/>
              <p:cNvSpPr>
                <a:spLocks noChangeShapeType="1"/>
              </p:cNvSpPr>
              <p:nvPr/>
            </p:nvSpPr>
            <p:spPr bwMode="auto">
              <a:xfrm>
                <a:off x="6963817" y="3462812"/>
                <a:ext cx="0" cy="495705"/>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00000"/>
                  </a:solidFill>
                  <a:latin typeface="+mj-lt"/>
                </a:endParaRPr>
              </a:p>
            </p:txBody>
          </p:sp>
          <p:sp>
            <p:nvSpPr>
              <p:cNvPr id="36" name="AutoShape 13"/>
              <p:cNvSpPr>
                <a:spLocks noChangeArrowheads="1"/>
              </p:cNvSpPr>
              <p:nvPr/>
            </p:nvSpPr>
            <p:spPr bwMode="auto">
              <a:xfrm>
                <a:off x="5748729" y="2557888"/>
                <a:ext cx="2438475" cy="822374"/>
              </a:xfrm>
              <a:prstGeom prst="roundRect">
                <a:avLst>
                  <a:gd name="adj" fmla="val 16667"/>
                </a:avLst>
              </a:prstGeom>
              <a:noFill/>
              <a:ln w="38100">
                <a:solidFill>
                  <a:schemeClr val="tx1">
                    <a:lumMod val="65000"/>
                    <a:lumOff val="35000"/>
                  </a:schemeClr>
                </a:solidFill>
                <a:round/>
                <a:headEnd/>
                <a:tailEnd/>
              </a:ln>
              <a:effectLst/>
            </p:spPr>
            <p:txBody>
              <a:bodyPr wrap="none" anchor="b">
                <a:prstTxWarp prst="textNoShape">
                  <a:avLst/>
                </a:prstTxWarp>
              </a:bodyPr>
              <a:lstStyle/>
              <a:p>
                <a:pPr algn="ctr"/>
                <a:r>
                  <a:rPr lang="en-US" sz="2200" dirty="0" smtClean="0">
                    <a:solidFill>
                      <a:srgbClr val="000000"/>
                    </a:solidFill>
                  </a:rPr>
                  <a:t>Hydrology </a:t>
                </a:r>
              </a:p>
              <a:p>
                <a:pPr algn="ctr"/>
                <a:r>
                  <a:rPr lang="en-US" sz="2200" dirty="0" smtClean="0">
                    <a:solidFill>
                      <a:srgbClr val="000000"/>
                    </a:solidFill>
                  </a:rPr>
                  <a:t>Sensitivities (ε,S)</a:t>
                </a:r>
                <a:endParaRPr lang="en-US" sz="2200" dirty="0">
                  <a:solidFill>
                    <a:srgbClr val="000000"/>
                  </a:solidFill>
                </a:endParaRPr>
              </a:p>
            </p:txBody>
          </p:sp>
        </p:grpSp>
      </p:grpSp>
      <p:sp>
        <p:nvSpPr>
          <p:cNvPr id="14" name="Slide Number Placeholder 13"/>
          <p:cNvSpPr>
            <a:spLocks noGrp="1"/>
          </p:cNvSpPr>
          <p:nvPr>
            <p:ph type="sldNum" sz="quarter" idx="12"/>
          </p:nvPr>
        </p:nvSpPr>
        <p:spPr/>
        <p:txBody>
          <a:bodyPr/>
          <a:lstStyle/>
          <a:p>
            <a:fld id="{08A71FCF-8162-CF4F-97AC-67D24C9EE9EE}" type="slidenum">
              <a:rPr lang="en-US" smtClean="0"/>
              <a:pPr/>
              <a:t>77</a:t>
            </a:fld>
            <a:endParaRPr lang="en-US"/>
          </a:p>
        </p:txBody>
      </p:sp>
    </p:spTree>
    <p:extLst>
      <p:ext uri="{BB962C8B-B14F-4D97-AF65-F5344CB8AC3E}">
        <p14:creationId xmlns:p14="http://schemas.microsoft.com/office/powerpoint/2010/main" val="180249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pic>
        <p:nvPicPr>
          <p:cNvPr id="4" name="Picture 3" descr="histogram_mid_elev.1917.12.29.eps"/>
          <p:cNvPicPr>
            <a:picLocks noChangeAspect="1"/>
          </p:cNvPicPr>
          <p:nvPr/>
        </p:nvPicPr>
        <p:blipFill>
          <a:blip r:embed="rId3"/>
          <a:srcRect l="86465" t="74940" b="3479"/>
          <a:stretch>
            <a:fillRect/>
          </a:stretch>
        </p:blipFill>
        <p:spPr>
          <a:xfrm>
            <a:off x="563562" y="1612900"/>
            <a:ext cx="3652837" cy="3771900"/>
          </a:xfrm>
          <a:prstGeom prst="rect">
            <a:avLst/>
          </a:prstGeom>
        </p:spPr>
      </p:pic>
      <p:sp>
        <p:nvSpPr>
          <p:cNvPr id="6" name="TextBox 5"/>
          <p:cNvSpPr txBox="1"/>
          <p:nvPr/>
        </p:nvSpPr>
        <p:spPr>
          <a:xfrm rot="16200000">
            <a:off x="-70207" y="2817995"/>
            <a:ext cx="898203" cy="461665"/>
          </a:xfrm>
          <a:prstGeom prst="rect">
            <a:avLst/>
          </a:prstGeom>
          <a:noFill/>
        </p:spPr>
        <p:txBody>
          <a:bodyPr wrap="none" rtlCol="0">
            <a:spAutoFit/>
          </a:bodyPr>
          <a:lstStyle/>
          <a:p>
            <a:r>
              <a:rPr lang="en-US" sz="2400" dirty="0" smtClean="0"/>
              <a:t>count</a:t>
            </a:r>
            <a:endParaRPr lang="en-US" sz="2400" dirty="0"/>
          </a:p>
        </p:txBody>
      </p:sp>
      <p:sp>
        <p:nvSpPr>
          <p:cNvPr id="11" name="TextBox 10"/>
          <p:cNvSpPr txBox="1"/>
          <p:nvPr/>
        </p:nvSpPr>
        <p:spPr>
          <a:xfrm>
            <a:off x="908113" y="5334000"/>
            <a:ext cx="3619372" cy="1200329"/>
          </a:xfrm>
          <a:prstGeom prst="rect">
            <a:avLst/>
          </a:prstGeom>
          <a:noFill/>
        </p:spPr>
        <p:txBody>
          <a:bodyPr wrap="square" rtlCol="0">
            <a:spAutoFit/>
          </a:bodyPr>
          <a:lstStyle/>
          <a:p>
            <a:pPr algn="ctr"/>
            <a:endParaRPr lang="en-US" sz="2400" dirty="0" smtClean="0"/>
          </a:p>
          <a:p>
            <a:pPr algn="ctr"/>
            <a:endParaRPr lang="en-US" sz="1200" dirty="0" smtClean="0"/>
          </a:p>
          <a:p>
            <a:pPr algn="ctr"/>
            <a:r>
              <a:rPr lang="en-US" sz="3600" dirty="0" smtClean="0"/>
              <a:t>1 day of weather </a:t>
            </a:r>
          </a:p>
        </p:txBody>
      </p:sp>
      <p:sp>
        <p:nvSpPr>
          <p:cNvPr id="12" name="TextBox 11"/>
          <p:cNvSpPr txBox="1"/>
          <p:nvPr/>
        </p:nvSpPr>
        <p:spPr>
          <a:xfrm>
            <a:off x="1206500" y="5334000"/>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pic>
        <p:nvPicPr>
          <p:cNvPr id="8" name="Picture 7" descr="histogram_mid_elev.1917.12.29.eps"/>
          <p:cNvPicPr>
            <a:picLocks noChangeAspect="1"/>
          </p:cNvPicPr>
          <p:nvPr/>
        </p:nvPicPr>
        <p:blipFill rotWithShape="1">
          <a:blip r:embed="rId4"/>
          <a:srcRect l="86678" t="75911" b="3058"/>
          <a:stretch/>
        </p:blipFill>
        <p:spPr>
          <a:xfrm>
            <a:off x="563562" y="1488158"/>
            <a:ext cx="3873453" cy="3960142"/>
          </a:xfrm>
          <a:prstGeom prst="rect">
            <a:avLst/>
          </a:prstGeom>
        </p:spPr>
      </p:pic>
      <p:sp>
        <p:nvSpPr>
          <p:cNvPr id="9" name="TextBox 8"/>
          <p:cNvSpPr txBox="1"/>
          <p:nvPr/>
        </p:nvSpPr>
        <p:spPr>
          <a:xfrm>
            <a:off x="4193249" y="1899672"/>
            <a:ext cx="4950751" cy="3046988"/>
          </a:xfrm>
          <a:prstGeom prst="rect">
            <a:avLst/>
          </a:prstGeom>
          <a:noFill/>
        </p:spPr>
        <p:txBody>
          <a:bodyPr wrap="square" rtlCol="0">
            <a:spAutoFit/>
          </a:bodyPr>
          <a:lstStyle/>
          <a:p>
            <a:pPr marL="342900" indent="-342900">
              <a:buFont typeface="Arial" charset="0"/>
              <a:buChar char="•"/>
            </a:pPr>
            <a:r>
              <a:rPr lang="en-US" sz="2400" dirty="0" smtClean="0"/>
              <a:t>Variable Infiltration Capacity (VIC) model, </a:t>
            </a:r>
            <a:r>
              <a:rPr lang="en-US" sz="2000" dirty="0" smtClean="0"/>
              <a:t>total runoff = base flow + runoff</a:t>
            </a:r>
          </a:p>
          <a:p>
            <a:pPr marL="342900" indent="-342900">
              <a:buFont typeface="Arial" charset="0"/>
              <a:buChar char="•"/>
            </a:pPr>
            <a:r>
              <a:rPr lang="en-US" sz="2400" dirty="0"/>
              <a:t>s</a:t>
            </a:r>
            <a:r>
              <a:rPr lang="en-US" sz="2400" dirty="0" smtClean="0"/>
              <a:t>ingle grid, elevation 1250 m</a:t>
            </a:r>
          </a:p>
          <a:p>
            <a:pPr marL="342900" indent="-342900">
              <a:buFont typeface="Arial" charset="0"/>
              <a:buChar char="•"/>
            </a:pPr>
            <a:r>
              <a:rPr lang="en-US" sz="2400" dirty="0" smtClean="0"/>
              <a:t>1 </a:t>
            </a:r>
            <a:r>
              <a:rPr lang="en-US" sz="2400" dirty="0"/>
              <a:t>day of meteorological </a:t>
            </a:r>
            <a:r>
              <a:rPr lang="en-US" sz="2400" dirty="0" err="1"/>
              <a:t>forcings</a:t>
            </a:r>
            <a:r>
              <a:rPr lang="en-US" sz="2400" dirty="0"/>
              <a:t> (Dec 29, 1917</a:t>
            </a:r>
            <a:r>
              <a:rPr lang="en-US" sz="2400" dirty="0" smtClean="0"/>
              <a:t>)</a:t>
            </a:r>
          </a:p>
          <a:p>
            <a:pPr marL="342900" indent="-342900">
              <a:buFont typeface="Arial" charset="0"/>
              <a:buChar char="•"/>
            </a:pPr>
            <a:r>
              <a:rPr lang="en-US" sz="2400" dirty="0" smtClean="0"/>
              <a:t>initial historical conditions from Dec 28 (1916-2006) </a:t>
            </a:r>
          </a:p>
          <a:p>
            <a:pPr marL="342900" indent="-342900">
              <a:buFont typeface="Arial" charset="0"/>
              <a:buChar char="•"/>
            </a:pPr>
            <a:r>
              <a:rPr lang="en-US" sz="2400" dirty="0" smtClean="0"/>
              <a:t>red line = event magnitude</a:t>
            </a:r>
          </a:p>
        </p:txBody>
      </p:sp>
      <p:sp>
        <p:nvSpPr>
          <p:cNvPr id="3" name="Slide Number Placeholder 2"/>
          <p:cNvSpPr>
            <a:spLocks noGrp="1"/>
          </p:cNvSpPr>
          <p:nvPr>
            <p:ph type="sldNum" sz="quarter" idx="12"/>
          </p:nvPr>
        </p:nvSpPr>
        <p:spPr/>
        <p:txBody>
          <a:bodyPr/>
          <a:lstStyle/>
          <a:p>
            <a:fld id="{08A71FCF-8162-CF4F-97AC-67D24C9EE9EE}" type="slidenum">
              <a:rPr lang="en-US" smtClean="0"/>
              <a:pPr/>
              <a:t>78</a:t>
            </a:fld>
            <a:endParaRPr lang="en-US"/>
          </a:p>
        </p:txBody>
      </p:sp>
    </p:spTree>
    <p:extLst>
      <p:ext uri="{BB962C8B-B14F-4D97-AF65-F5344CB8AC3E}">
        <p14:creationId xmlns:p14="http://schemas.microsoft.com/office/powerpoint/2010/main" val="766831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7844" y="1482281"/>
            <a:ext cx="3022599" cy="4300246"/>
            <a:chOff x="-187844" y="1482281"/>
            <a:chExt cx="3022599" cy="4300246"/>
          </a:xfrm>
        </p:grpSpPr>
        <p:pic>
          <p:nvPicPr>
            <p:cNvPr id="32" name="Picture 31" descr="histogram_mid_elev.1917.12.29.eps"/>
            <p:cNvPicPr>
              <a:picLocks noChangeAspect="1"/>
            </p:cNvPicPr>
            <p:nvPr/>
          </p:nvPicPr>
          <p:blipFill rotWithShape="1">
            <a:blip r:embed="rId3"/>
            <a:srcRect l="43577" t="75398" r="41072" b="3059"/>
            <a:stretch/>
          </p:blipFill>
          <p:spPr>
            <a:xfrm>
              <a:off x="200131" y="1617509"/>
              <a:ext cx="2374710" cy="2158221"/>
            </a:xfrm>
            <a:prstGeom prst="rect">
              <a:avLst/>
            </a:prstGeom>
          </p:spPr>
        </p:pic>
        <p:sp>
          <p:nvSpPr>
            <p:cNvPr id="14" name="TextBox 13"/>
            <p:cNvSpPr txBox="1"/>
            <p:nvPr/>
          </p:nvSpPr>
          <p:spPr>
            <a:xfrm>
              <a:off x="-187844" y="3759200"/>
              <a:ext cx="3022599" cy="584775"/>
            </a:xfrm>
            <a:prstGeom prst="rect">
              <a:avLst/>
            </a:prstGeom>
            <a:noFill/>
          </p:spPr>
          <p:txBody>
            <a:bodyPr wrap="square" rtlCol="0">
              <a:spAutoFit/>
            </a:bodyPr>
            <a:lstStyle/>
            <a:p>
              <a:pPr algn="ctr"/>
              <a:r>
                <a:rPr lang="en-US" sz="1600" dirty="0" smtClean="0"/>
                <a:t>total runoff (mm)</a:t>
              </a:r>
            </a:p>
            <a:p>
              <a:pPr algn="ctr"/>
              <a:endParaRPr lang="en-US" sz="1600" dirty="0" smtClean="0"/>
            </a:p>
          </p:txBody>
        </p:sp>
        <p:sp>
          <p:nvSpPr>
            <p:cNvPr id="23" name="TextBox 22"/>
            <p:cNvSpPr txBox="1"/>
            <p:nvPr/>
          </p:nvSpPr>
          <p:spPr>
            <a:xfrm>
              <a:off x="283595" y="4151311"/>
              <a:ext cx="2079720" cy="1631216"/>
            </a:xfrm>
            <a:prstGeom prst="rect">
              <a:avLst/>
            </a:prstGeom>
            <a:noFill/>
          </p:spPr>
          <p:txBody>
            <a:bodyPr wrap="square" rtlCol="0">
              <a:spAutoFit/>
            </a:bodyPr>
            <a:lstStyle/>
            <a:p>
              <a:pPr algn="ctr"/>
              <a:r>
                <a:rPr lang="en-US" sz="3600" dirty="0" smtClean="0"/>
                <a:t>4 days of weather</a:t>
              </a:r>
            </a:p>
            <a:p>
              <a:pPr algn="ctr"/>
              <a:endParaRPr lang="en-US" sz="400" dirty="0" smtClean="0"/>
            </a:p>
            <a:p>
              <a:pPr algn="ctr"/>
              <a:r>
                <a:rPr lang="en-US" sz="2400" dirty="0" smtClean="0"/>
                <a:t>(start Dec 26) </a:t>
              </a: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89688"/>
            <a:stretch/>
          </p:blipFill>
          <p:spPr>
            <a:xfrm>
              <a:off x="25201" y="1482281"/>
              <a:ext cx="241017" cy="2329750"/>
            </a:xfrm>
            <a:prstGeom prst="rect">
              <a:avLst/>
            </a:prstGeom>
          </p:spPr>
        </p:pic>
      </p:grpSp>
      <p:sp>
        <p:nvSpPr>
          <p:cNvPr id="16"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sp>
        <p:nvSpPr>
          <p:cNvPr id="19" name="TextBox 18"/>
          <p:cNvSpPr txBox="1"/>
          <p:nvPr/>
        </p:nvSpPr>
        <p:spPr>
          <a:xfrm>
            <a:off x="7208577" y="3795140"/>
            <a:ext cx="1846523" cy="584775"/>
          </a:xfrm>
          <a:prstGeom prst="rect">
            <a:avLst/>
          </a:prstGeom>
          <a:noFill/>
        </p:spPr>
        <p:txBody>
          <a:bodyPr wrap="square" rtlCol="0">
            <a:spAutoFit/>
          </a:bodyPr>
          <a:lstStyle/>
          <a:p>
            <a:pPr algn="ctr"/>
            <a:r>
              <a:rPr lang="en-US" sz="1600" dirty="0" smtClean="0"/>
              <a:t>total runoff (mm)</a:t>
            </a:r>
          </a:p>
          <a:p>
            <a:pPr algn="ctr"/>
            <a:endParaRPr lang="en-US" sz="1600" dirty="0" smtClean="0"/>
          </a:p>
        </p:txBody>
      </p:sp>
      <p:sp>
        <p:nvSpPr>
          <p:cNvPr id="20" name="TextBox 19"/>
          <p:cNvSpPr txBox="1"/>
          <p:nvPr/>
        </p:nvSpPr>
        <p:spPr>
          <a:xfrm>
            <a:off x="7157864" y="3617259"/>
            <a:ext cx="2079720" cy="2739211"/>
          </a:xfrm>
          <a:prstGeom prst="rect">
            <a:avLst/>
          </a:prstGeom>
          <a:noFill/>
        </p:spPr>
        <p:txBody>
          <a:bodyPr wrap="square" rtlCol="0">
            <a:spAutoFit/>
          </a:bodyPr>
          <a:lstStyle/>
          <a:p>
            <a:pPr algn="ctr"/>
            <a:endParaRPr lang="en-US" sz="2400" dirty="0" smtClean="0"/>
          </a:p>
          <a:p>
            <a:pPr algn="ctr"/>
            <a:endParaRPr lang="en-US" sz="1200" dirty="0" smtClean="0"/>
          </a:p>
          <a:p>
            <a:pPr algn="ctr"/>
            <a:r>
              <a:rPr lang="en-US" sz="3600" dirty="0" smtClean="0"/>
              <a:t>1 day of weather</a:t>
            </a:r>
          </a:p>
          <a:p>
            <a:pPr algn="ctr"/>
            <a:endParaRPr lang="en-US" sz="400" dirty="0" smtClean="0"/>
          </a:p>
          <a:p>
            <a:pPr algn="ctr"/>
            <a:r>
              <a:rPr lang="en-US" sz="2400" dirty="0"/>
              <a:t>(start Dec </a:t>
            </a:r>
            <a:r>
              <a:rPr lang="en-US" sz="2400" dirty="0" smtClean="0"/>
              <a:t>29) </a:t>
            </a:r>
            <a:endParaRPr lang="en-US" sz="2400" dirty="0"/>
          </a:p>
          <a:p>
            <a:pPr algn="ctr"/>
            <a:r>
              <a:rPr lang="en-US" sz="3600" dirty="0" smtClean="0"/>
              <a:t> </a:t>
            </a:r>
          </a:p>
        </p:txBody>
      </p:sp>
      <p:grpSp>
        <p:nvGrpSpPr>
          <p:cNvPr id="2" name="Group 1"/>
          <p:cNvGrpSpPr/>
          <p:nvPr/>
        </p:nvGrpSpPr>
        <p:grpSpPr>
          <a:xfrm>
            <a:off x="4582771" y="1623059"/>
            <a:ext cx="2443789" cy="4196695"/>
            <a:chOff x="4582771" y="1623059"/>
            <a:chExt cx="2443789" cy="4196695"/>
          </a:xfrm>
        </p:grpSpPr>
        <p:pic>
          <p:nvPicPr>
            <p:cNvPr id="25" name="Picture 24" descr="histogram_mid_elev.1917.12.29.eps"/>
            <p:cNvPicPr>
              <a:picLocks noChangeAspect="1"/>
            </p:cNvPicPr>
            <p:nvPr/>
          </p:nvPicPr>
          <p:blipFill rotWithShape="1">
            <a:blip r:embed="rId3"/>
            <a:srcRect l="71986" t="75398" r="12663" b="3059"/>
            <a:stretch/>
          </p:blipFill>
          <p:spPr>
            <a:xfrm>
              <a:off x="4582771" y="1623059"/>
              <a:ext cx="2374710" cy="2158221"/>
            </a:xfrm>
            <a:prstGeom prst="rect">
              <a:avLst/>
            </a:prstGeom>
          </p:spPr>
        </p:pic>
        <p:grpSp>
          <p:nvGrpSpPr>
            <p:cNvPr id="28" name="Group 27"/>
            <p:cNvGrpSpPr/>
            <p:nvPr/>
          </p:nvGrpSpPr>
          <p:grpSpPr>
            <a:xfrm>
              <a:off x="4946840" y="3716668"/>
              <a:ext cx="2079720" cy="2103086"/>
              <a:chOff x="4946840" y="3759200"/>
              <a:chExt cx="2079720" cy="2103086"/>
            </a:xfrm>
          </p:grpSpPr>
          <p:sp>
            <p:nvSpPr>
              <p:cNvPr id="18" name="TextBox 17"/>
              <p:cNvSpPr txBox="1"/>
              <p:nvPr/>
            </p:nvSpPr>
            <p:spPr>
              <a:xfrm>
                <a:off x="5101261" y="3759200"/>
                <a:ext cx="1657285" cy="584775"/>
              </a:xfrm>
              <a:prstGeom prst="rect">
                <a:avLst/>
              </a:prstGeom>
              <a:noFill/>
            </p:spPr>
            <p:txBody>
              <a:bodyPr wrap="square" rtlCol="0">
                <a:spAutoFit/>
              </a:bodyPr>
              <a:lstStyle/>
              <a:p>
                <a:pPr algn="ctr"/>
                <a:r>
                  <a:rPr lang="en-US" sz="1600" dirty="0" smtClean="0"/>
                  <a:t>total runoff (mm)</a:t>
                </a:r>
              </a:p>
              <a:p>
                <a:pPr algn="ctr"/>
                <a:endParaRPr lang="en-US" sz="1600" dirty="0" smtClean="0"/>
              </a:p>
            </p:txBody>
          </p:sp>
          <p:sp>
            <p:nvSpPr>
              <p:cNvPr id="21" name="TextBox 20"/>
              <p:cNvSpPr txBox="1"/>
              <p:nvPr/>
            </p:nvSpPr>
            <p:spPr>
              <a:xfrm>
                <a:off x="4946840" y="4184904"/>
                <a:ext cx="2079720" cy="1677382"/>
              </a:xfrm>
              <a:prstGeom prst="rect">
                <a:avLst/>
              </a:prstGeom>
              <a:noFill/>
            </p:spPr>
            <p:txBody>
              <a:bodyPr wrap="square" rtlCol="0">
                <a:spAutoFit/>
              </a:bodyPr>
              <a:lstStyle/>
              <a:p>
                <a:pPr algn="ctr"/>
                <a:r>
                  <a:rPr lang="en-US" sz="3600" dirty="0" smtClean="0"/>
                  <a:t>2 days of weather</a:t>
                </a:r>
              </a:p>
              <a:p>
                <a:pPr algn="ctr"/>
                <a:endParaRPr lang="en-US" sz="400" dirty="0"/>
              </a:p>
              <a:p>
                <a:pPr algn="ctr"/>
                <a:r>
                  <a:rPr lang="en-US" sz="2400" dirty="0"/>
                  <a:t>(start Dec </a:t>
                </a:r>
                <a:r>
                  <a:rPr lang="en-US" sz="2400" dirty="0" smtClean="0"/>
                  <a:t>28) </a:t>
                </a:r>
              </a:p>
            </p:txBody>
          </p:sp>
        </p:grpSp>
      </p:grpSp>
      <p:grpSp>
        <p:nvGrpSpPr>
          <p:cNvPr id="3" name="Group 2"/>
          <p:cNvGrpSpPr/>
          <p:nvPr/>
        </p:nvGrpSpPr>
        <p:grpSpPr>
          <a:xfrm>
            <a:off x="2078662" y="1623078"/>
            <a:ext cx="3022599" cy="4764817"/>
            <a:chOff x="2078662" y="1623078"/>
            <a:chExt cx="3022599" cy="4764817"/>
          </a:xfrm>
        </p:grpSpPr>
        <p:pic>
          <p:nvPicPr>
            <p:cNvPr id="31" name="Picture 30" descr="histogram_mid_elev.1917.12.29.eps"/>
            <p:cNvPicPr>
              <a:picLocks noChangeAspect="1"/>
            </p:cNvPicPr>
            <p:nvPr/>
          </p:nvPicPr>
          <p:blipFill rotWithShape="1">
            <a:blip r:embed="rId3"/>
            <a:srcRect l="57693" t="75398" r="26956" b="3059"/>
            <a:stretch/>
          </p:blipFill>
          <p:spPr>
            <a:xfrm>
              <a:off x="2389697" y="1623078"/>
              <a:ext cx="2374710" cy="2158221"/>
            </a:xfrm>
            <a:prstGeom prst="rect">
              <a:avLst/>
            </a:prstGeom>
          </p:spPr>
        </p:pic>
        <p:grpSp>
          <p:nvGrpSpPr>
            <p:cNvPr id="29" name="Group 28"/>
            <p:cNvGrpSpPr/>
            <p:nvPr/>
          </p:nvGrpSpPr>
          <p:grpSpPr>
            <a:xfrm>
              <a:off x="2078662" y="3757017"/>
              <a:ext cx="3022599" cy="2630878"/>
              <a:chOff x="2078662" y="3778283"/>
              <a:chExt cx="3022599" cy="2630878"/>
            </a:xfrm>
          </p:grpSpPr>
          <p:sp>
            <p:nvSpPr>
              <p:cNvPr id="17" name="TextBox 16"/>
              <p:cNvSpPr txBox="1"/>
              <p:nvPr/>
            </p:nvSpPr>
            <p:spPr>
              <a:xfrm>
                <a:off x="2078662" y="3778283"/>
                <a:ext cx="3022599" cy="584775"/>
              </a:xfrm>
              <a:prstGeom prst="rect">
                <a:avLst/>
              </a:prstGeom>
              <a:noFill/>
            </p:spPr>
            <p:txBody>
              <a:bodyPr wrap="square" rtlCol="0">
                <a:spAutoFit/>
              </a:bodyPr>
              <a:lstStyle/>
              <a:p>
                <a:pPr algn="ctr"/>
                <a:r>
                  <a:rPr lang="en-US" sz="1600" dirty="0" smtClean="0"/>
                  <a:t>total runoff (mm)</a:t>
                </a:r>
              </a:p>
              <a:p>
                <a:pPr algn="ctr"/>
                <a:endParaRPr lang="en-US" sz="1600" dirty="0" smtClean="0"/>
              </a:p>
            </p:txBody>
          </p:sp>
          <p:sp>
            <p:nvSpPr>
              <p:cNvPr id="22" name="TextBox 21"/>
              <p:cNvSpPr txBox="1"/>
              <p:nvPr/>
            </p:nvSpPr>
            <p:spPr>
              <a:xfrm>
                <a:off x="2550101" y="4177781"/>
                <a:ext cx="2079720" cy="2231380"/>
              </a:xfrm>
              <a:prstGeom prst="rect">
                <a:avLst/>
              </a:prstGeom>
              <a:noFill/>
            </p:spPr>
            <p:txBody>
              <a:bodyPr wrap="square" rtlCol="0">
                <a:spAutoFit/>
              </a:bodyPr>
              <a:lstStyle/>
              <a:p>
                <a:pPr algn="ctr"/>
                <a:r>
                  <a:rPr lang="en-US" sz="3600" dirty="0" smtClean="0"/>
                  <a:t>3 days of weather</a:t>
                </a:r>
              </a:p>
              <a:p>
                <a:pPr algn="ctr"/>
                <a:endParaRPr lang="en-US" sz="400" dirty="0"/>
              </a:p>
              <a:p>
                <a:pPr algn="ctr"/>
                <a:r>
                  <a:rPr lang="en-US" sz="2400" dirty="0"/>
                  <a:t>(start Dec </a:t>
                </a:r>
                <a:r>
                  <a:rPr lang="en-US" sz="2400" dirty="0" smtClean="0"/>
                  <a:t>27) </a:t>
                </a:r>
                <a:endParaRPr lang="en-US" sz="2400" dirty="0"/>
              </a:p>
              <a:p>
                <a:pPr algn="ctr"/>
                <a:r>
                  <a:rPr lang="en-US" sz="3600" dirty="0" smtClean="0"/>
                  <a:t> </a:t>
                </a:r>
              </a:p>
            </p:txBody>
          </p:sp>
        </p:grpSp>
      </p:grpSp>
      <p:pic>
        <p:nvPicPr>
          <p:cNvPr id="33" name="Picture 32" descr="histogram_mid_elev.1917.12.29.eps"/>
          <p:cNvPicPr>
            <a:picLocks noChangeAspect="1"/>
          </p:cNvPicPr>
          <p:nvPr/>
        </p:nvPicPr>
        <p:blipFill rotWithShape="1">
          <a:blip r:embed="rId3"/>
          <a:srcRect l="86323" t="75398" b="3059"/>
          <a:stretch/>
        </p:blipFill>
        <p:spPr>
          <a:xfrm>
            <a:off x="6805914" y="1622673"/>
            <a:ext cx="2115689" cy="2158221"/>
          </a:xfrm>
          <a:prstGeom prst="rect">
            <a:avLst/>
          </a:prstGeom>
        </p:spPr>
      </p:pic>
      <p:sp>
        <p:nvSpPr>
          <p:cNvPr id="4" name="Slide Number Placeholder 3"/>
          <p:cNvSpPr>
            <a:spLocks noGrp="1"/>
          </p:cNvSpPr>
          <p:nvPr>
            <p:ph type="sldNum" sz="quarter" idx="12"/>
          </p:nvPr>
        </p:nvSpPr>
        <p:spPr/>
        <p:txBody>
          <a:bodyPr/>
          <a:lstStyle/>
          <a:p>
            <a:fld id="{08A71FCF-8162-CF4F-97AC-67D24C9EE9EE}" type="slidenum">
              <a:rPr lang="en-US" smtClean="0"/>
              <a:pPr/>
              <a:t>79</a:t>
            </a:fld>
            <a:endParaRPr lang="en-US"/>
          </a:p>
        </p:txBody>
      </p:sp>
    </p:spTree>
    <p:extLst>
      <p:ext uri="{BB962C8B-B14F-4D97-AF65-F5344CB8AC3E}">
        <p14:creationId xmlns:p14="http://schemas.microsoft.com/office/powerpoint/2010/main" val="421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514" b="57390"/>
          <a:stretch/>
        </p:blipFill>
        <p:spPr>
          <a:xfrm>
            <a:off x="-876301" y="952500"/>
            <a:ext cx="10455840" cy="46136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142"/>
            <a:ext cx="9144000" cy="819885"/>
          </a:xfrm>
          <a:prstGeom prst="rect">
            <a:avLst/>
          </a:prstGeom>
        </p:spPr>
      </p:pic>
      <p:sp>
        <p:nvSpPr>
          <p:cNvPr id="6" name="Rectangle 5"/>
          <p:cNvSpPr/>
          <p:nvPr/>
        </p:nvSpPr>
        <p:spPr>
          <a:xfrm>
            <a:off x="0" y="66516"/>
            <a:ext cx="9144000" cy="492443"/>
          </a:xfrm>
          <a:prstGeom prst="rect">
            <a:avLst/>
          </a:prstGeom>
        </p:spPr>
        <p:txBody>
          <a:bodyPr wrap="square">
            <a:spAutoFit/>
          </a:bodyPr>
          <a:lstStyle/>
          <a:p>
            <a:pPr marL="457200" indent="-457200" algn="ctr">
              <a:defRPr/>
            </a:pPr>
            <a:r>
              <a:rPr lang="en-US" sz="2600" b="1" dirty="0" smtClean="0">
                <a:solidFill>
                  <a:srgbClr val="000000"/>
                </a:solidFill>
              </a:rPr>
              <a:t>Spatial Hydrologic Sensitivities for Six </a:t>
            </a:r>
            <a:r>
              <a:rPr lang="en-US" sz="2600" b="1" dirty="0">
                <a:solidFill>
                  <a:srgbClr val="000000"/>
                </a:solidFill>
              </a:rPr>
              <a:t>L</a:t>
            </a:r>
            <a:r>
              <a:rPr lang="en-US" sz="2600" b="1" dirty="0" smtClean="0">
                <a:solidFill>
                  <a:srgbClr val="000000"/>
                </a:solidFill>
              </a:rPr>
              <a:t>and </a:t>
            </a:r>
            <a:r>
              <a:rPr lang="en-US" sz="2600" b="1" dirty="0">
                <a:solidFill>
                  <a:srgbClr val="000000"/>
                </a:solidFill>
              </a:rPr>
              <a:t>S</a:t>
            </a:r>
            <a:r>
              <a:rPr lang="en-US" sz="2600" b="1" dirty="0" smtClean="0">
                <a:solidFill>
                  <a:srgbClr val="000000"/>
                </a:solidFill>
              </a:rPr>
              <a:t>urface </a:t>
            </a:r>
            <a:r>
              <a:rPr lang="en-US" sz="2600" b="1" dirty="0">
                <a:solidFill>
                  <a:srgbClr val="000000"/>
                </a:solidFill>
              </a:rPr>
              <a:t>M</a:t>
            </a:r>
            <a:r>
              <a:rPr lang="en-US" sz="2600" b="1" dirty="0" smtClean="0">
                <a:solidFill>
                  <a:srgbClr val="000000"/>
                </a:solidFill>
              </a:rPr>
              <a:t>odels</a:t>
            </a:r>
            <a:endParaRPr lang="en-US" sz="2600" b="1" dirty="0">
              <a:solidFill>
                <a:srgbClr val="000000"/>
              </a:solidFill>
            </a:endParaRPr>
          </a:p>
        </p:txBody>
      </p:sp>
      <p:sp>
        <p:nvSpPr>
          <p:cNvPr id="7" name="Slide Number Placeholder 6"/>
          <p:cNvSpPr>
            <a:spLocks noGrp="1"/>
          </p:cNvSpPr>
          <p:nvPr>
            <p:ph type="sldNum" sz="quarter" idx="12"/>
          </p:nvPr>
        </p:nvSpPr>
        <p:spPr/>
        <p:txBody>
          <a:bodyPr/>
          <a:lstStyle/>
          <a:p>
            <a:fld id="{08A71FCF-8162-CF4F-97AC-67D24C9EE9EE}" type="slidenum">
              <a:rPr lang="en-US" smtClean="0"/>
              <a:pPr/>
              <a:t>8</a:t>
            </a:fld>
            <a:endParaRPr lang="en-US"/>
          </a:p>
        </p:txBody>
      </p:sp>
    </p:spTree>
    <p:extLst>
      <p:ext uri="{BB962C8B-B14F-4D97-AF65-F5344CB8AC3E}">
        <p14:creationId xmlns:p14="http://schemas.microsoft.com/office/powerpoint/2010/main" val="15627647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histogram_mid_elev.1917.12.29.eps"/>
          <p:cNvPicPr>
            <a:picLocks noChangeAspect="1"/>
          </p:cNvPicPr>
          <p:nvPr/>
        </p:nvPicPr>
        <p:blipFill rotWithShape="1">
          <a:blip r:embed="rId2"/>
          <a:srcRect l="2196"/>
          <a:stretch/>
        </p:blipFill>
        <p:spPr>
          <a:xfrm>
            <a:off x="601886" y="1311576"/>
            <a:ext cx="8289051" cy="5488551"/>
          </a:xfrm>
          <a:prstGeom prst="rect">
            <a:avLst/>
          </a:prstGeom>
        </p:spPr>
      </p:pic>
      <p:sp>
        <p:nvSpPr>
          <p:cNvPr id="3" name="Rectangle 2"/>
          <p:cNvSpPr/>
          <p:nvPr/>
        </p:nvSpPr>
        <p:spPr>
          <a:xfrm>
            <a:off x="704193" y="2501464"/>
            <a:ext cx="8128657" cy="178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93999" y="3851425"/>
            <a:ext cx="8128657" cy="178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04192" y="5233625"/>
            <a:ext cx="8128657" cy="178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44196" y="6599304"/>
            <a:ext cx="8128657" cy="1786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34097" y="2435811"/>
            <a:ext cx="7979157" cy="276999"/>
          </a:xfrm>
          <a:prstGeom prst="rect">
            <a:avLst/>
          </a:prstGeom>
          <a:noFill/>
        </p:spPr>
        <p:txBody>
          <a:bodyPr wrap="square" rtlCol="0">
            <a:spAutoFit/>
          </a:bodyPr>
          <a:lstStyle/>
          <a:p>
            <a:r>
              <a:rPr lang="en-US" sz="1200" dirty="0" smtClean="0"/>
              <a:t>28 days                    27 days                     26 </a:t>
            </a:r>
            <a:r>
              <a:rPr lang="en-US" sz="1200" dirty="0"/>
              <a:t>days                   </a:t>
            </a:r>
            <a:r>
              <a:rPr lang="en-US" sz="1200" dirty="0" smtClean="0"/>
              <a:t>  25 days                     24 </a:t>
            </a:r>
            <a:r>
              <a:rPr lang="en-US" sz="1200" dirty="0"/>
              <a:t>days                </a:t>
            </a:r>
            <a:r>
              <a:rPr lang="en-US" sz="1200" dirty="0" smtClean="0"/>
              <a:t>     23 days                     22 days</a:t>
            </a:r>
          </a:p>
        </p:txBody>
      </p:sp>
      <p:sp>
        <p:nvSpPr>
          <p:cNvPr id="10" name="TextBox 9"/>
          <p:cNvSpPr txBox="1"/>
          <p:nvPr/>
        </p:nvSpPr>
        <p:spPr>
          <a:xfrm>
            <a:off x="934097" y="3810071"/>
            <a:ext cx="7979157" cy="276999"/>
          </a:xfrm>
          <a:prstGeom prst="rect">
            <a:avLst/>
          </a:prstGeom>
          <a:noFill/>
        </p:spPr>
        <p:txBody>
          <a:bodyPr wrap="square" rtlCol="0">
            <a:spAutoFit/>
          </a:bodyPr>
          <a:lstStyle/>
          <a:p>
            <a:r>
              <a:rPr lang="en-US" sz="1200" dirty="0" smtClean="0"/>
              <a:t>21 days                     20 days                    19 </a:t>
            </a:r>
            <a:r>
              <a:rPr lang="en-US" sz="1200" dirty="0"/>
              <a:t>days                   </a:t>
            </a:r>
            <a:r>
              <a:rPr lang="en-US" sz="1200" dirty="0" smtClean="0"/>
              <a:t>  18 days                     17 </a:t>
            </a:r>
            <a:r>
              <a:rPr lang="en-US" sz="1200" dirty="0"/>
              <a:t>days                </a:t>
            </a:r>
            <a:r>
              <a:rPr lang="en-US" sz="1200" dirty="0" smtClean="0"/>
              <a:t>     16 days                     15 days</a:t>
            </a:r>
          </a:p>
        </p:txBody>
      </p:sp>
      <p:sp>
        <p:nvSpPr>
          <p:cNvPr id="11" name="TextBox 10"/>
          <p:cNvSpPr txBox="1"/>
          <p:nvPr/>
        </p:nvSpPr>
        <p:spPr>
          <a:xfrm>
            <a:off x="934096" y="5210695"/>
            <a:ext cx="7979157" cy="276999"/>
          </a:xfrm>
          <a:prstGeom prst="rect">
            <a:avLst/>
          </a:prstGeom>
          <a:noFill/>
        </p:spPr>
        <p:txBody>
          <a:bodyPr wrap="square" rtlCol="0">
            <a:spAutoFit/>
          </a:bodyPr>
          <a:lstStyle/>
          <a:p>
            <a:r>
              <a:rPr lang="en-US" sz="1200" dirty="0" smtClean="0"/>
              <a:t>14 days                    13 days                     12 </a:t>
            </a:r>
            <a:r>
              <a:rPr lang="en-US" sz="1200" dirty="0"/>
              <a:t>days                   </a:t>
            </a:r>
            <a:r>
              <a:rPr lang="en-US" sz="1200" dirty="0" smtClean="0"/>
              <a:t>  11 days                     10 </a:t>
            </a:r>
            <a:r>
              <a:rPr lang="en-US" sz="1200" dirty="0"/>
              <a:t>days         </a:t>
            </a:r>
            <a:r>
              <a:rPr lang="en-US" sz="1200" dirty="0" smtClean="0"/>
              <a:t>              9 days                        8 days</a:t>
            </a:r>
          </a:p>
        </p:txBody>
      </p:sp>
      <p:sp>
        <p:nvSpPr>
          <p:cNvPr id="12" name="TextBox 11"/>
          <p:cNvSpPr txBox="1"/>
          <p:nvPr/>
        </p:nvSpPr>
        <p:spPr>
          <a:xfrm>
            <a:off x="966369" y="6569309"/>
            <a:ext cx="7979157" cy="276999"/>
          </a:xfrm>
          <a:prstGeom prst="rect">
            <a:avLst/>
          </a:prstGeom>
          <a:noFill/>
        </p:spPr>
        <p:txBody>
          <a:bodyPr wrap="square" rtlCol="0">
            <a:spAutoFit/>
          </a:bodyPr>
          <a:lstStyle/>
          <a:p>
            <a:r>
              <a:rPr lang="en-US" sz="1200" dirty="0"/>
              <a:t> </a:t>
            </a:r>
            <a:r>
              <a:rPr lang="en-US" sz="1200" dirty="0" smtClean="0"/>
              <a:t>7 days                        6 days                      5 </a:t>
            </a:r>
            <a:r>
              <a:rPr lang="en-US" sz="1200" dirty="0"/>
              <a:t>days                   </a:t>
            </a:r>
            <a:r>
              <a:rPr lang="en-US" sz="1200" dirty="0" smtClean="0"/>
              <a:t>    4 days                       3 </a:t>
            </a:r>
            <a:r>
              <a:rPr lang="en-US" sz="1200" dirty="0"/>
              <a:t>days             </a:t>
            </a:r>
            <a:r>
              <a:rPr lang="en-US" sz="1200" dirty="0" smtClean="0"/>
              <a:t>          2 days                        1 day</a:t>
            </a:r>
          </a:p>
        </p:txBody>
      </p:sp>
      <p:sp>
        <p:nvSpPr>
          <p:cNvPr id="13" name="TextBox 12"/>
          <p:cNvSpPr txBox="1"/>
          <p:nvPr/>
        </p:nvSpPr>
        <p:spPr>
          <a:xfrm rot="16200000">
            <a:off x="-270683" y="3747717"/>
            <a:ext cx="898203" cy="461665"/>
          </a:xfrm>
          <a:prstGeom prst="rect">
            <a:avLst/>
          </a:prstGeom>
          <a:noFill/>
        </p:spPr>
        <p:txBody>
          <a:bodyPr wrap="none" rtlCol="0">
            <a:spAutoFit/>
          </a:bodyPr>
          <a:lstStyle/>
          <a:p>
            <a:r>
              <a:rPr lang="en-US" sz="2400" dirty="0" smtClean="0"/>
              <a:t>count</a:t>
            </a:r>
            <a:endParaRPr lang="en-US" sz="2400" dirty="0"/>
          </a:p>
        </p:txBody>
      </p:sp>
      <p:sp>
        <p:nvSpPr>
          <p:cNvPr id="16" name="Rectangle 15"/>
          <p:cNvSpPr/>
          <p:nvPr/>
        </p:nvSpPr>
        <p:spPr>
          <a:xfrm>
            <a:off x="4130936" y="5412627"/>
            <a:ext cx="1194099" cy="143691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25035" y="2679202"/>
            <a:ext cx="1194099" cy="143691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80</a:t>
            </a:fld>
            <a:endParaRPr lang="en-US"/>
          </a:p>
        </p:txBody>
      </p:sp>
    </p:spTree>
    <p:extLst>
      <p:ext uri="{BB962C8B-B14F-4D97-AF65-F5344CB8AC3E}">
        <p14:creationId xmlns:p14="http://schemas.microsoft.com/office/powerpoint/2010/main" val="48221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sp>
        <p:nvSpPr>
          <p:cNvPr id="17" name="Rectangle 16"/>
          <p:cNvSpPr/>
          <p:nvPr/>
        </p:nvSpPr>
        <p:spPr>
          <a:xfrm>
            <a:off x="1094486" y="6322106"/>
            <a:ext cx="8128657"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pic>
        <p:nvPicPr>
          <p:cNvPr id="20" name="Picture 19" descr="line_mid_elev.1917.12.29.eps"/>
          <p:cNvPicPr>
            <a:picLocks noChangeAspect="1"/>
          </p:cNvPicPr>
          <p:nvPr/>
        </p:nvPicPr>
        <p:blipFill rotWithShape="1">
          <a:blip r:embed="rId3"/>
          <a:srcRect l="4756" t="7208" b="4674"/>
          <a:stretch/>
        </p:blipFill>
        <p:spPr>
          <a:xfrm>
            <a:off x="1134318" y="1329290"/>
            <a:ext cx="6053559" cy="4990488"/>
          </a:xfrm>
          <a:prstGeom prst="rect">
            <a:avLst/>
          </a:prstGeom>
        </p:spPr>
      </p:pic>
      <p:grpSp>
        <p:nvGrpSpPr>
          <p:cNvPr id="23" name="Group 22"/>
          <p:cNvGrpSpPr/>
          <p:nvPr/>
        </p:nvGrpSpPr>
        <p:grpSpPr>
          <a:xfrm>
            <a:off x="5478728" y="1523384"/>
            <a:ext cx="3408253" cy="923330"/>
            <a:chOff x="2373313" y="4394368"/>
            <a:chExt cx="3408253" cy="923330"/>
          </a:xfrm>
        </p:grpSpPr>
        <p:cxnSp>
          <p:nvCxnSpPr>
            <p:cNvPr id="24" name="Straight Connector 23"/>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1917</a:t>
              </a:r>
            </a:p>
            <a:p>
              <a:r>
                <a:rPr lang="en-US" dirty="0" smtClean="0"/>
                <a:t>initial conditions (1916-2006)</a:t>
              </a:r>
              <a:endParaRPr lang="en-US" dirty="0"/>
            </a:p>
          </p:txBody>
        </p:sp>
        <p:cxnSp>
          <p:nvCxnSpPr>
            <p:cNvPr id="26" name="Straight Connector 25"/>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3273623" y="6354953"/>
            <a:ext cx="7979157" cy="461665"/>
          </a:xfrm>
          <a:prstGeom prst="rect">
            <a:avLst/>
          </a:prstGeom>
          <a:noFill/>
        </p:spPr>
        <p:txBody>
          <a:bodyPr wrap="square" rtlCol="0">
            <a:spAutoFit/>
          </a:bodyPr>
          <a:lstStyle/>
          <a:p>
            <a:r>
              <a:rPr lang="en-US" sz="2400" dirty="0" smtClean="0"/>
              <a:t>days </a:t>
            </a:r>
            <a:r>
              <a:rPr lang="en-US" sz="2400" smtClean="0"/>
              <a:t>of weather</a:t>
            </a:r>
            <a:endParaRPr lang="en-US" sz="2400" dirty="0" smtClean="0"/>
          </a:p>
        </p:txBody>
      </p:sp>
      <p:sp>
        <p:nvSpPr>
          <p:cNvPr id="2" name="Slide Number Placeholder 1"/>
          <p:cNvSpPr>
            <a:spLocks noGrp="1"/>
          </p:cNvSpPr>
          <p:nvPr>
            <p:ph type="sldNum" sz="quarter" idx="12"/>
          </p:nvPr>
        </p:nvSpPr>
        <p:spPr/>
        <p:txBody>
          <a:bodyPr/>
          <a:lstStyle/>
          <a:p>
            <a:fld id="{08A71FCF-8162-CF4F-97AC-67D24C9EE9EE}" type="slidenum">
              <a:rPr lang="en-US" smtClean="0"/>
              <a:pPr/>
              <a:t>81</a:t>
            </a:fld>
            <a:endParaRPr lang="en-US"/>
          </a:p>
        </p:txBody>
      </p:sp>
    </p:spTree>
    <p:extLst>
      <p:ext uri="{BB962C8B-B14F-4D97-AF65-F5344CB8AC3E}">
        <p14:creationId xmlns:p14="http://schemas.microsoft.com/office/powerpoint/2010/main" val="151124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ine_mid_elev.1917.12.29.eps"/>
          <p:cNvPicPr>
            <a:picLocks noChangeAspect="1"/>
          </p:cNvPicPr>
          <p:nvPr/>
        </p:nvPicPr>
        <p:blipFill rotWithShape="1">
          <a:blip r:embed="rId2"/>
          <a:srcRect l="5396" t="6814" b="4829"/>
          <a:stretch/>
        </p:blipFill>
        <p:spPr>
          <a:xfrm>
            <a:off x="1172027" y="1312330"/>
            <a:ext cx="6012876" cy="5004050"/>
          </a:xfrm>
          <a:prstGeom prst="rect">
            <a:avLst/>
          </a:prstGeom>
        </p:spPr>
      </p:pic>
      <p:grpSp>
        <p:nvGrpSpPr>
          <p:cNvPr id="5" name="Group 4"/>
          <p:cNvGrpSpPr/>
          <p:nvPr/>
        </p:nvGrpSpPr>
        <p:grpSpPr>
          <a:xfrm>
            <a:off x="5478728" y="1523384"/>
            <a:ext cx="3408253" cy="923330"/>
            <a:chOff x="2373313" y="4394368"/>
            <a:chExt cx="3408253" cy="923330"/>
          </a:xfrm>
        </p:grpSpPr>
        <p:cxnSp>
          <p:nvCxnSpPr>
            <p:cNvPr id="6" name="Straight Connector 5"/>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1917</a:t>
              </a:r>
            </a:p>
            <a:p>
              <a:r>
                <a:rPr lang="en-US" dirty="0" smtClean="0"/>
                <a:t>initial conditions (1916-2006)</a:t>
              </a:r>
              <a:endParaRPr lang="en-US" dirty="0"/>
            </a:p>
          </p:txBody>
        </p:sp>
        <p:cxnSp>
          <p:nvCxnSpPr>
            <p:cNvPr id="8" name="Straight Connector 7"/>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sp>
        <p:nvSpPr>
          <p:cNvPr id="11" name="TextBox 10"/>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grpSp>
        <p:nvGrpSpPr>
          <p:cNvPr id="13" name="Group 12"/>
          <p:cNvGrpSpPr/>
          <p:nvPr/>
        </p:nvGrpSpPr>
        <p:grpSpPr>
          <a:xfrm>
            <a:off x="2514873" y="3819646"/>
            <a:ext cx="2265471" cy="1239317"/>
            <a:chOff x="-1174641" y="3350311"/>
            <a:chExt cx="2265471" cy="1239317"/>
          </a:xfrm>
        </p:grpSpPr>
        <p:cxnSp>
          <p:nvCxnSpPr>
            <p:cNvPr id="14" name="Straight Connector 13"/>
            <p:cNvCxnSpPr/>
            <p:nvPr/>
          </p:nvCxnSpPr>
          <p:spPr>
            <a:xfrm flipV="1">
              <a:off x="396351" y="3350311"/>
              <a:ext cx="694479" cy="767842"/>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74641" y="3943297"/>
              <a:ext cx="2079720" cy="646331"/>
            </a:xfrm>
            <a:prstGeom prst="rect">
              <a:avLst/>
            </a:prstGeom>
            <a:noFill/>
          </p:spPr>
          <p:txBody>
            <a:bodyPr wrap="square" rtlCol="0">
              <a:spAutoFit/>
            </a:bodyPr>
            <a:lstStyle/>
            <a:p>
              <a:pPr algn="ctr"/>
              <a:r>
                <a:rPr lang="en-US" sz="3600" dirty="0" smtClean="0"/>
                <a:t>1985</a:t>
              </a:r>
            </a:p>
          </p:txBody>
        </p:sp>
      </p:grpSp>
      <p:sp>
        <p:nvSpPr>
          <p:cNvPr id="22" name="TextBox 21"/>
          <p:cNvSpPr txBox="1"/>
          <p:nvPr/>
        </p:nvSpPr>
        <p:spPr>
          <a:xfrm>
            <a:off x="3273623" y="6354953"/>
            <a:ext cx="7979157" cy="461665"/>
          </a:xfrm>
          <a:prstGeom prst="rect">
            <a:avLst/>
          </a:prstGeom>
          <a:noFill/>
        </p:spPr>
        <p:txBody>
          <a:bodyPr wrap="square" rtlCol="0">
            <a:spAutoFit/>
          </a:bodyPr>
          <a:lstStyle/>
          <a:p>
            <a:r>
              <a:rPr lang="en-US" sz="2400" dirty="0" smtClean="0"/>
              <a:t>days </a:t>
            </a:r>
            <a:r>
              <a:rPr lang="en-US" sz="2400" smtClean="0"/>
              <a:t>of weather</a:t>
            </a:r>
            <a:endParaRPr lang="en-US" sz="2400" dirty="0" smtClean="0"/>
          </a:p>
        </p:txBody>
      </p:sp>
      <p:sp>
        <p:nvSpPr>
          <p:cNvPr id="2" name="Slide Number Placeholder 1"/>
          <p:cNvSpPr>
            <a:spLocks noGrp="1"/>
          </p:cNvSpPr>
          <p:nvPr>
            <p:ph type="sldNum" sz="quarter" idx="12"/>
          </p:nvPr>
        </p:nvSpPr>
        <p:spPr/>
        <p:txBody>
          <a:bodyPr/>
          <a:lstStyle/>
          <a:p>
            <a:fld id="{08A71FCF-8162-CF4F-97AC-67D24C9EE9EE}" type="slidenum">
              <a:rPr lang="en-US" smtClean="0"/>
              <a:pPr/>
              <a:t>82</a:t>
            </a:fld>
            <a:endParaRPr lang="en-US"/>
          </a:p>
        </p:txBody>
      </p:sp>
    </p:spTree>
    <p:extLst>
      <p:ext uri="{BB962C8B-B14F-4D97-AF65-F5344CB8AC3E}">
        <p14:creationId xmlns:p14="http://schemas.microsoft.com/office/powerpoint/2010/main" val="5258331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line_mid_elev.1917.12.29.eps"/>
          <p:cNvPicPr>
            <a:picLocks noChangeAspect="1"/>
          </p:cNvPicPr>
          <p:nvPr/>
        </p:nvPicPr>
        <p:blipFill rotWithShape="1">
          <a:blip r:embed="rId2"/>
          <a:srcRect l="4703" t="7245" b="4400"/>
          <a:stretch/>
        </p:blipFill>
        <p:spPr>
          <a:xfrm>
            <a:off x="1126837" y="1340769"/>
            <a:ext cx="6056949" cy="5004052"/>
          </a:xfrm>
          <a:prstGeom prst="rect">
            <a:avLst/>
          </a:prstGeom>
        </p:spPr>
      </p:pic>
      <p:grpSp>
        <p:nvGrpSpPr>
          <p:cNvPr id="5" name="Group 4"/>
          <p:cNvGrpSpPr/>
          <p:nvPr/>
        </p:nvGrpSpPr>
        <p:grpSpPr>
          <a:xfrm>
            <a:off x="5478728" y="1523384"/>
            <a:ext cx="3408253" cy="923330"/>
            <a:chOff x="2373313" y="4394368"/>
            <a:chExt cx="3408253" cy="923330"/>
          </a:xfrm>
        </p:grpSpPr>
        <p:cxnSp>
          <p:nvCxnSpPr>
            <p:cNvPr id="6" name="Straight Connector 5"/>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1917</a:t>
              </a:r>
            </a:p>
            <a:p>
              <a:r>
                <a:rPr lang="en-US" dirty="0" smtClean="0"/>
                <a:t>initial conditions (1916-2006)</a:t>
              </a:r>
              <a:endParaRPr lang="en-US" dirty="0"/>
            </a:p>
          </p:txBody>
        </p:sp>
        <p:cxnSp>
          <p:nvCxnSpPr>
            <p:cNvPr id="8" name="Straight Connector 7"/>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sp>
        <p:nvSpPr>
          <p:cNvPr id="11" name="TextBox 10"/>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grpSp>
        <p:nvGrpSpPr>
          <p:cNvPr id="13" name="Group 12"/>
          <p:cNvGrpSpPr/>
          <p:nvPr/>
        </p:nvGrpSpPr>
        <p:grpSpPr>
          <a:xfrm>
            <a:off x="2514873" y="3368233"/>
            <a:ext cx="2184449" cy="1690730"/>
            <a:chOff x="-1174641" y="2898898"/>
            <a:chExt cx="2184449" cy="1690730"/>
          </a:xfrm>
        </p:grpSpPr>
        <p:cxnSp>
          <p:nvCxnSpPr>
            <p:cNvPr id="14" name="Straight Connector 13"/>
            <p:cNvCxnSpPr/>
            <p:nvPr/>
          </p:nvCxnSpPr>
          <p:spPr>
            <a:xfrm flipV="1">
              <a:off x="396351" y="2898898"/>
              <a:ext cx="613457" cy="1219256"/>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74641" y="3943297"/>
              <a:ext cx="2079720" cy="646331"/>
            </a:xfrm>
            <a:prstGeom prst="rect">
              <a:avLst/>
            </a:prstGeom>
            <a:noFill/>
          </p:spPr>
          <p:txBody>
            <a:bodyPr wrap="square" rtlCol="0">
              <a:spAutoFit/>
            </a:bodyPr>
            <a:lstStyle/>
            <a:p>
              <a:pPr algn="ctr"/>
              <a:r>
                <a:rPr lang="en-US" sz="3600" dirty="0" smtClean="0"/>
                <a:t>2005</a:t>
              </a:r>
            </a:p>
          </p:txBody>
        </p:sp>
      </p:grpSp>
      <p:sp>
        <p:nvSpPr>
          <p:cNvPr id="19" name="TextBox 18"/>
          <p:cNvSpPr txBox="1"/>
          <p:nvPr/>
        </p:nvSpPr>
        <p:spPr>
          <a:xfrm>
            <a:off x="3273623" y="6354953"/>
            <a:ext cx="7979157" cy="461665"/>
          </a:xfrm>
          <a:prstGeom prst="rect">
            <a:avLst/>
          </a:prstGeom>
          <a:noFill/>
        </p:spPr>
        <p:txBody>
          <a:bodyPr wrap="square" rtlCol="0">
            <a:spAutoFit/>
          </a:bodyPr>
          <a:lstStyle/>
          <a:p>
            <a:r>
              <a:rPr lang="en-US" sz="2400" dirty="0" smtClean="0"/>
              <a:t>days </a:t>
            </a:r>
            <a:r>
              <a:rPr lang="en-US" sz="2400" smtClean="0"/>
              <a:t>of weather</a:t>
            </a:r>
            <a:endParaRPr lang="en-US" sz="2400" dirty="0" smtClean="0"/>
          </a:p>
        </p:txBody>
      </p:sp>
      <p:sp>
        <p:nvSpPr>
          <p:cNvPr id="2" name="Slide Number Placeholder 1"/>
          <p:cNvSpPr>
            <a:spLocks noGrp="1"/>
          </p:cNvSpPr>
          <p:nvPr>
            <p:ph type="sldNum" sz="quarter" idx="12"/>
          </p:nvPr>
        </p:nvSpPr>
        <p:spPr/>
        <p:txBody>
          <a:bodyPr/>
          <a:lstStyle/>
          <a:p>
            <a:fld id="{08A71FCF-8162-CF4F-97AC-67D24C9EE9EE}" type="slidenum">
              <a:rPr lang="en-US" smtClean="0"/>
              <a:pPr/>
              <a:t>83</a:t>
            </a:fld>
            <a:endParaRPr lang="en-US"/>
          </a:p>
        </p:txBody>
      </p:sp>
    </p:spTree>
    <p:extLst>
      <p:ext uri="{BB962C8B-B14F-4D97-AF65-F5344CB8AC3E}">
        <p14:creationId xmlns:p14="http://schemas.microsoft.com/office/powerpoint/2010/main" val="7825614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line_mid_elev.1917.12.29.eps"/>
          <p:cNvPicPr>
            <a:picLocks noChangeAspect="1"/>
          </p:cNvPicPr>
          <p:nvPr/>
        </p:nvPicPr>
        <p:blipFill rotWithShape="1">
          <a:blip r:embed="rId3"/>
          <a:srcRect l="4756" t="7208" b="4674"/>
          <a:stretch/>
        </p:blipFill>
        <p:spPr>
          <a:xfrm>
            <a:off x="1134318" y="1329290"/>
            <a:ext cx="6053559" cy="4990488"/>
          </a:xfrm>
          <a:prstGeom prst="rect">
            <a:avLst/>
          </a:prstGeom>
        </p:spPr>
      </p:pic>
      <p:sp>
        <p:nvSpPr>
          <p:cNvPr id="6" name="TextBox 5"/>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grpSp>
        <p:nvGrpSpPr>
          <p:cNvPr id="12" name="Group 11"/>
          <p:cNvGrpSpPr/>
          <p:nvPr/>
        </p:nvGrpSpPr>
        <p:grpSpPr>
          <a:xfrm>
            <a:off x="5478728" y="1523384"/>
            <a:ext cx="3408253" cy="923330"/>
            <a:chOff x="2373313" y="4394368"/>
            <a:chExt cx="3408253" cy="923330"/>
          </a:xfrm>
        </p:grpSpPr>
        <p:cxnSp>
          <p:nvCxnSpPr>
            <p:cNvPr id="8" name="Straight Connector 7"/>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1917</a:t>
              </a:r>
            </a:p>
            <a:p>
              <a:r>
                <a:rPr lang="en-US" dirty="0" smtClean="0"/>
                <a:t>initial conditions (1916-2006)</a:t>
              </a:r>
              <a:endParaRPr lang="en-US" dirty="0"/>
            </a:p>
          </p:txBody>
        </p:sp>
        <p:cxnSp>
          <p:nvCxnSpPr>
            <p:cNvPr id="10" name="Straight Connector 9"/>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1094486" y="6322106"/>
            <a:ext cx="8128657"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273623" y="6354953"/>
            <a:ext cx="7979157" cy="461665"/>
          </a:xfrm>
          <a:prstGeom prst="rect">
            <a:avLst/>
          </a:prstGeom>
          <a:noFill/>
        </p:spPr>
        <p:txBody>
          <a:bodyPr wrap="square" rtlCol="0">
            <a:spAutoFit/>
          </a:bodyPr>
          <a:lstStyle/>
          <a:p>
            <a:r>
              <a:rPr lang="en-US" sz="2400" dirty="0" smtClean="0"/>
              <a:t>days </a:t>
            </a:r>
            <a:r>
              <a:rPr lang="en-US" sz="2400" smtClean="0"/>
              <a:t>of weather</a:t>
            </a:r>
            <a:endParaRPr lang="en-US" sz="2400" dirty="0" smtClean="0"/>
          </a:p>
        </p:txBody>
      </p:sp>
      <p:grpSp>
        <p:nvGrpSpPr>
          <p:cNvPr id="27" name="Group 26"/>
          <p:cNvGrpSpPr/>
          <p:nvPr/>
        </p:nvGrpSpPr>
        <p:grpSpPr>
          <a:xfrm>
            <a:off x="4710820" y="3925436"/>
            <a:ext cx="2079720" cy="1248513"/>
            <a:chOff x="4675668" y="4010380"/>
            <a:chExt cx="2079720" cy="1248513"/>
          </a:xfrm>
        </p:grpSpPr>
        <p:cxnSp>
          <p:nvCxnSpPr>
            <p:cNvPr id="23" name="Straight Connector 22"/>
            <p:cNvCxnSpPr/>
            <p:nvPr/>
          </p:nvCxnSpPr>
          <p:spPr>
            <a:xfrm flipV="1">
              <a:off x="5859728" y="4010380"/>
              <a:ext cx="138849" cy="706357"/>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75668" y="4612562"/>
              <a:ext cx="2079720" cy="646331"/>
            </a:xfrm>
            <a:prstGeom prst="rect">
              <a:avLst/>
            </a:prstGeom>
            <a:noFill/>
          </p:spPr>
          <p:txBody>
            <a:bodyPr wrap="square" rtlCol="0">
              <a:spAutoFit/>
            </a:bodyPr>
            <a:lstStyle/>
            <a:p>
              <a:pPr algn="ctr"/>
              <a:r>
                <a:rPr lang="en-US" sz="3600" dirty="0" smtClean="0"/>
                <a:t>4 days</a:t>
              </a:r>
            </a:p>
          </p:txBody>
        </p:sp>
      </p:grpSp>
      <p:grpSp>
        <p:nvGrpSpPr>
          <p:cNvPr id="28" name="Group 27"/>
          <p:cNvGrpSpPr/>
          <p:nvPr/>
        </p:nvGrpSpPr>
        <p:grpSpPr>
          <a:xfrm>
            <a:off x="2233763" y="3215799"/>
            <a:ext cx="2079720" cy="1217469"/>
            <a:chOff x="2623216" y="3351474"/>
            <a:chExt cx="2079720" cy="1217469"/>
          </a:xfrm>
        </p:grpSpPr>
        <p:cxnSp>
          <p:nvCxnSpPr>
            <p:cNvPr id="15" name="Straight Connector 14"/>
            <p:cNvCxnSpPr/>
            <p:nvPr/>
          </p:nvCxnSpPr>
          <p:spPr>
            <a:xfrm flipV="1">
              <a:off x="3828040" y="3351474"/>
              <a:ext cx="185349" cy="584364"/>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623216" y="3922612"/>
              <a:ext cx="2079720" cy="646331"/>
            </a:xfrm>
            <a:prstGeom prst="rect">
              <a:avLst/>
            </a:prstGeom>
            <a:noFill/>
          </p:spPr>
          <p:txBody>
            <a:bodyPr wrap="square" rtlCol="0">
              <a:spAutoFit/>
            </a:bodyPr>
            <a:lstStyle/>
            <a:p>
              <a:pPr algn="ctr"/>
              <a:r>
                <a:rPr lang="en-US" sz="3600" dirty="0" smtClean="0"/>
                <a:t>17 days</a:t>
              </a:r>
            </a:p>
          </p:txBody>
        </p:sp>
      </p:grpSp>
      <p:sp>
        <p:nvSpPr>
          <p:cNvPr id="30"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December 29, 1917</a:t>
            </a:r>
            <a:endParaRPr lang="en-US" sz="40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84</a:t>
            </a:fld>
            <a:endParaRPr lang="en-US"/>
          </a:p>
        </p:txBody>
      </p:sp>
    </p:spTree>
    <p:extLst>
      <p:ext uri="{BB962C8B-B14F-4D97-AF65-F5344CB8AC3E}">
        <p14:creationId xmlns:p14="http://schemas.microsoft.com/office/powerpoint/2010/main" val="132046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a:t>
            </a:r>
            <a:r>
              <a:rPr lang="en-US" sz="4000" b="1" dirty="0" smtClean="0"/>
              <a:t>November 12, 1999</a:t>
            </a:r>
            <a:endParaRPr lang="en-US" sz="4000" b="1" dirty="0"/>
          </a:p>
        </p:txBody>
      </p:sp>
      <p:sp>
        <p:nvSpPr>
          <p:cNvPr id="14" name="Rectangle 13"/>
          <p:cNvSpPr/>
          <p:nvPr/>
        </p:nvSpPr>
        <p:spPr>
          <a:xfrm>
            <a:off x="1094486" y="6333257"/>
            <a:ext cx="8128657"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273623" y="6343802"/>
            <a:ext cx="7979157" cy="461665"/>
          </a:xfrm>
          <a:prstGeom prst="rect">
            <a:avLst/>
          </a:prstGeom>
          <a:noFill/>
        </p:spPr>
        <p:txBody>
          <a:bodyPr wrap="square" rtlCol="0">
            <a:spAutoFit/>
          </a:bodyPr>
          <a:lstStyle/>
          <a:p>
            <a:r>
              <a:rPr lang="en-US" sz="2400" dirty="0" smtClean="0"/>
              <a:t>days of weather</a:t>
            </a:r>
          </a:p>
        </p:txBody>
      </p:sp>
      <p:sp>
        <p:nvSpPr>
          <p:cNvPr id="16" name="TextBox 15"/>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pic>
        <p:nvPicPr>
          <p:cNvPr id="17" name="Picture 16" descr="line_mid_elev.1999.11.12.eps"/>
          <p:cNvPicPr>
            <a:picLocks noChangeAspect="1"/>
          </p:cNvPicPr>
          <p:nvPr/>
        </p:nvPicPr>
        <p:blipFill rotWithShape="1">
          <a:blip r:embed="rId2"/>
          <a:srcRect l="5491" t="7241" b="4583"/>
          <a:stretch/>
        </p:blipFill>
        <p:spPr>
          <a:xfrm>
            <a:off x="1180619" y="1481558"/>
            <a:ext cx="5833640" cy="4849793"/>
          </a:xfrm>
          <a:prstGeom prst="rect">
            <a:avLst/>
          </a:prstGeom>
        </p:spPr>
      </p:pic>
      <p:grpSp>
        <p:nvGrpSpPr>
          <p:cNvPr id="18" name="Group 17"/>
          <p:cNvGrpSpPr/>
          <p:nvPr/>
        </p:nvGrpSpPr>
        <p:grpSpPr>
          <a:xfrm>
            <a:off x="5478728" y="1523384"/>
            <a:ext cx="3408253" cy="923330"/>
            <a:chOff x="2373313" y="4394368"/>
            <a:chExt cx="3408253" cy="923330"/>
          </a:xfrm>
        </p:grpSpPr>
        <p:cxnSp>
          <p:nvCxnSpPr>
            <p:cNvPr id="19" name="Straight Connector 18"/>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1999</a:t>
              </a:r>
            </a:p>
            <a:p>
              <a:r>
                <a:rPr lang="en-US" dirty="0" smtClean="0"/>
                <a:t>initial conditions (1916-2006)</a:t>
              </a:r>
              <a:endParaRPr lang="en-US" dirty="0"/>
            </a:p>
          </p:txBody>
        </p:sp>
        <p:cxnSp>
          <p:nvCxnSpPr>
            <p:cNvPr id="21" name="Straight Connector 20"/>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08A71FCF-8162-CF4F-97AC-67D24C9EE9EE}" type="slidenum">
              <a:rPr lang="en-US" smtClean="0"/>
              <a:pPr/>
              <a:t>85</a:t>
            </a:fld>
            <a:endParaRPr lang="en-US"/>
          </a:p>
        </p:txBody>
      </p:sp>
    </p:spTree>
    <p:extLst>
      <p:ext uri="{BB962C8B-B14F-4D97-AF65-F5344CB8AC3E}">
        <p14:creationId xmlns:p14="http://schemas.microsoft.com/office/powerpoint/2010/main" val="1629360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0" y="0"/>
            <a:ext cx="9144000" cy="1143000"/>
          </a:xfrm>
        </p:spPr>
        <p:txBody>
          <a:bodyPr>
            <a:normAutofit fontScale="90000"/>
          </a:bodyPr>
          <a:lstStyle/>
          <a:p>
            <a:r>
              <a:rPr lang="en-US" dirty="0" smtClean="0"/>
              <a:t>Preliminary results:  </a:t>
            </a:r>
            <a:br>
              <a:rPr lang="en-US" dirty="0" smtClean="0"/>
            </a:br>
            <a:r>
              <a:rPr lang="en-US" sz="4000" dirty="0"/>
              <a:t>t</a:t>
            </a:r>
            <a:r>
              <a:rPr lang="en-US" sz="4000" dirty="0" smtClean="0"/>
              <a:t>otal runoff on </a:t>
            </a:r>
            <a:r>
              <a:rPr lang="en-US" sz="4000" b="1" dirty="0" smtClean="0"/>
              <a:t>November 12, 1999</a:t>
            </a:r>
            <a:endParaRPr lang="en-US" sz="4000" b="1" dirty="0"/>
          </a:p>
        </p:txBody>
      </p:sp>
      <p:sp>
        <p:nvSpPr>
          <p:cNvPr id="14" name="Rectangle 13"/>
          <p:cNvSpPr/>
          <p:nvPr/>
        </p:nvSpPr>
        <p:spPr>
          <a:xfrm>
            <a:off x="1094486" y="6333257"/>
            <a:ext cx="7955385"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273623" y="6343802"/>
            <a:ext cx="7979157" cy="461665"/>
          </a:xfrm>
          <a:prstGeom prst="rect">
            <a:avLst/>
          </a:prstGeom>
          <a:noFill/>
        </p:spPr>
        <p:txBody>
          <a:bodyPr wrap="square" rtlCol="0">
            <a:spAutoFit/>
          </a:bodyPr>
          <a:lstStyle/>
          <a:p>
            <a:r>
              <a:rPr lang="en-US" sz="2400" dirty="0" smtClean="0"/>
              <a:t>days of weather</a:t>
            </a:r>
          </a:p>
        </p:txBody>
      </p:sp>
      <p:sp>
        <p:nvSpPr>
          <p:cNvPr id="16" name="TextBox 15"/>
          <p:cNvSpPr txBox="1"/>
          <p:nvPr/>
        </p:nvSpPr>
        <p:spPr>
          <a:xfrm rot="16200000">
            <a:off x="-582613" y="3339484"/>
            <a:ext cx="3022599" cy="646331"/>
          </a:xfrm>
          <a:prstGeom prst="rect">
            <a:avLst/>
          </a:prstGeom>
          <a:noFill/>
        </p:spPr>
        <p:txBody>
          <a:bodyPr wrap="square" rtlCol="0">
            <a:spAutoFit/>
          </a:bodyPr>
          <a:lstStyle/>
          <a:p>
            <a:pPr algn="ctr"/>
            <a:r>
              <a:rPr lang="en-US" sz="2400" dirty="0" smtClean="0"/>
              <a:t>total runoff (mm)</a:t>
            </a:r>
          </a:p>
          <a:p>
            <a:pPr algn="ctr"/>
            <a:endParaRPr lang="en-US" sz="1200" dirty="0" smtClean="0"/>
          </a:p>
        </p:txBody>
      </p:sp>
      <p:pic>
        <p:nvPicPr>
          <p:cNvPr id="17" name="Picture 16" descr="line_mid_elev.1999.11.12.eps"/>
          <p:cNvPicPr>
            <a:picLocks noChangeAspect="1"/>
          </p:cNvPicPr>
          <p:nvPr/>
        </p:nvPicPr>
        <p:blipFill rotWithShape="1">
          <a:blip r:embed="rId3"/>
          <a:srcRect l="4823" t="6932" b="4732"/>
          <a:stretch/>
        </p:blipFill>
        <p:spPr>
          <a:xfrm>
            <a:off x="1134320" y="1435261"/>
            <a:ext cx="5939204" cy="4884516"/>
          </a:xfrm>
          <a:prstGeom prst="rect">
            <a:avLst/>
          </a:prstGeom>
        </p:spPr>
      </p:pic>
      <p:grpSp>
        <p:nvGrpSpPr>
          <p:cNvPr id="19" name="Group 18"/>
          <p:cNvGrpSpPr/>
          <p:nvPr/>
        </p:nvGrpSpPr>
        <p:grpSpPr>
          <a:xfrm>
            <a:off x="5478728" y="1523384"/>
            <a:ext cx="3408253" cy="923330"/>
            <a:chOff x="2373313" y="4394368"/>
            <a:chExt cx="3408253" cy="923330"/>
          </a:xfrm>
        </p:grpSpPr>
        <p:cxnSp>
          <p:nvCxnSpPr>
            <p:cNvPr id="20" name="Straight Connector 19"/>
            <p:cNvCxnSpPr/>
            <p:nvPr/>
          </p:nvCxnSpPr>
          <p:spPr>
            <a:xfrm>
              <a:off x="2373313" y="4875212"/>
              <a:ext cx="381000" cy="158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44800" y="4394368"/>
              <a:ext cx="2936766" cy="923330"/>
            </a:xfrm>
            <a:prstGeom prst="rect">
              <a:avLst/>
            </a:prstGeom>
            <a:noFill/>
          </p:spPr>
          <p:txBody>
            <a:bodyPr wrap="none" rtlCol="0">
              <a:spAutoFit/>
            </a:bodyPr>
            <a:lstStyle/>
            <a:p>
              <a:r>
                <a:rPr lang="en-US" dirty="0"/>
                <a:t>e</a:t>
              </a:r>
              <a:r>
                <a:rPr lang="en-US" dirty="0" smtClean="0"/>
                <a:t>vent magnitude</a:t>
              </a:r>
            </a:p>
            <a:p>
              <a:r>
                <a:rPr lang="en-US" dirty="0" smtClean="0"/>
                <a:t>initial conditions in 1999</a:t>
              </a:r>
            </a:p>
            <a:p>
              <a:r>
                <a:rPr lang="en-US" dirty="0" smtClean="0"/>
                <a:t>initial conditions (1916-2006)</a:t>
              </a:r>
              <a:endParaRPr lang="en-US" dirty="0"/>
            </a:p>
          </p:txBody>
        </p:sp>
        <p:cxnSp>
          <p:nvCxnSpPr>
            <p:cNvPr id="22" name="Straight Connector 21"/>
            <p:cNvCxnSpPr/>
            <p:nvPr/>
          </p:nvCxnSpPr>
          <p:spPr>
            <a:xfrm>
              <a:off x="2373313" y="4600445"/>
              <a:ext cx="381000"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373313" y="5149165"/>
              <a:ext cx="381000" cy="158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08A71FCF-8162-CF4F-97AC-67D24C9EE9EE}" type="slidenum">
              <a:rPr lang="en-US" smtClean="0"/>
              <a:pPr/>
              <a:t>86</a:t>
            </a:fld>
            <a:endParaRPr lang="en-US"/>
          </a:p>
        </p:txBody>
      </p:sp>
    </p:spTree>
    <p:extLst>
      <p:ext uri="{BB962C8B-B14F-4D97-AF65-F5344CB8AC3E}">
        <p14:creationId xmlns:p14="http://schemas.microsoft.com/office/powerpoint/2010/main" val="4252147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Rectangle 11"/>
          <p:cNvSpPr>
            <a:spLocks noChangeArrowheads="1"/>
          </p:cNvSpPr>
          <p:nvPr/>
        </p:nvSpPr>
        <p:spPr bwMode="auto">
          <a:xfrm>
            <a:off x="96982" y="2202367"/>
            <a:ext cx="9144000" cy="1631216"/>
          </a:xfrm>
          <a:prstGeom prst="rect">
            <a:avLst/>
          </a:prstGeom>
          <a:noFill/>
          <a:ln w="9525">
            <a:noFill/>
            <a:miter lim="800000"/>
            <a:headEnd/>
            <a:tailEnd/>
          </a:ln>
        </p:spPr>
        <p:txBody>
          <a:bodyPr wrap="square">
            <a:prstTxWarp prst="textNoShape">
              <a:avLst/>
            </a:prstTxWarp>
            <a:spAutoFit/>
          </a:bodyPr>
          <a:lstStyle/>
          <a:p>
            <a:pPr algn="ctr">
              <a:defRPr/>
            </a:pPr>
            <a:r>
              <a:rPr lang="en-US" sz="5000" b="1" dirty="0" smtClean="0">
                <a:solidFill>
                  <a:srgbClr val="FFF8A0"/>
                </a:solidFill>
                <a:effectLst>
                  <a:outerShdw blurRad="38100" dist="38100" dir="2700000" algn="tl">
                    <a:srgbClr val="000000"/>
                  </a:outerShdw>
                </a:effectLst>
                <a:cs typeface="Arial"/>
              </a:rPr>
              <a:t>What is the value of this information??  </a:t>
            </a:r>
            <a:endParaRPr lang="en-US" sz="5000" b="1" dirty="0">
              <a:solidFill>
                <a:srgbClr val="FFF8A0"/>
              </a:solidFill>
              <a:effectLst>
                <a:outerShdw blurRad="38100" dist="38100" dir="2700000" algn="tl">
                  <a:srgbClr val="000000"/>
                </a:outerShdw>
              </a:effectLst>
              <a:cs typeface="Arial"/>
            </a:endParaRPr>
          </a:p>
        </p:txBody>
      </p:sp>
      <p:sp>
        <p:nvSpPr>
          <p:cNvPr id="2" name="Slide Number Placeholder 1"/>
          <p:cNvSpPr>
            <a:spLocks noGrp="1"/>
          </p:cNvSpPr>
          <p:nvPr>
            <p:ph type="sldNum" sz="quarter" idx="12"/>
          </p:nvPr>
        </p:nvSpPr>
        <p:spPr/>
        <p:txBody>
          <a:bodyPr/>
          <a:lstStyle/>
          <a:p>
            <a:fld id="{08A71FCF-8162-CF4F-97AC-67D24C9EE9EE}" type="slidenum">
              <a:rPr lang="en-US" smtClean="0"/>
              <a:pPr/>
              <a:t>87</a:t>
            </a:fld>
            <a:endParaRPr lang="en-US"/>
          </a:p>
        </p:txBody>
      </p:sp>
    </p:spTree>
    <p:extLst>
      <p:ext uri="{BB962C8B-B14F-4D97-AF65-F5344CB8AC3E}">
        <p14:creationId xmlns:p14="http://schemas.microsoft.com/office/powerpoint/2010/main" val="16785782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ine_mid_elev.1999.11.12.eps"/>
          <p:cNvPicPr>
            <a:picLocks noChangeAspect="1"/>
          </p:cNvPicPr>
          <p:nvPr/>
        </p:nvPicPr>
        <p:blipFill rotWithShape="1">
          <a:blip r:embed="rId3"/>
          <a:srcRect l="-1516" t="7241" r="-1" b="4583"/>
          <a:stretch/>
        </p:blipFill>
        <p:spPr>
          <a:xfrm>
            <a:off x="590309" y="1389609"/>
            <a:ext cx="4550061" cy="3521588"/>
          </a:xfrm>
          <a:prstGeom prst="rect">
            <a:avLst/>
          </a:prstGeom>
        </p:spPr>
      </p:pic>
      <p:sp>
        <p:nvSpPr>
          <p:cNvPr id="5" name="TextBox 4"/>
          <p:cNvSpPr txBox="1"/>
          <p:nvPr/>
        </p:nvSpPr>
        <p:spPr>
          <a:xfrm>
            <a:off x="5722453" y="1455450"/>
            <a:ext cx="3141735" cy="1446550"/>
          </a:xfrm>
          <a:prstGeom prst="rect">
            <a:avLst/>
          </a:prstGeom>
          <a:noFill/>
        </p:spPr>
        <p:txBody>
          <a:bodyPr wrap="square" rtlCol="0">
            <a:spAutoFit/>
          </a:bodyPr>
          <a:lstStyle/>
          <a:p>
            <a:r>
              <a:rPr lang="en-US" sz="2200" dirty="0" smtClean="0"/>
              <a:t>How many days of weather are needed for </a:t>
            </a:r>
            <a:r>
              <a:rPr lang="en-US" sz="2200" dirty="0" smtClean="0">
                <a:solidFill>
                  <a:srgbClr val="FF0000"/>
                </a:solidFill>
              </a:rPr>
              <a:t>X% </a:t>
            </a:r>
            <a:r>
              <a:rPr lang="en-US" sz="2200" dirty="0" smtClean="0"/>
              <a:t>likelihood to be greater than </a:t>
            </a:r>
            <a:r>
              <a:rPr lang="en-US" sz="2200" dirty="0" smtClean="0">
                <a:solidFill>
                  <a:srgbClr val="FF0000"/>
                </a:solidFill>
              </a:rPr>
              <a:t>X</a:t>
            </a:r>
            <a:r>
              <a:rPr lang="en-US" sz="2200" dirty="0" smtClean="0"/>
              <a:t>?</a:t>
            </a:r>
            <a:endParaRPr lang="en-US" sz="2200" dirty="0"/>
          </a:p>
        </p:txBody>
      </p:sp>
      <p:sp>
        <p:nvSpPr>
          <p:cNvPr id="6" name="Title 1"/>
          <p:cNvSpPr txBox="1">
            <a:spLocks/>
          </p:cNvSpPr>
          <p:nvPr/>
        </p:nvSpPr>
        <p:spPr>
          <a:xfrm>
            <a:off x="0" y="-12845"/>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Quantify flood </a:t>
            </a:r>
            <a:r>
              <a:rPr lang="en-US" dirty="0"/>
              <a:t>characteristics</a:t>
            </a:r>
          </a:p>
        </p:txBody>
      </p:sp>
      <p:sp>
        <p:nvSpPr>
          <p:cNvPr id="9" name="Rectangle 8"/>
          <p:cNvSpPr/>
          <p:nvPr/>
        </p:nvSpPr>
        <p:spPr>
          <a:xfrm>
            <a:off x="1654213" y="4902635"/>
            <a:ext cx="2621952" cy="504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45448" y="3472578"/>
            <a:ext cx="1326552" cy="10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373024" y="3826592"/>
            <a:ext cx="2776660" cy="738664"/>
            <a:chOff x="2401023" y="4394368"/>
            <a:chExt cx="2776660" cy="738664"/>
          </a:xfrm>
        </p:grpSpPr>
        <p:cxnSp>
          <p:nvCxnSpPr>
            <p:cNvPr id="17" name="Straight Connector 16"/>
            <p:cNvCxnSpPr/>
            <p:nvPr/>
          </p:nvCxnSpPr>
          <p:spPr>
            <a:xfrm>
              <a:off x="2414878" y="4764374"/>
              <a:ext cx="381000" cy="158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44800" y="4394368"/>
              <a:ext cx="2332883" cy="738664"/>
            </a:xfrm>
            <a:prstGeom prst="rect">
              <a:avLst/>
            </a:prstGeom>
            <a:noFill/>
          </p:spPr>
          <p:txBody>
            <a:bodyPr wrap="none" rtlCol="0">
              <a:spAutoFit/>
            </a:bodyPr>
            <a:lstStyle/>
            <a:p>
              <a:r>
                <a:rPr lang="en-US" sz="1400" dirty="0" smtClean="0"/>
                <a:t>Event magnitude</a:t>
              </a:r>
            </a:p>
            <a:p>
              <a:r>
                <a:rPr lang="en-US" sz="1400" dirty="0" smtClean="0"/>
                <a:t>Initial conditions in 1999</a:t>
              </a:r>
            </a:p>
            <a:p>
              <a:r>
                <a:rPr lang="en-US" sz="1400" dirty="0" smtClean="0"/>
                <a:t>Initial conditions (1916-2006)</a:t>
              </a:r>
              <a:endParaRPr lang="en-US" sz="1400" dirty="0"/>
            </a:p>
          </p:txBody>
        </p:sp>
        <p:cxnSp>
          <p:nvCxnSpPr>
            <p:cNvPr id="19" name="Straight Connector 18"/>
            <p:cNvCxnSpPr/>
            <p:nvPr/>
          </p:nvCxnSpPr>
          <p:spPr>
            <a:xfrm>
              <a:off x="2414878" y="4558880"/>
              <a:ext cx="381000" cy="1588"/>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01023" y="4969054"/>
              <a:ext cx="381000" cy="1588"/>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9709650" y="2591453"/>
            <a:ext cx="2046972" cy="2862322"/>
          </a:xfrm>
          <a:prstGeom prst="rect">
            <a:avLst/>
          </a:prstGeom>
          <a:noFill/>
        </p:spPr>
        <p:txBody>
          <a:bodyPr wrap="square" rtlCol="0">
            <a:spAutoFit/>
          </a:bodyPr>
          <a:lstStyle/>
          <a:p>
            <a:r>
              <a:rPr lang="en-US" u="sng" dirty="0"/>
              <a:t>3</a:t>
            </a:r>
            <a:r>
              <a:rPr lang="en-US" u="sng" dirty="0" smtClean="0"/>
              <a:t> days of weather</a:t>
            </a:r>
          </a:p>
          <a:p>
            <a:r>
              <a:rPr lang="en-US" dirty="0" smtClean="0"/>
              <a:t> Nov 12, 1999</a:t>
            </a:r>
          </a:p>
          <a:p>
            <a:r>
              <a:rPr lang="en-US" dirty="0" smtClean="0"/>
              <a:t>	P </a:t>
            </a:r>
            <a:r>
              <a:rPr lang="en-US" dirty="0"/>
              <a:t>= 186 </a:t>
            </a:r>
            <a:r>
              <a:rPr lang="en-US" dirty="0" smtClean="0"/>
              <a:t>mm</a:t>
            </a:r>
          </a:p>
          <a:p>
            <a:r>
              <a:rPr lang="en-US" dirty="0"/>
              <a:t>	</a:t>
            </a:r>
            <a:r>
              <a:rPr lang="en-US" dirty="0" smtClean="0"/>
              <a:t>T </a:t>
            </a:r>
            <a:r>
              <a:rPr lang="en-US" dirty="0"/>
              <a:t>= 6.2 </a:t>
            </a:r>
            <a:r>
              <a:rPr lang="en-US" dirty="0" smtClean="0"/>
              <a:t>C</a:t>
            </a:r>
          </a:p>
          <a:p>
            <a:r>
              <a:rPr lang="en-US" dirty="0" smtClean="0"/>
              <a:t>  Nov 11, 1999</a:t>
            </a:r>
          </a:p>
          <a:p>
            <a:r>
              <a:rPr lang="en-US" dirty="0"/>
              <a:t>	</a:t>
            </a:r>
            <a:r>
              <a:rPr lang="en-US" dirty="0" smtClean="0"/>
              <a:t>P = 32 mm </a:t>
            </a:r>
          </a:p>
          <a:p>
            <a:r>
              <a:rPr lang="en-US" dirty="0"/>
              <a:t>	</a:t>
            </a:r>
            <a:r>
              <a:rPr lang="en-US" dirty="0" smtClean="0"/>
              <a:t>T </a:t>
            </a:r>
            <a:r>
              <a:rPr lang="en-US" dirty="0"/>
              <a:t>= 5 </a:t>
            </a:r>
            <a:r>
              <a:rPr lang="en-US" dirty="0" smtClean="0"/>
              <a:t>C</a:t>
            </a:r>
          </a:p>
          <a:p>
            <a:r>
              <a:rPr lang="en-US" dirty="0" smtClean="0"/>
              <a:t>  Nov 10, 1999</a:t>
            </a:r>
          </a:p>
          <a:p>
            <a:r>
              <a:rPr lang="en-US" dirty="0"/>
              <a:t>	 P = 67 </a:t>
            </a:r>
            <a:r>
              <a:rPr lang="en-US" dirty="0" smtClean="0"/>
              <a:t>mm</a:t>
            </a:r>
          </a:p>
          <a:p>
            <a:r>
              <a:rPr lang="en-US" dirty="0"/>
              <a:t>	</a:t>
            </a:r>
            <a:r>
              <a:rPr lang="en-US" dirty="0" smtClean="0"/>
              <a:t> </a:t>
            </a:r>
            <a:r>
              <a:rPr lang="en-US" dirty="0"/>
              <a:t>T = 4.3 C</a:t>
            </a:r>
            <a:endParaRPr lang="en-US" dirty="0" smtClean="0"/>
          </a:p>
        </p:txBody>
      </p:sp>
      <p:sp>
        <p:nvSpPr>
          <p:cNvPr id="27" name="TextBox 26"/>
          <p:cNvSpPr txBox="1"/>
          <p:nvPr/>
        </p:nvSpPr>
        <p:spPr>
          <a:xfrm>
            <a:off x="2061593" y="4919269"/>
            <a:ext cx="1847132" cy="369332"/>
          </a:xfrm>
          <a:prstGeom prst="rect">
            <a:avLst/>
          </a:prstGeom>
          <a:noFill/>
        </p:spPr>
        <p:txBody>
          <a:bodyPr wrap="square" rtlCol="0">
            <a:spAutoFit/>
          </a:bodyPr>
          <a:lstStyle/>
          <a:p>
            <a:r>
              <a:rPr lang="en-US" dirty="0" smtClean="0"/>
              <a:t>days of weather</a:t>
            </a:r>
          </a:p>
        </p:txBody>
      </p:sp>
      <p:sp>
        <p:nvSpPr>
          <p:cNvPr id="21" name="Rectangle 20"/>
          <p:cNvSpPr/>
          <p:nvPr/>
        </p:nvSpPr>
        <p:spPr>
          <a:xfrm>
            <a:off x="1326724" y="1398105"/>
            <a:ext cx="2057679" cy="369332"/>
          </a:xfrm>
          <a:prstGeom prst="rect">
            <a:avLst/>
          </a:prstGeom>
        </p:spPr>
        <p:txBody>
          <a:bodyPr wrap="none">
            <a:spAutoFit/>
          </a:bodyPr>
          <a:lstStyle/>
          <a:p>
            <a:r>
              <a:rPr lang="en-US"/>
              <a:t>November 12, 1999</a:t>
            </a:r>
          </a:p>
        </p:txBody>
      </p:sp>
      <p:sp>
        <p:nvSpPr>
          <p:cNvPr id="2" name="Slide Number Placeholder 1"/>
          <p:cNvSpPr>
            <a:spLocks noGrp="1"/>
          </p:cNvSpPr>
          <p:nvPr>
            <p:ph type="sldNum" sz="quarter" idx="12"/>
          </p:nvPr>
        </p:nvSpPr>
        <p:spPr/>
        <p:txBody>
          <a:bodyPr/>
          <a:lstStyle/>
          <a:p>
            <a:fld id="{08A71FCF-8162-CF4F-97AC-67D24C9EE9EE}" type="slidenum">
              <a:rPr lang="en-US" smtClean="0"/>
              <a:pPr/>
              <a:t>88</a:t>
            </a:fld>
            <a:endParaRPr lang="en-US"/>
          </a:p>
        </p:txBody>
      </p:sp>
    </p:spTree>
    <p:extLst>
      <p:ext uri="{BB962C8B-B14F-4D97-AF65-F5344CB8AC3E}">
        <p14:creationId xmlns:p14="http://schemas.microsoft.com/office/powerpoint/2010/main" val="3727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ine_mid_elev.1999.11.12.eps"/>
          <p:cNvPicPr>
            <a:picLocks noChangeAspect="1"/>
          </p:cNvPicPr>
          <p:nvPr/>
        </p:nvPicPr>
        <p:blipFill rotWithShape="1">
          <a:blip r:embed="rId3"/>
          <a:srcRect l="-1516" t="7241" r="-1" b="4583"/>
          <a:stretch/>
        </p:blipFill>
        <p:spPr>
          <a:xfrm>
            <a:off x="590309" y="1389609"/>
            <a:ext cx="4550061" cy="3521588"/>
          </a:xfrm>
          <a:prstGeom prst="rect">
            <a:avLst/>
          </a:prstGeom>
        </p:spPr>
      </p:pic>
      <p:sp>
        <p:nvSpPr>
          <p:cNvPr id="6" name="Title 1"/>
          <p:cNvSpPr txBox="1">
            <a:spLocks/>
          </p:cNvSpPr>
          <p:nvPr/>
        </p:nvSpPr>
        <p:spPr>
          <a:xfrm>
            <a:off x="0" y="-12845"/>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Quantify flood </a:t>
            </a:r>
            <a:r>
              <a:rPr lang="en-US" dirty="0"/>
              <a:t>characteristics</a:t>
            </a:r>
          </a:p>
        </p:txBody>
      </p:sp>
      <p:sp>
        <p:nvSpPr>
          <p:cNvPr id="9" name="Rectangle 8"/>
          <p:cNvSpPr/>
          <p:nvPr/>
        </p:nvSpPr>
        <p:spPr>
          <a:xfrm>
            <a:off x="1654213" y="4902635"/>
            <a:ext cx="2621952" cy="504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45448" y="3472578"/>
            <a:ext cx="1326552" cy="10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373024" y="3826592"/>
            <a:ext cx="2776660" cy="738664"/>
            <a:chOff x="2401023" y="4394368"/>
            <a:chExt cx="2776660" cy="738664"/>
          </a:xfrm>
        </p:grpSpPr>
        <p:cxnSp>
          <p:nvCxnSpPr>
            <p:cNvPr id="17" name="Straight Connector 16"/>
            <p:cNvCxnSpPr/>
            <p:nvPr/>
          </p:nvCxnSpPr>
          <p:spPr>
            <a:xfrm>
              <a:off x="2414878" y="4764374"/>
              <a:ext cx="381000" cy="158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44800" y="4394368"/>
              <a:ext cx="2332883" cy="738664"/>
            </a:xfrm>
            <a:prstGeom prst="rect">
              <a:avLst/>
            </a:prstGeom>
            <a:noFill/>
          </p:spPr>
          <p:txBody>
            <a:bodyPr wrap="none" rtlCol="0">
              <a:spAutoFit/>
            </a:bodyPr>
            <a:lstStyle/>
            <a:p>
              <a:r>
                <a:rPr lang="en-US" sz="1400" dirty="0" smtClean="0"/>
                <a:t>Event magnitude</a:t>
              </a:r>
            </a:p>
            <a:p>
              <a:r>
                <a:rPr lang="en-US" sz="1400" dirty="0" smtClean="0"/>
                <a:t>Initial conditions in 1999</a:t>
              </a:r>
            </a:p>
            <a:p>
              <a:r>
                <a:rPr lang="en-US" sz="1400" dirty="0" smtClean="0"/>
                <a:t>Initial conditions (1916-2006)</a:t>
              </a:r>
              <a:endParaRPr lang="en-US" sz="1400" dirty="0"/>
            </a:p>
          </p:txBody>
        </p:sp>
        <p:cxnSp>
          <p:nvCxnSpPr>
            <p:cNvPr id="19" name="Straight Connector 18"/>
            <p:cNvCxnSpPr/>
            <p:nvPr/>
          </p:nvCxnSpPr>
          <p:spPr>
            <a:xfrm>
              <a:off x="2414878" y="4558880"/>
              <a:ext cx="381000" cy="1588"/>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01023" y="4969054"/>
              <a:ext cx="381000" cy="1588"/>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9709650" y="2591453"/>
            <a:ext cx="2046972" cy="2862322"/>
          </a:xfrm>
          <a:prstGeom prst="rect">
            <a:avLst/>
          </a:prstGeom>
          <a:noFill/>
        </p:spPr>
        <p:txBody>
          <a:bodyPr wrap="square" rtlCol="0">
            <a:spAutoFit/>
          </a:bodyPr>
          <a:lstStyle/>
          <a:p>
            <a:r>
              <a:rPr lang="en-US" u="sng" dirty="0"/>
              <a:t>3</a:t>
            </a:r>
            <a:r>
              <a:rPr lang="en-US" u="sng" dirty="0" smtClean="0"/>
              <a:t> days of weather</a:t>
            </a:r>
          </a:p>
          <a:p>
            <a:r>
              <a:rPr lang="en-US" dirty="0" smtClean="0"/>
              <a:t> Nov 12, 1999</a:t>
            </a:r>
          </a:p>
          <a:p>
            <a:r>
              <a:rPr lang="en-US" dirty="0" smtClean="0"/>
              <a:t>	P </a:t>
            </a:r>
            <a:r>
              <a:rPr lang="en-US" dirty="0"/>
              <a:t>= 186 </a:t>
            </a:r>
            <a:r>
              <a:rPr lang="en-US" dirty="0" smtClean="0"/>
              <a:t>mm</a:t>
            </a:r>
          </a:p>
          <a:p>
            <a:r>
              <a:rPr lang="en-US" dirty="0"/>
              <a:t>	</a:t>
            </a:r>
            <a:r>
              <a:rPr lang="en-US" dirty="0" smtClean="0"/>
              <a:t>T </a:t>
            </a:r>
            <a:r>
              <a:rPr lang="en-US" dirty="0"/>
              <a:t>= 6.2 </a:t>
            </a:r>
            <a:r>
              <a:rPr lang="en-US" dirty="0" smtClean="0"/>
              <a:t>C</a:t>
            </a:r>
          </a:p>
          <a:p>
            <a:r>
              <a:rPr lang="en-US" dirty="0" smtClean="0"/>
              <a:t>  Nov 11, 1999</a:t>
            </a:r>
          </a:p>
          <a:p>
            <a:r>
              <a:rPr lang="en-US" dirty="0"/>
              <a:t>	</a:t>
            </a:r>
            <a:r>
              <a:rPr lang="en-US" dirty="0" smtClean="0"/>
              <a:t>P = 32 mm </a:t>
            </a:r>
          </a:p>
          <a:p>
            <a:r>
              <a:rPr lang="en-US" dirty="0"/>
              <a:t>	</a:t>
            </a:r>
            <a:r>
              <a:rPr lang="en-US" dirty="0" smtClean="0"/>
              <a:t>T </a:t>
            </a:r>
            <a:r>
              <a:rPr lang="en-US" dirty="0"/>
              <a:t>= 5 </a:t>
            </a:r>
            <a:r>
              <a:rPr lang="en-US" dirty="0" smtClean="0"/>
              <a:t>C</a:t>
            </a:r>
          </a:p>
          <a:p>
            <a:r>
              <a:rPr lang="en-US" dirty="0" smtClean="0"/>
              <a:t>  Nov 10, 1999</a:t>
            </a:r>
          </a:p>
          <a:p>
            <a:r>
              <a:rPr lang="en-US" dirty="0"/>
              <a:t>	 P = 67 </a:t>
            </a:r>
            <a:r>
              <a:rPr lang="en-US" dirty="0" smtClean="0"/>
              <a:t>mm</a:t>
            </a:r>
          </a:p>
          <a:p>
            <a:r>
              <a:rPr lang="en-US" dirty="0"/>
              <a:t>	</a:t>
            </a:r>
            <a:r>
              <a:rPr lang="en-US" dirty="0" smtClean="0"/>
              <a:t> </a:t>
            </a:r>
            <a:r>
              <a:rPr lang="en-US" dirty="0"/>
              <a:t>T = 4.3 C</a:t>
            </a:r>
            <a:endParaRPr lang="en-US" dirty="0" smtClean="0"/>
          </a:p>
        </p:txBody>
      </p:sp>
      <p:sp>
        <p:nvSpPr>
          <p:cNvPr id="27" name="TextBox 26"/>
          <p:cNvSpPr txBox="1"/>
          <p:nvPr/>
        </p:nvSpPr>
        <p:spPr>
          <a:xfrm>
            <a:off x="2061593" y="4919269"/>
            <a:ext cx="1847132" cy="369332"/>
          </a:xfrm>
          <a:prstGeom prst="rect">
            <a:avLst/>
          </a:prstGeom>
          <a:noFill/>
        </p:spPr>
        <p:txBody>
          <a:bodyPr wrap="square" rtlCol="0">
            <a:spAutoFit/>
          </a:bodyPr>
          <a:lstStyle/>
          <a:p>
            <a:r>
              <a:rPr lang="en-US" dirty="0" smtClean="0"/>
              <a:t>days of weather</a:t>
            </a:r>
          </a:p>
        </p:txBody>
      </p:sp>
      <p:grpSp>
        <p:nvGrpSpPr>
          <p:cNvPr id="14" name="Group 13"/>
          <p:cNvGrpSpPr/>
          <p:nvPr/>
        </p:nvGrpSpPr>
        <p:grpSpPr>
          <a:xfrm>
            <a:off x="1204850" y="2894516"/>
            <a:ext cx="5590204" cy="985956"/>
            <a:chOff x="1204850" y="2894516"/>
            <a:chExt cx="5590204" cy="985956"/>
          </a:xfrm>
        </p:grpSpPr>
        <p:grpSp>
          <p:nvGrpSpPr>
            <p:cNvPr id="28" name="Group 27"/>
            <p:cNvGrpSpPr/>
            <p:nvPr/>
          </p:nvGrpSpPr>
          <p:grpSpPr>
            <a:xfrm>
              <a:off x="4715334" y="3019503"/>
              <a:ext cx="2079720" cy="860969"/>
              <a:chOff x="5659214" y="3948780"/>
              <a:chExt cx="2079720" cy="860969"/>
            </a:xfrm>
          </p:grpSpPr>
          <p:cxnSp>
            <p:nvCxnSpPr>
              <p:cNvPr id="29" name="Straight Connector 28"/>
              <p:cNvCxnSpPr/>
              <p:nvPr/>
            </p:nvCxnSpPr>
            <p:spPr>
              <a:xfrm flipH="1" flipV="1">
                <a:off x="6038480" y="3948780"/>
                <a:ext cx="341676" cy="368526"/>
              </a:xfrm>
              <a:prstGeom prst="line">
                <a:avLst/>
              </a:prstGeom>
              <a:ln w="50800">
                <a:solidFill>
                  <a:srgbClr val="7030A0"/>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659214" y="4317306"/>
                <a:ext cx="2079720" cy="492443"/>
              </a:xfrm>
              <a:prstGeom prst="rect">
                <a:avLst/>
              </a:prstGeom>
              <a:noFill/>
            </p:spPr>
            <p:txBody>
              <a:bodyPr wrap="square" rtlCol="0">
                <a:spAutoFit/>
              </a:bodyPr>
              <a:lstStyle/>
              <a:p>
                <a:pPr algn="ctr"/>
                <a:r>
                  <a:rPr lang="en-US" sz="2600" dirty="0" smtClean="0">
                    <a:solidFill>
                      <a:srgbClr val="7030A0"/>
                    </a:solidFill>
                  </a:rPr>
                  <a:t>150 mm</a:t>
                </a:r>
              </a:p>
            </p:txBody>
          </p:sp>
        </p:grpSp>
        <p:cxnSp>
          <p:nvCxnSpPr>
            <p:cNvPr id="7" name="Straight Connector 6"/>
            <p:cNvCxnSpPr/>
            <p:nvPr/>
          </p:nvCxnSpPr>
          <p:spPr>
            <a:xfrm>
              <a:off x="1204850" y="2894516"/>
              <a:ext cx="3915563" cy="291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5722453" y="1455450"/>
            <a:ext cx="3141735" cy="1446550"/>
          </a:xfrm>
          <a:prstGeom prst="rect">
            <a:avLst/>
          </a:prstGeom>
          <a:noFill/>
        </p:spPr>
        <p:txBody>
          <a:bodyPr wrap="square" rtlCol="0">
            <a:spAutoFit/>
          </a:bodyPr>
          <a:lstStyle/>
          <a:p>
            <a:r>
              <a:rPr lang="en-US" sz="2200" dirty="0" smtClean="0"/>
              <a:t>How many days of weather are needed for </a:t>
            </a:r>
            <a:r>
              <a:rPr lang="en-US" sz="2200" dirty="0" smtClean="0">
                <a:solidFill>
                  <a:srgbClr val="FF0000"/>
                </a:solidFill>
              </a:rPr>
              <a:t>X% </a:t>
            </a:r>
            <a:r>
              <a:rPr lang="en-US" sz="2200" dirty="0" smtClean="0"/>
              <a:t>likelihood to be greater than </a:t>
            </a:r>
            <a:r>
              <a:rPr lang="en-US" sz="2200" dirty="0" smtClean="0">
                <a:solidFill>
                  <a:srgbClr val="7030A0"/>
                </a:solidFill>
              </a:rPr>
              <a:t>150 mm</a:t>
            </a:r>
            <a:r>
              <a:rPr lang="en-US" sz="2200" dirty="0" smtClean="0"/>
              <a:t>?</a:t>
            </a:r>
            <a:endParaRPr lang="en-US" sz="2200" dirty="0"/>
          </a:p>
        </p:txBody>
      </p:sp>
      <p:sp>
        <p:nvSpPr>
          <p:cNvPr id="23" name="Rectangle 22"/>
          <p:cNvSpPr/>
          <p:nvPr/>
        </p:nvSpPr>
        <p:spPr>
          <a:xfrm>
            <a:off x="1326724" y="1398105"/>
            <a:ext cx="2057679" cy="369332"/>
          </a:xfrm>
          <a:prstGeom prst="rect">
            <a:avLst/>
          </a:prstGeom>
        </p:spPr>
        <p:txBody>
          <a:bodyPr wrap="none">
            <a:spAutoFit/>
          </a:bodyPr>
          <a:lstStyle/>
          <a:p>
            <a:r>
              <a:rPr lang="en-US"/>
              <a:t>November 12, 1999</a:t>
            </a:r>
          </a:p>
        </p:txBody>
      </p:sp>
      <p:sp>
        <p:nvSpPr>
          <p:cNvPr id="2" name="Slide Number Placeholder 1"/>
          <p:cNvSpPr>
            <a:spLocks noGrp="1"/>
          </p:cNvSpPr>
          <p:nvPr>
            <p:ph type="sldNum" sz="quarter" idx="12"/>
          </p:nvPr>
        </p:nvSpPr>
        <p:spPr/>
        <p:txBody>
          <a:bodyPr/>
          <a:lstStyle/>
          <a:p>
            <a:fld id="{08A71FCF-8162-CF4F-97AC-67D24C9EE9EE}" type="slidenum">
              <a:rPr lang="en-US" smtClean="0"/>
              <a:pPr/>
              <a:t>89</a:t>
            </a:fld>
            <a:endParaRPr lang="en-US"/>
          </a:p>
        </p:txBody>
      </p:sp>
    </p:spTree>
    <p:extLst>
      <p:ext uri="{BB962C8B-B14F-4D97-AF65-F5344CB8AC3E}">
        <p14:creationId xmlns:p14="http://schemas.microsoft.com/office/powerpoint/2010/main" val="1481507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38325"/>
          <a:stretch/>
        </p:blipFill>
        <p:spPr>
          <a:xfrm>
            <a:off x="-202844" y="32825"/>
            <a:ext cx="5473700" cy="6858000"/>
          </a:xfrm>
          <a:prstGeom prst="rect">
            <a:avLst/>
          </a:prstGeom>
        </p:spPr>
      </p:pic>
      <p:sp>
        <p:nvSpPr>
          <p:cNvPr id="257" name="TextBox 256"/>
          <p:cNvSpPr txBox="1"/>
          <p:nvPr/>
        </p:nvSpPr>
        <p:spPr>
          <a:xfrm>
            <a:off x="5383998" y="697885"/>
            <a:ext cx="3438997" cy="5047535"/>
          </a:xfrm>
          <a:prstGeom prst="rect">
            <a:avLst/>
          </a:prstGeom>
          <a:noFill/>
        </p:spPr>
        <p:txBody>
          <a:bodyPr wrap="square" rtlCol="0">
            <a:spAutoFit/>
          </a:bodyPr>
          <a:lstStyle/>
          <a:p>
            <a:pPr marL="342900" indent="-342900"/>
            <a:r>
              <a:rPr lang="en-US" sz="1400" dirty="0" smtClean="0"/>
              <a:t>Studies using various approaches:</a:t>
            </a:r>
          </a:p>
          <a:p>
            <a:pPr marL="342900" indent="-342900">
              <a:buAutoNum type="arabicPeriod"/>
            </a:pPr>
            <a:r>
              <a:rPr lang="en-US" sz="1400" dirty="0" err="1" smtClean="0"/>
              <a:t>Seager</a:t>
            </a:r>
            <a:r>
              <a:rPr lang="en-US" sz="1400" dirty="0" smtClean="0"/>
              <a:t> et al. 2007; </a:t>
            </a:r>
            <a:r>
              <a:rPr lang="en-US" sz="1400" dirty="0" err="1" smtClean="0"/>
              <a:t>Seager</a:t>
            </a:r>
            <a:r>
              <a:rPr lang="en-US" sz="1400" dirty="0" smtClean="0"/>
              <a:t> et al. 2013</a:t>
            </a:r>
          </a:p>
          <a:p>
            <a:pPr marL="342900" indent="-342900">
              <a:buFontTx/>
              <a:buAutoNum type="arabicPeriod"/>
            </a:pPr>
            <a:r>
              <a:rPr lang="en-US" sz="1400" dirty="0" err="1" smtClean="0"/>
              <a:t>Milly</a:t>
            </a:r>
            <a:r>
              <a:rPr lang="en-US" sz="1400" dirty="0" smtClean="0"/>
              <a:t> et al. 2005</a:t>
            </a:r>
          </a:p>
          <a:p>
            <a:pPr marL="342900" indent="-342900">
              <a:buAutoNum type="arabicPeriod"/>
            </a:pPr>
            <a:r>
              <a:rPr lang="en-US" sz="1400" dirty="0" smtClean="0"/>
              <a:t>Christensen et al. 2004; Christensen and </a:t>
            </a:r>
            <a:r>
              <a:rPr lang="en-US" sz="1400" dirty="0" err="1" smtClean="0"/>
              <a:t>Lettenmaier</a:t>
            </a:r>
            <a:r>
              <a:rPr lang="en-US" sz="1400" dirty="0" smtClean="0"/>
              <a:t>, 2007; </a:t>
            </a:r>
            <a:r>
              <a:rPr lang="en-US" sz="1400" dirty="0" err="1" smtClean="0"/>
              <a:t>Cayan</a:t>
            </a:r>
            <a:r>
              <a:rPr lang="en-US" sz="1400" dirty="0" smtClean="0"/>
              <a:t> et al. 2010; USBR 2011</a:t>
            </a:r>
          </a:p>
          <a:p>
            <a:pPr marL="342900" indent="-342900">
              <a:buAutoNum type="arabicPeriod"/>
            </a:pPr>
            <a:r>
              <a:rPr lang="en-US" sz="1400" dirty="0" err="1" smtClean="0"/>
              <a:t>Gao</a:t>
            </a:r>
            <a:r>
              <a:rPr lang="en-US" sz="1400" dirty="0" smtClean="0"/>
              <a:t> et al. 2011; Rasmussen et al. 2011</a:t>
            </a:r>
          </a:p>
          <a:p>
            <a:pPr marL="342900" indent="-342900">
              <a:buAutoNum type="arabicPeriod"/>
            </a:pPr>
            <a:r>
              <a:rPr lang="en-US" sz="1400" dirty="0" err="1" smtClean="0"/>
              <a:t>Gao</a:t>
            </a:r>
            <a:r>
              <a:rPr lang="en-US" sz="1400" dirty="0" smtClean="0"/>
              <a:t> et al. 2012</a:t>
            </a:r>
          </a:p>
          <a:p>
            <a:pPr marL="342900" indent="-342900">
              <a:buAutoNum type="arabicPeriod"/>
            </a:pPr>
            <a:r>
              <a:rPr lang="en-US" sz="1400" dirty="0" err="1" smtClean="0"/>
              <a:t>Hoerling</a:t>
            </a:r>
            <a:r>
              <a:rPr lang="en-US" sz="1400" dirty="0" smtClean="0"/>
              <a:t> and </a:t>
            </a:r>
            <a:r>
              <a:rPr lang="en-US" sz="1400" dirty="0" err="1" smtClean="0"/>
              <a:t>Eischeid</a:t>
            </a:r>
            <a:r>
              <a:rPr lang="en-US" sz="1400" dirty="0" smtClean="0"/>
              <a:t> 2007</a:t>
            </a:r>
          </a:p>
          <a:p>
            <a:pPr marL="342900" indent="-342900">
              <a:buFontTx/>
              <a:buAutoNum type="arabicPeriod"/>
            </a:pPr>
            <a:r>
              <a:rPr lang="en-US" sz="1400" dirty="0" smtClean="0"/>
              <a:t>Cook et al. 2004</a:t>
            </a:r>
          </a:p>
          <a:p>
            <a:pPr marL="342900" indent="-342900">
              <a:buAutoNum type="arabicPeriod"/>
            </a:pPr>
            <a:r>
              <a:rPr lang="en-US" sz="1400" dirty="0" smtClean="0"/>
              <a:t>Woodhouse et al. 2006; McCabe and </a:t>
            </a:r>
            <a:r>
              <a:rPr lang="en-US" sz="1400" dirty="0" err="1" smtClean="0"/>
              <a:t>Wolock</a:t>
            </a:r>
            <a:r>
              <a:rPr lang="en-US" sz="1400" dirty="0" smtClean="0"/>
              <a:t> 2007; </a:t>
            </a:r>
            <a:r>
              <a:rPr lang="en-US" sz="1400" dirty="0" err="1" smtClean="0"/>
              <a:t>Meko</a:t>
            </a:r>
            <a:r>
              <a:rPr lang="en-US" sz="1400" dirty="0" smtClean="0"/>
              <a:t> et al. 2007; USBR 2011</a:t>
            </a:r>
          </a:p>
          <a:p>
            <a:pPr marL="342900" indent="-342900"/>
            <a:endParaRPr lang="en-US" sz="800" dirty="0" smtClean="0"/>
          </a:p>
          <a:p>
            <a:pPr marL="342900" indent="-342900"/>
            <a:r>
              <a:rPr lang="en-US" sz="1400" dirty="0" smtClean="0"/>
              <a:t>Abbreviations:</a:t>
            </a:r>
          </a:p>
          <a:p>
            <a:pPr marL="342900" indent="-342900"/>
            <a:r>
              <a:rPr lang="en-US" sz="1400" dirty="0" smtClean="0"/>
              <a:t>GCM – Global Climate Model</a:t>
            </a:r>
          </a:p>
          <a:p>
            <a:pPr marL="342900" indent="-342900"/>
            <a:r>
              <a:rPr lang="en-US" sz="1400" dirty="0" smtClean="0"/>
              <a:t>RCM – Regional Climate Model</a:t>
            </a:r>
          </a:p>
          <a:p>
            <a:pPr marL="342900" indent="-342900"/>
            <a:r>
              <a:rPr lang="en-US" sz="1400" dirty="0" smtClean="0"/>
              <a:t>PDSI – Palmer Drought Severity Index</a:t>
            </a:r>
          </a:p>
          <a:p>
            <a:pPr marL="342900" indent="-342900"/>
            <a:r>
              <a:rPr lang="en-US" sz="1400" dirty="0" smtClean="0"/>
              <a:t>P – Precipitation</a:t>
            </a:r>
          </a:p>
          <a:p>
            <a:pPr marL="342900" indent="-342900"/>
            <a:r>
              <a:rPr lang="en-US" sz="1400" dirty="0" smtClean="0"/>
              <a:t>T – Temperature</a:t>
            </a:r>
          </a:p>
          <a:p>
            <a:pPr marL="342900" indent="-342900"/>
            <a:r>
              <a:rPr lang="en-US" sz="1400" dirty="0" smtClean="0"/>
              <a:t>R – Runoff</a:t>
            </a:r>
          </a:p>
          <a:p>
            <a:pPr marL="342900" indent="-342900"/>
            <a:r>
              <a:rPr lang="en-US" sz="1400" dirty="0" smtClean="0"/>
              <a:t>E – Evaporation</a:t>
            </a:r>
          </a:p>
          <a:p>
            <a:pPr marL="342900" indent="-342900"/>
            <a:r>
              <a:rPr lang="en-US" sz="1400" dirty="0" smtClean="0"/>
              <a:t>S. downscaling – statistical downscaling </a:t>
            </a:r>
          </a:p>
        </p:txBody>
      </p:sp>
      <p:sp>
        <p:nvSpPr>
          <p:cNvPr id="86" name="Rectangle 85"/>
          <p:cNvSpPr/>
          <p:nvPr/>
        </p:nvSpPr>
        <p:spPr>
          <a:xfrm>
            <a:off x="5422098" y="5770820"/>
            <a:ext cx="3280271" cy="923330"/>
          </a:xfrm>
          <a:prstGeom prst="rect">
            <a:avLst/>
          </a:prstGeom>
          <a:ln>
            <a:solidFill>
              <a:schemeClr val="tx1"/>
            </a:solidFill>
          </a:ln>
        </p:spPr>
        <p:txBody>
          <a:bodyPr wrap="square">
            <a:spAutoFit/>
          </a:bodyPr>
          <a:lstStyle/>
          <a:p>
            <a:r>
              <a:rPr lang="en-US" b="1" dirty="0" err="1" smtClean="0"/>
              <a:t>GCMs</a:t>
            </a:r>
            <a:r>
              <a:rPr lang="en-US" b="1" dirty="0" smtClean="0"/>
              <a:t>, Emission scenarios,</a:t>
            </a:r>
          </a:p>
          <a:p>
            <a:r>
              <a:rPr lang="en-US" b="1" dirty="0" smtClean="0"/>
              <a:t>Spatial resolution</a:t>
            </a:r>
          </a:p>
          <a:p>
            <a:r>
              <a:rPr lang="en-US" b="1" dirty="0" smtClean="0"/>
              <a:t>Land surface representation</a:t>
            </a:r>
          </a:p>
        </p:txBody>
      </p:sp>
      <p:sp>
        <p:nvSpPr>
          <p:cNvPr id="87" name="TextBox 86"/>
          <p:cNvSpPr txBox="1"/>
          <p:nvPr/>
        </p:nvSpPr>
        <p:spPr>
          <a:xfrm>
            <a:off x="-3506" y="32825"/>
            <a:ext cx="9147505" cy="49244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600" b="1" dirty="0" smtClean="0">
                <a:solidFill>
                  <a:srgbClr val="000000"/>
                </a:solidFill>
                <a:latin typeface="Arial"/>
                <a:cs typeface="Arial"/>
              </a:rPr>
              <a:t>Approaches to generating future </a:t>
            </a:r>
            <a:r>
              <a:rPr lang="en-US" sz="2600" b="1" dirty="0" err="1" smtClean="0">
                <a:solidFill>
                  <a:srgbClr val="000000"/>
                </a:solidFill>
                <a:latin typeface="Arial"/>
                <a:cs typeface="Arial"/>
              </a:rPr>
              <a:t>streamflow</a:t>
            </a:r>
            <a:r>
              <a:rPr lang="en-US" sz="2600" b="1" dirty="0" smtClean="0">
                <a:solidFill>
                  <a:srgbClr val="000000"/>
                </a:solidFill>
                <a:latin typeface="Arial"/>
                <a:cs typeface="Arial"/>
              </a:rPr>
              <a:t> projections</a:t>
            </a:r>
            <a:endParaRPr lang="en-US" sz="2600" dirty="0">
              <a:solidFill>
                <a:srgbClr val="000000"/>
              </a:solidFill>
              <a:latin typeface="Arial"/>
              <a:cs typeface="Arial"/>
            </a:endParaRPr>
          </a:p>
        </p:txBody>
      </p:sp>
      <p:sp>
        <p:nvSpPr>
          <p:cNvPr id="88" name="TextBox 87"/>
          <p:cNvSpPr txBox="1"/>
          <p:nvPr/>
        </p:nvSpPr>
        <p:spPr>
          <a:xfrm>
            <a:off x="-3505" y="6582680"/>
            <a:ext cx="2486515"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smtClean="0">
                <a:ea typeface="Cambria" charset="0"/>
                <a:cs typeface="Cambria" charset="0"/>
              </a:rPr>
              <a:t>Figure from Vano et al., BAMS, 2014</a:t>
            </a:r>
            <a:endParaRPr lang="en-US" sz="1200" i="1" dirty="0">
              <a:ea typeface="Cambria" charset="0"/>
              <a:cs typeface="Cambria" charset="0"/>
            </a:endParaRPr>
          </a:p>
        </p:txBody>
      </p:sp>
      <p:sp>
        <p:nvSpPr>
          <p:cNvPr id="3" name="Slide Number Placeholder 2"/>
          <p:cNvSpPr>
            <a:spLocks noGrp="1"/>
          </p:cNvSpPr>
          <p:nvPr>
            <p:ph type="sldNum" sz="quarter" idx="12"/>
          </p:nvPr>
        </p:nvSpPr>
        <p:spPr>
          <a:xfrm>
            <a:off x="7010399" y="6525700"/>
            <a:ext cx="2133600" cy="365125"/>
          </a:xfrm>
        </p:spPr>
        <p:txBody>
          <a:bodyPr/>
          <a:lstStyle/>
          <a:p>
            <a:fld id="{08A71FCF-8162-CF4F-97AC-67D24C9EE9EE}" type="slidenum">
              <a:rPr lang="en-US" smtClean="0"/>
              <a:pPr/>
              <a:t>9</a:t>
            </a:fld>
            <a:endParaRPr lang="en-US" dirty="0"/>
          </a:p>
        </p:txBody>
      </p:sp>
    </p:spTree>
    <p:extLst>
      <p:ext uri="{BB962C8B-B14F-4D97-AF65-F5344CB8AC3E}">
        <p14:creationId xmlns:p14="http://schemas.microsoft.com/office/powerpoint/2010/main" val="10366138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ine_mid_elev.1999.11.12.eps"/>
          <p:cNvPicPr>
            <a:picLocks noChangeAspect="1"/>
          </p:cNvPicPr>
          <p:nvPr/>
        </p:nvPicPr>
        <p:blipFill rotWithShape="1">
          <a:blip r:embed="rId3"/>
          <a:srcRect l="-1516" t="7241" r="-1" b="4583"/>
          <a:stretch/>
        </p:blipFill>
        <p:spPr>
          <a:xfrm>
            <a:off x="590309" y="1389609"/>
            <a:ext cx="4550061" cy="3521588"/>
          </a:xfrm>
          <a:prstGeom prst="rect">
            <a:avLst/>
          </a:prstGeom>
        </p:spPr>
      </p:pic>
      <p:sp>
        <p:nvSpPr>
          <p:cNvPr id="6" name="Title 1"/>
          <p:cNvSpPr txBox="1">
            <a:spLocks/>
          </p:cNvSpPr>
          <p:nvPr/>
        </p:nvSpPr>
        <p:spPr>
          <a:xfrm>
            <a:off x="0" y="-12845"/>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Quantify flood </a:t>
            </a:r>
            <a:r>
              <a:rPr lang="en-US" dirty="0"/>
              <a:t>characteristics</a:t>
            </a:r>
          </a:p>
        </p:txBody>
      </p:sp>
      <p:sp>
        <p:nvSpPr>
          <p:cNvPr id="9" name="Rectangle 8"/>
          <p:cNvSpPr/>
          <p:nvPr/>
        </p:nvSpPr>
        <p:spPr>
          <a:xfrm>
            <a:off x="1654213" y="4902635"/>
            <a:ext cx="2621952" cy="504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45448" y="3472578"/>
            <a:ext cx="1326552" cy="105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177599" y="4057495"/>
            <a:ext cx="3321871" cy="1231106"/>
          </a:xfrm>
          <a:prstGeom prst="rect">
            <a:avLst/>
          </a:prstGeom>
          <a:noFill/>
        </p:spPr>
        <p:txBody>
          <a:bodyPr wrap="square" rtlCol="0">
            <a:spAutoFit/>
          </a:bodyPr>
          <a:lstStyle/>
          <a:p>
            <a:r>
              <a:rPr lang="en-US" sz="2000" u="sng" dirty="0" smtClean="0"/>
              <a:t>Runoff greater than 150 mm </a:t>
            </a:r>
          </a:p>
          <a:p>
            <a:r>
              <a:rPr lang="en-US" dirty="0" smtClean="0"/>
              <a:t>  1 day: 28% of years</a:t>
            </a:r>
          </a:p>
          <a:p>
            <a:r>
              <a:rPr lang="en-US" dirty="0" smtClean="0"/>
              <a:t>  2 days: 39</a:t>
            </a:r>
            <a:r>
              <a:rPr lang="en-US" dirty="0"/>
              <a:t>% of </a:t>
            </a:r>
            <a:r>
              <a:rPr lang="en-US" dirty="0" smtClean="0"/>
              <a:t>years</a:t>
            </a:r>
          </a:p>
          <a:p>
            <a:r>
              <a:rPr lang="en-US" dirty="0" smtClean="0">
                <a:solidFill>
                  <a:srgbClr val="7030A0"/>
                </a:solidFill>
              </a:rPr>
              <a:t>  3 days: 81</a:t>
            </a:r>
            <a:r>
              <a:rPr lang="en-US" dirty="0">
                <a:solidFill>
                  <a:srgbClr val="7030A0"/>
                </a:solidFill>
              </a:rPr>
              <a:t>% of </a:t>
            </a:r>
            <a:r>
              <a:rPr lang="en-US" dirty="0" smtClean="0">
                <a:solidFill>
                  <a:srgbClr val="7030A0"/>
                </a:solidFill>
              </a:rPr>
              <a:t>years</a:t>
            </a:r>
            <a:endParaRPr lang="en-US" dirty="0">
              <a:solidFill>
                <a:srgbClr val="7030A0"/>
              </a:solidFill>
            </a:endParaRPr>
          </a:p>
        </p:txBody>
      </p:sp>
      <p:grpSp>
        <p:nvGrpSpPr>
          <p:cNvPr id="16" name="Group 15"/>
          <p:cNvGrpSpPr/>
          <p:nvPr/>
        </p:nvGrpSpPr>
        <p:grpSpPr>
          <a:xfrm>
            <a:off x="1373024" y="3826592"/>
            <a:ext cx="2776660" cy="738664"/>
            <a:chOff x="2401023" y="4394368"/>
            <a:chExt cx="2776660" cy="738664"/>
          </a:xfrm>
        </p:grpSpPr>
        <p:cxnSp>
          <p:nvCxnSpPr>
            <p:cNvPr id="17" name="Straight Connector 16"/>
            <p:cNvCxnSpPr/>
            <p:nvPr/>
          </p:nvCxnSpPr>
          <p:spPr>
            <a:xfrm>
              <a:off x="2414878" y="4764374"/>
              <a:ext cx="381000" cy="1588"/>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44800" y="4394368"/>
              <a:ext cx="2332883" cy="738664"/>
            </a:xfrm>
            <a:prstGeom prst="rect">
              <a:avLst/>
            </a:prstGeom>
            <a:noFill/>
          </p:spPr>
          <p:txBody>
            <a:bodyPr wrap="none" rtlCol="0">
              <a:spAutoFit/>
            </a:bodyPr>
            <a:lstStyle/>
            <a:p>
              <a:r>
                <a:rPr lang="en-US" sz="1400" dirty="0" smtClean="0"/>
                <a:t>Event magnitude</a:t>
              </a:r>
            </a:p>
            <a:p>
              <a:r>
                <a:rPr lang="en-US" sz="1400" dirty="0" smtClean="0"/>
                <a:t>Initial conditions in 1999</a:t>
              </a:r>
            </a:p>
            <a:p>
              <a:r>
                <a:rPr lang="en-US" sz="1400" dirty="0" smtClean="0"/>
                <a:t>Initial conditions (1916-2006)</a:t>
              </a:r>
              <a:endParaRPr lang="en-US" sz="1400" dirty="0"/>
            </a:p>
          </p:txBody>
        </p:sp>
        <p:cxnSp>
          <p:nvCxnSpPr>
            <p:cNvPr id="19" name="Straight Connector 18"/>
            <p:cNvCxnSpPr/>
            <p:nvPr/>
          </p:nvCxnSpPr>
          <p:spPr>
            <a:xfrm>
              <a:off x="2414878" y="4558880"/>
              <a:ext cx="381000" cy="1588"/>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01023" y="4969054"/>
              <a:ext cx="381000" cy="1588"/>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9709650" y="2591453"/>
            <a:ext cx="2046972" cy="2862322"/>
          </a:xfrm>
          <a:prstGeom prst="rect">
            <a:avLst/>
          </a:prstGeom>
          <a:noFill/>
        </p:spPr>
        <p:txBody>
          <a:bodyPr wrap="square" rtlCol="0">
            <a:spAutoFit/>
          </a:bodyPr>
          <a:lstStyle/>
          <a:p>
            <a:r>
              <a:rPr lang="en-US" u="sng" dirty="0"/>
              <a:t>3</a:t>
            </a:r>
            <a:r>
              <a:rPr lang="en-US" u="sng" dirty="0" smtClean="0"/>
              <a:t> days of weather</a:t>
            </a:r>
          </a:p>
          <a:p>
            <a:r>
              <a:rPr lang="en-US" dirty="0" smtClean="0"/>
              <a:t> Nov 12, 1999</a:t>
            </a:r>
          </a:p>
          <a:p>
            <a:r>
              <a:rPr lang="en-US" dirty="0" smtClean="0"/>
              <a:t>	P </a:t>
            </a:r>
            <a:r>
              <a:rPr lang="en-US" dirty="0"/>
              <a:t>= 186 </a:t>
            </a:r>
            <a:r>
              <a:rPr lang="en-US" dirty="0" smtClean="0"/>
              <a:t>mm</a:t>
            </a:r>
          </a:p>
          <a:p>
            <a:r>
              <a:rPr lang="en-US" dirty="0"/>
              <a:t>	</a:t>
            </a:r>
            <a:r>
              <a:rPr lang="en-US" dirty="0" smtClean="0"/>
              <a:t>T </a:t>
            </a:r>
            <a:r>
              <a:rPr lang="en-US" dirty="0"/>
              <a:t>= 6.2 </a:t>
            </a:r>
            <a:r>
              <a:rPr lang="en-US" dirty="0" smtClean="0"/>
              <a:t>C</a:t>
            </a:r>
          </a:p>
          <a:p>
            <a:r>
              <a:rPr lang="en-US" dirty="0" smtClean="0"/>
              <a:t>  Nov 11, 1999</a:t>
            </a:r>
          </a:p>
          <a:p>
            <a:r>
              <a:rPr lang="en-US" dirty="0"/>
              <a:t>	</a:t>
            </a:r>
            <a:r>
              <a:rPr lang="en-US" dirty="0" smtClean="0"/>
              <a:t>P = 32 mm </a:t>
            </a:r>
          </a:p>
          <a:p>
            <a:r>
              <a:rPr lang="en-US" dirty="0"/>
              <a:t>	</a:t>
            </a:r>
            <a:r>
              <a:rPr lang="en-US" dirty="0" smtClean="0"/>
              <a:t>T </a:t>
            </a:r>
            <a:r>
              <a:rPr lang="en-US" dirty="0"/>
              <a:t>= 5 </a:t>
            </a:r>
            <a:r>
              <a:rPr lang="en-US" dirty="0" smtClean="0"/>
              <a:t>C</a:t>
            </a:r>
          </a:p>
          <a:p>
            <a:r>
              <a:rPr lang="en-US" dirty="0" smtClean="0"/>
              <a:t>  Nov 10, 1999</a:t>
            </a:r>
          </a:p>
          <a:p>
            <a:r>
              <a:rPr lang="en-US" dirty="0"/>
              <a:t>	 P = 67 </a:t>
            </a:r>
            <a:r>
              <a:rPr lang="en-US" dirty="0" smtClean="0"/>
              <a:t>mm</a:t>
            </a:r>
          </a:p>
          <a:p>
            <a:r>
              <a:rPr lang="en-US" dirty="0"/>
              <a:t>	</a:t>
            </a:r>
            <a:r>
              <a:rPr lang="en-US" dirty="0" smtClean="0"/>
              <a:t> </a:t>
            </a:r>
            <a:r>
              <a:rPr lang="en-US" dirty="0"/>
              <a:t>T = 4.3 C</a:t>
            </a:r>
            <a:endParaRPr lang="en-US" dirty="0" smtClean="0"/>
          </a:p>
        </p:txBody>
      </p:sp>
      <p:sp>
        <p:nvSpPr>
          <p:cNvPr id="27" name="TextBox 26"/>
          <p:cNvSpPr txBox="1"/>
          <p:nvPr/>
        </p:nvSpPr>
        <p:spPr>
          <a:xfrm>
            <a:off x="2061593" y="4919269"/>
            <a:ext cx="1847132" cy="369332"/>
          </a:xfrm>
          <a:prstGeom prst="rect">
            <a:avLst/>
          </a:prstGeom>
          <a:noFill/>
        </p:spPr>
        <p:txBody>
          <a:bodyPr wrap="square" rtlCol="0">
            <a:spAutoFit/>
          </a:bodyPr>
          <a:lstStyle/>
          <a:p>
            <a:r>
              <a:rPr lang="en-US" dirty="0" smtClean="0"/>
              <a:t>days of weather</a:t>
            </a:r>
          </a:p>
        </p:txBody>
      </p:sp>
      <p:grpSp>
        <p:nvGrpSpPr>
          <p:cNvPr id="14" name="Group 13"/>
          <p:cNvGrpSpPr/>
          <p:nvPr/>
        </p:nvGrpSpPr>
        <p:grpSpPr>
          <a:xfrm>
            <a:off x="1204850" y="2894516"/>
            <a:ext cx="5590204" cy="985956"/>
            <a:chOff x="1204850" y="2894516"/>
            <a:chExt cx="5590204" cy="985956"/>
          </a:xfrm>
        </p:grpSpPr>
        <p:grpSp>
          <p:nvGrpSpPr>
            <p:cNvPr id="28" name="Group 27"/>
            <p:cNvGrpSpPr/>
            <p:nvPr/>
          </p:nvGrpSpPr>
          <p:grpSpPr>
            <a:xfrm>
              <a:off x="4715334" y="3019503"/>
              <a:ext cx="2079720" cy="860969"/>
              <a:chOff x="5659214" y="3948780"/>
              <a:chExt cx="2079720" cy="860969"/>
            </a:xfrm>
          </p:grpSpPr>
          <p:cxnSp>
            <p:nvCxnSpPr>
              <p:cNvPr id="29" name="Straight Connector 28"/>
              <p:cNvCxnSpPr/>
              <p:nvPr/>
            </p:nvCxnSpPr>
            <p:spPr>
              <a:xfrm flipH="1" flipV="1">
                <a:off x="6038480" y="3948780"/>
                <a:ext cx="341676" cy="368526"/>
              </a:xfrm>
              <a:prstGeom prst="line">
                <a:avLst/>
              </a:prstGeom>
              <a:ln w="50800">
                <a:solidFill>
                  <a:srgbClr val="7030A0"/>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659214" y="4317306"/>
                <a:ext cx="2079720" cy="492443"/>
              </a:xfrm>
              <a:prstGeom prst="rect">
                <a:avLst/>
              </a:prstGeom>
              <a:noFill/>
            </p:spPr>
            <p:txBody>
              <a:bodyPr wrap="square" rtlCol="0">
                <a:spAutoFit/>
              </a:bodyPr>
              <a:lstStyle/>
              <a:p>
                <a:pPr algn="ctr"/>
                <a:r>
                  <a:rPr lang="en-US" sz="2600" dirty="0" smtClean="0">
                    <a:solidFill>
                      <a:srgbClr val="7030A0"/>
                    </a:solidFill>
                  </a:rPr>
                  <a:t>150 mm</a:t>
                </a:r>
              </a:p>
            </p:txBody>
          </p:sp>
        </p:grpSp>
        <p:cxnSp>
          <p:nvCxnSpPr>
            <p:cNvPr id="7" name="Straight Connector 6"/>
            <p:cNvCxnSpPr/>
            <p:nvPr/>
          </p:nvCxnSpPr>
          <p:spPr>
            <a:xfrm>
              <a:off x="1204850" y="2894516"/>
              <a:ext cx="3915563" cy="291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97259" y="5288601"/>
            <a:ext cx="2714501" cy="584775"/>
          </a:xfrm>
          <a:prstGeom prst="rect">
            <a:avLst/>
          </a:prstGeom>
          <a:noFill/>
        </p:spPr>
        <p:txBody>
          <a:bodyPr wrap="square" rtlCol="0">
            <a:spAutoFit/>
          </a:bodyPr>
          <a:lstStyle/>
          <a:p>
            <a:pPr algn="ctr"/>
            <a:r>
              <a:rPr lang="en-US" sz="3200" b="1" dirty="0" smtClean="0">
                <a:solidFill>
                  <a:srgbClr val="7030A0"/>
                </a:solidFill>
              </a:rPr>
              <a:t>answer: 3 days</a:t>
            </a:r>
          </a:p>
        </p:txBody>
      </p:sp>
      <p:sp>
        <p:nvSpPr>
          <p:cNvPr id="31" name="Rectangle 30"/>
          <p:cNvSpPr/>
          <p:nvPr/>
        </p:nvSpPr>
        <p:spPr>
          <a:xfrm>
            <a:off x="1326724" y="1398105"/>
            <a:ext cx="2057679" cy="369332"/>
          </a:xfrm>
          <a:prstGeom prst="rect">
            <a:avLst/>
          </a:prstGeom>
        </p:spPr>
        <p:txBody>
          <a:bodyPr wrap="none">
            <a:spAutoFit/>
          </a:bodyPr>
          <a:lstStyle/>
          <a:p>
            <a:r>
              <a:rPr lang="en-US"/>
              <a:t>November 12, 1999</a:t>
            </a:r>
          </a:p>
        </p:txBody>
      </p:sp>
      <p:sp>
        <p:nvSpPr>
          <p:cNvPr id="32" name="TextBox 31"/>
          <p:cNvSpPr txBox="1"/>
          <p:nvPr/>
        </p:nvSpPr>
        <p:spPr>
          <a:xfrm>
            <a:off x="5722453" y="1455450"/>
            <a:ext cx="3141735" cy="1446550"/>
          </a:xfrm>
          <a:prstGeom prst="rect">
            <a:avLst/>
          </a:prstGeom>
          <a:noFill/>
        </p:spPr>
        <p:txBody>
          <a:bodyPr wrap="square" rtlCol="0">
            <a:spAutoFit/>
          </a:bodyPr>
          <a:lstStyle/>
          <a:p>
            <a:r>
              <a:rPr lang="en-US" sz="2200" dirty="0" smtClean="0"/>
              <a:t>How many days of weather are needed for </a:t>
            </a:r>
            <a:r>
              <a:rPr lang="en-US" sz="2200" dirty="0" smtClean="0">
                <a:solidFill>
                  <a:srgbClr val="7030A0"/>
                </a:solidFill>
              </a:rPr>
              <a:t>50% </a:t>
            </a:r>
            <a:r>
              <a:rPr lang="en-US" sz="2200" dirty="0" smtClean="0"/>
              <a:t>likelihood to be greater than </a:t>
            </a:r>
            <a:r>
              <a:rPr lang="en-US" sz="2200" dirty="0" smtClean="0">
                <a:solidFill>
                  <a:srgbClr val="7030A0"/>
                </a:solidFill>
              </a:rPr>
              <a:t>150</a:t>
            </a:r>
            <a:r>
              <a:rPr lang="en-US" sz="2200" dirty="0" smtClean="0"/>
              <a:t> mm?</a:t>
            </a:r>
            <a:endParaRPr lang="en-US" sz="2200" dirty="0"/>
          </a:p>
        </p:txBody>
      </p:sp>
      <p:sp>
        <p:nvSpPr>
          <p:cNvPr id="2" name="Slide Number Placeholder 1"/>
          <p:cNvSpPr>
            <a:spLocks noGrp="1"/>
          </p:cNvSpPr>
          <p:nvPr>
            <p:ph type="sldNum" sz="quarter" idx="12"/>
          </p:nvPr>
        </p:nvSpPr>
        <p:spPr/>
        <p:txBody>
          <a:bodyPr/>
          <a:lstStyle/>
          <a:p>
            <a:fld id="{08A71FCF-8162-CF4F-97AC-67D24C9EE9EE}" type="slidenum">
              <a:rPr lang="en-US" smtClean="0"/>
              <a:pPr/>
              <a:t>90</a:t>
            </a:fld>
            <a:endParaRPr lang="en-US"/>
          </a:p>
        </p:txBody>
      </p:sp>
    </p:spTree>
    <p:extLst>
      <p:ext uri="{BB962C8B-B14F-4D97-AF65-F5344CB8AC3E}">
        <p14:creationId xmlns:p14="http://schemas.microsoft.com/office/powerpoint/2010/main" val="130026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line_mid_elev.2006.11.7.eps"/>
          <p:cNvPicPr>
            <a:picLocks noChangeAspect="1"/>
          </p:cNvPicPr>
          <p:nvPr/>
        </p:nvPicPr>
        <p:blipFill>
          <a:blip r:embed="rId3"/>
          <a:stretch>
            <a:fillRect/>
          </a:stretch>
        </p:blipFill>
        <p:spPr>
          <a:xfrm>
            <a:off x="6131352" y="1428833"/>
            <a:ext cx="2796711" cy="2492041"/>
          </a:xfrm>
          <a:prstGeom prst="rect">
            <a:avLst/>
          </a:prstGeom>
        </p:spPr>
      </p:pic>
      <p:pic>
        <p:nvPicPr>
          <p:cNvPr id="23" name="Picture 22" descr="line_mid_elev.1990.11.24.eps"/>
          <p:cNvPicPr>
            <a:picLocks noChangeAspect="1"/>
          </p:cNvPicPr>
          <p:nvPr/>
        </p:nvPicPr>
        <p:blipFill>
          <a:blip r:embed="rId4"/>
          <a:stretch>
            <a:fillRect/>
          </a:stretch>
        </p:blipFill>
        <p:spPr>
          <a:xfrm>
            <a:off x="67970" y="1432097"/>
            <a:ext cx="2796711" cy="2492041"/>
          </a:xfrm>
          <a:prstGeom prst="rect">
            <a:avLst/>
          </a:prstGeom>
        </p:spPr>
      </p:pic>
      <p:pic>
        <p:nvPicPr>
          <p:cNvPr id="24" name="Picture 23" descr="line_mid_elev.1999.11.12.eps"/>
          <p:cNvPicPr>
            <a:picLocks noChangeAspect="1"/>
          </p:cNvPicPr>
          <p:nvPr/>
        </p:nvPicPr>
        <p:blipFill>
          <a:blip r:embed="rId5"/>
          <a:stretch>
            <a:fillRect/>
          </a:stretch>
        </p:blipFill>
        <p:spPr>
          <a:xfrm>
            <a:off x="3148692" y="1431190"/>
            <a:ext cx="2796711" cy="2492041"/>
          </a:xfrm>
          <a:prstGeom prst="rect">
            <a:avLst/>
          </a:prstGeom>
        </p:spPr>
      </p:pic>
      <p:sp>
        <p:nvSpPr>
          <p:cNvPr id="5" name="TextBox 4"/>
          <p:cNvSpPr txBox="1"/>
          <p:nvPr/>
        </p:nvSpPr>
        <p:spPr>
          <a:xfrm>
            <a:off x="370256" y="4697564"/>
            <a:ext cx="8263811" cy="1477328"/>
          </a:xfrm>
          <a:prstGeom prst="rect">
            <a:avLst/>
          </a:prstGeom>
          <a:noFill/>
        </p:spPr>
        <p:txBody>
          <a:bodyPr wrap="square" rtlCol="0">
            <a:spAutoFit/>
          </a:bodyPr>
          <a:lstStyle/>
          <a:p>
            <a:r>
              <a:rPr lang="en-US" dirty="0" smtClean="0"/>
              <a:t>Use several events (e.g., top 3 events) to characterize weather patterns that generate flooding.</a:t>
            </a:r>
          </a:p>
          <a:p>
            <a:endParaRPr lang="en-US" dirty="0" smtClean="0"/>
          </a:p>
          <a:p>
            <a:r>
              <a:rPr lang="en-US" dirty="0" smtClean="0"/>
              <a:t>Identify what ifs:  the largest runoff event (1990) was at the high end of the ensemble of initial conditions, whereas the 3</a:t>
            </a:r>
            <a:r>
              <a:rPr lang="en-US" baseline="30000" dirty="0" smtClean="0"/>
              <a:t>rd</a:t>
            </a:r>
            <a:r>
              <a:rPr lang="en-US" dirty="0" smtClean="0"/>
              <a:t> largest runoff event (2006) could have been larger</a:t>
            </a:r>
          </a:p>
        </p:txBody>
      </p:sp>
      <p:sp>
        <p:nvSpPr>
          <p:cNvPr id="8" name="Title 1"/>
          <p:cNvSpPr txBox="1">
            <a:spLocks/>
          </p:cNvSpPr>
          <p:nvPr/>
        </p:nvSpPr>
        <p:spPr>
          <a:xfrm>
            <a:off x="0" y="-15283"/>
            <a:ext cx="91440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Quantify flood </a:t>
            </a:r>
            <a:r>
              <a:rPr lang="en-US" dirty="0"/>
              <a:t>characteristics</a:t>
            </a:r>
          </a:p>
        </p:txBody>
      </p:sp>
      <p:sp>
        <p:nvSpPr>
          <p:cNvPr id="13" name="TextBox 12"/>
          <p:cNvSpPr txBox="1"/>
          <p:nvPr/>
        </p:nvSpPr>
        <p:spPr>
          <a:xfrm>
            <a:off x="4765968" y="3009836"/>
            <a:ext cx="1021509" cy="646331"/>
          </a:xfrm>
          <a:prstGeom prst="rect">
            <a:avLst/>
          </a:prstGeom>
          <a:solidFill>
            <a:schemeClr val="bg1"/>
          </a:solidFill>
        </p:spPr>
        <p:txBody>
          <a:bodyPr wrap="square" rtlCol="0">
            <a:spAutoFit/>
          </a:bodyPr>
          <a:lstStyle/>
          <a:p>
            <a:r>
              <a:rPr lang="en-US" sz="900" dirty="0" smtClean="0"/>
              <a:t>Over 150 mm</a:t>
            </a:r>
          </a:p>
          <a:p>
            <a:r>
              <a:rPr lang="en-US" sz="900" dirty="0" smtClean="0"/>
              <a:t>  1 day: 28%</a:t>
            </a:r>
          </a:p>
          <a:p>
            <a:r>
              <a:rPr lang="en-US" sz="900" dirty="0" smtClean="0"/>
              <a:t>  2 days: 39%</a:t>
            </a:r>
          </a:p>
          <a:p>
            <a:r>
              <a:rPr lang="en-US" sz="900" dirty="0" smtClean="0"/>
              <a:t>  3 days: 81%</a:t>
            </a:r>
          </a:p>
        </p:txBody>
      </p:sp>
      <p:sp>
        <p:nvSpPr>
          <p:cNvPr id="14" name="TextBox 13"/>
          <p:cNvSpPr txBox="1"/>
          <p:nvPr/>
        </p:nvSpPr>
        <p:spPr>
          <a:xfrm>
            <a:off x="7688764" y="3001754"/>
            <a:ext cx="1021509" cy="646331"/>
          </a:xfrm>
          <a:prstGeom prst="rect">
            <a:avLst/>
          </a:prstGeom>
          <a:solidFill>
            <a:schemeClr val="bg1"/>
          </a:solidFill>
        </p:spPr>
        <p:txBody>
          <a:bodyPr wrap="square" rtlCol="0">
            <a:spAutoFit/>
          </a:bodyPr>
          <a:lstStyle/>
          <a:p>
            <a:r>
              <a:rPr lang="en-US" sz="900" dirty="0" smtClean="0"/>
              <a:t>Over 150 mm</a:t>
            </a:r>
          </a:p>
          <a:p>
            <a:r>
              <a:rPr lang="en-US" sz="900" dirty="0" smtClean="0"/>
              <a:t>  1 day: 27%</a:t>
            </a:r>
          </a:p>
          <a:p>
            <a:r>
              <a:rPr lang="en-US" sz="900" dirty="0" smtClean="0"/>
              <a:t>  2 days: 92%</a:t>
            </a:r>
          </a:p>
          <a:p>
            <a:r>
              <a:rPr lang="en-US" sz="900" dirty="0" smtClean="0"/>
              <a:t>  3 days: 93%</a:t>
            </a:r>
          </a:p>
        </p:txBody>
      </p:sp>
      <p:sp>
        <p:nvSpPr>
          <p:cNvPr id="15" name="TextBox 14"/>
          <p:cNvSpPr txBox="1"/>
          <p:nvPr/>
        </p:nvSpPr>
        <p:spPr>
          <a:xfrm>
            <a:off x="1636187" y="3009838"/>
            <a:ext cx="1021509" cy="646331"/>
          </a:xfrm>
          <a:prstGeom prst="rect">
            <a:avLst/>
          </a:prstGeom>
          <a:solidFill>
            <a:schemeClr val="bg1"/>
          </a:solidFill>
        </p:spPr>
        <p:txBody>
          <a:bodyPr wrap="square" rtlCol="0">
            <a:spAutoFit/>
          </a:bodyPr>
          <a:lstStyle/>
          <a:p>
            <a:r>
              <a:rPr lang="en-US" sz="900" dirty="0" smtClean="0"/>
              <a:t>Over 150 mm</a:t>
            </a:r>
          </a:p>
          <a:p>
            <a:r>
              <a:rPr lang="en-US" sz="900" dirty="0" smtClean="0"/>
              <a:t>  1 day: 25%</a:t>
            </a:r>
          </a:p>
          <a:p>
            <a:r>
              <a:rPr lang="en-US" sz="900" dirty="0" smtClean="0"/>
              <a:t>  2 days: 92%</a:t>
            </a:r>
          </a:p>
          <a:p>
            <a:r>
              <a:rPr lang="en-US" sz="900" dirty="0" smtClean="0"/>
              <a:t>  3 days: 95%</a:t>
            </a:r>
          </a:p>
        </p:txBody>
      </p:sp>
      <p:sp>
        <p:nvSpPr>
          <p:cNvPr id="16" name="Rectangle 15"/>
          <p:cNvSpPr/>
          <p:nvPr/>
        </p:nvSpPr>
        <p:spPr>
          <a:xfrm>
            <a:off x="277068" y="1303525"/>
            <a:ext cx="7955385"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4470" y="3802148"/>
            <a:ext cx="7955385" cy="3574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26746" y="1398167"/>
            <a:ext cx="3116028" cy="338554"/>
          </a:xfrm>
          <a:prstGeom prst="rect">
            <a:avLst/>
          </a:prstGeom>
          <a:noFill/>
        </p:spPr>
        <p:txBody>
          <a:bodyPr wrap="square" rtlCol="0">
            <a:spAutoFit/>
          </a:bodyPr>
          <a:lstStyle/>
          <a:p>
            <a:pPr algn="ctr"/>
            <a:r>
              <a:rPr lang="en-US" sz="1600" dirty="0" smtClean="0"/>
              <a:t>Nov. 11, 1990 (biggest)</a:t>
            </a:r>
            <a:endParaRPr lang="en-US" sz="1600" dirty="0"/>
          </a:p>
        </p:txBody>
      </p:sp>
      <p:sp>
        <p:nvSpPr>
          <p:cNvPr id="19" name="TextBox 18"/>
          <p:cNvSpPr txBox="1"/>
          <p:nvPr/>
        </p:nvSpPr>
        <p:spPr>
          <a:xfrm>
            <a:off x="2867782" y="1428158"/>
            <a:ext cx="2645403" cy="338554"/>
          </a:xfrm>
          <a:prstGeom prst="rect">
            <a:avLst/>
          </a:prstGeom>
          <a:noFill/>
        </p:spPr>
        <p:txBody>
          <a:bodyPr wrap="square" rtlCol="0">
            <a:spAutoFit/>
          </a:bodyPr>
          <a:lstStyle/>
          <a:p>
            <a:pPr algn="ctr"/>
            <a:r>
              <a:rPr lang="en-US" sz="1600" dirty="0" smtClean="0"/>
              <a:t>Nov. 12, 1999</a:t>
            </a:r>
            <a:endParaRPr lang="en-US" sz="1600" dirty="0"/>
          </a:p>
        </p:txBody>
      </p:sp>
      <p:sp>
        <p:nvSpPr>
          <p:cNvPr id="20" name="TextBox 19"/>
          <p:cNvSpPr txBox="1"/>
          <p:nvPr/>
        </p:nvSpPr>
        <p:spPr>
          <a:xfrm>
            <a:off x="5853911" y="1422241"/>
            <a:ext cx="2645403" cy="338554"/>
          </a:xfrm>
          <a:prstGeom prst="rect">
            <a:avLst/>
          </a:prstGeom>
          <a:noFill/>
        </p:spPr>
        <p:txBody>
          <a:bodyPr wrap="square" rtlCol="0">
            <a:spAutoFit/>
          </a:bodyPr>
          <a:lstStyle/>
          <a:p>
            <a:pPr algn="ctr"/>
            <a:r>
              <a:rPr lang="en-US" sz="1600" dirty="0" smtClean="0"/>
              <a:t>Nov. 7, 2006</a:t>
            </a:r>
            <a:endParaRPr lang="en-US" sz="1600" dirty="0"/>
          </a:p>
        </p:txBody>
      </p:sp>
      <p:cxnSp>
        <p:nvCxnSpPr>
          <p:cNvPr id="22" name="Straight Connector 21"/>
          <p:cNvCxnSpPr/>
          <p:nvPr/>
        </p:nvCxnSpPr>
        <p:spPr>
          <a:xfrm flipH="1">
            <a:off x="2165282" y="1915151"/>
            <a:ext cx="336360" cy="521279"/>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8679018" y="1482263"/>
            <a:ext cx="336360" cy="521279"/>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677237" y="3892628"/>
            <a:ext cx="1847132" cy="369332"/>
          </a:xfrm>
          <a:prstGeom prst="rect">
            <a:avLst/>
          </a:prstGeom>
          <a:noFill/>
        </p:spPr>
        <p:txBody>
          <a:bodyPr wrap="square" rtlCol="0">
            <a:spAutoFit/>
          </a:bodyPr>
          <a:lstStyle/>
          <a:p>
            <a:r>
              <a:rPr lang="en-US" dirty="0" smtClean="0"/>
              <a:t>days of weather</a:t>
            </a:r>
          </a:p>
        </p:txBody>
      </p:sp>
      <p:sp>
        <p:nvSpPr>
          <p:cNvPr id="2" name="Slide Number Placeholder 1"/>
          <p:cNvSpPr>
            <a:spLocks noGrp="1"/>
          </p:cNvSpPr>
          <p:nvPr>
            <p:ph type="sldNum" sz="quarter" idx="12"/>
          </p:nvPr>
        </p:nvSpPr>
        <p:spPr/>
        <p:txBody>
          <a:bodyPr/>
          <a:lstStyle/>
          <a:p>
            <a:fld id="{08A71FCF-8162-CF4F-97AC-67D24C9EE9EE}" type="slidenum">
              <a:rPr lang="en-US" smtClean="0"/>
              <a:pPr/>
              <a:t>91</a:t>
            </a:fld>
            <a:endParaRPr lang="en-US"/>
          </a:p>
        </p:txBody>
      </p:sp>
    </p:spTree>
    <p:extLst>
      <p:ext uri="{BB962C8B-B14F-4D97-AF65-F5344CB8AC3E}">
        <p14:creationId xmlns:p14="http://schemas.microsoft.com/office/powerpoint/2010/main" val="175100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line_mid_elev.1999.11.12.eps"/>
          <p:cNvPicPr>
            <a:picLocks noChangeAspect="1"/>
          </p:cNvPicPr>
          <p:nvPr/>
        </p:nvPicPr>
        <p:blipFill rotWithShape="1">
          <a:blip r:embed="rId3"/>
          <a:srcRect t="6671"/>
          <a:stretch/>
        </p:blipFill>
        <p:spPr>
          <a:xfrm>
            <a:off x="1077130" y="1025379"/>
            <a:ext cx="5126900" cy="4263657"/>
          </a:xfrm>
          <a:prstGeom prst="rect">
            <a:avLst/>
          </a:prstGeom>
        </p:spPr>
      </p:pic>
      <p:sp>
        <p:nvSpPr>
          <p:cNvPr id="5" name="Title 1"/>
          <p:cNvSpPr>
            <a:spLocks noGrp="1"/>
          </p:cNvSpPr>
          <p:nvPr>
            <p:ph type="title"/>
          </p:nvPr>
        </p:nvSpPr>
        <p:spPr>
          <a:xfrm>
            <a:off x="0" y="-18045"/>
            <a:ext cx="9144000" cy="836063"/>
          </a:xfrm>
        </p:spPr>
        <p:txBody>
          <a:bodyPr>
            <a:normAutofit/>
          </a:bodyPr>
          <a:lstStyle/>
          <a:p>
            <a:r>
              <a:rPr lang="en-US" dirty="0" smtClean="0"/>
              <a:t>Reference past years</a:t>
            </a:r>
            <a:endParaRPr lang="en-US" sz="4000" b="1" dirty="0"/>
          </a:p>
        </p:txBody>
      </p:sp>
      <p:sp>
        <p:nvSpPr>
          <p:cNvPr id="21" name="TextBox 20"/>
          <p:cNvSpPr txBox="1"/>
          <p:nvPr/>
        </p:nvSpPr>
        <p:spPr>
          <a:xfrm>
            <a:off x="115746" y="5408862"/>
            <a:ext cx="9109277" cy="1354217"/>
          </a:xfrm>
          <a:prstGeom prst="rect">
            <a:avLst/>
          </a:prstGeom>
          <a:noFill/>
        </p:spPr>
        <p:txBody>
          <a:bodyPr wrap="square" rtlCol="0">
            <a:spAutoFit/>
          </a:bodyPr>
          <a:lstStyle/>
          <a:p>
            <a:r>
              <a:rPr lang="en-US" dirty="0" smtClean="0"/>
              <a:t>For example:  </a:t>
            </a:r>
          </a:p>
          <a:p>
            <a:r>
              <a:rPr lang="en-US" dirty="0" smtClean="0"/>
              <a:t>If snow and soil conditions were similar to 1995, the event would have been 15% greater.  </a:t>
            </a:r>
          </a:p>
          <a:p>
            <a:endParaRPr lang="en-US" sz="1000" dirty="0"/>
          </a:p>
          <a:p>
            <a:r>
              <a:rPr lang="en-US" dirty="0" smtClean="0"/>
              <a:t>Future projections show a </a:t>
            </a:r>
            <a:r>
              <a:rPr lang="en-US" dirty="0"/>
              <a:t>__% </a:t>
            </a:r>
            <a:r>
              <a:rPr lang="en-US" dirty="0" smtClean="0"/>
              <a:t>increase in floods similar to those in November 1999 by the 2050s.  </a:t>
            </a:r>
            <a:endParaRPr lang="en-US" dirty="0"/>
          </a:p>
        </p:txBody>
      </p:sp>
      <p:sp>
        <p:nvSpPr>
          <p:cNvPr id="22" name="Rectangle 21"/>
          <p:cNvSpPr/>
          <p:nvPr/>
        </p:nvSpPr>
        <p:spPr>
          <a:xfrm>
            <a:off x="2051672" y="3671315"/>
            <a:ext cx="4817128"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1932091" y="1199773"/>
            <a:ext cx="2443140" cy="186837"/>
          </a:xfrm>
          <a:prstGeom prst="rect">
            <a:avLst/>
          </a:prstGeom>
          <a:solidFill>
            <a:schemeClr val="bg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smtClean="0"/>
              <a:t>November 12, </a:t>
            </a:r>
            <a:r>
              <a:rPr lang="en-US" sz="1800" dirty="0" smtClean="0"/>
              <a:t>1999</a:t>
            </a:r>
            <a:endParaRPr lang="en-US" sz="1800" dirty="0"/>
          </a:p>
        </p:txBody>
      </p:sp>
      <p:grpSp>
        <p:nvGrpSpPr>
          <p:cNvPr id="33" name="Group 32"/>
          <p:cNvGrpSpPr/>
          <p:nvPr/>
        </p:nvGrpSpPr>
        <p:grpSpPr>
          <a:xfrm>
            <a:off x="5868365" y="2129743"/>
            <a:ext cx="2181955" cy="678373"/>
            <a:chOff x="-1392623" y="2932538"/>
            <a:chExt cx="2181955" cy="678373"/>
          </a:xfrm>
        </p:grpSpPr>
        <p:cxnSp>
          <p:nvCxnSpPr>
            <p:cNvPr id="34" name="Straight Connector 33"/>
            <p:cNvCxnSpPr/>
            <p:nvPr/>
          </p:nvCxnSpPr>
          <p:spPr>
            <a:xfrm flipH="1" flipV="1">
              <a:off x="-1392623" y="2932538"/>
              <a:ext cx="601883" cy="288788"/>
            </a:xfrm>
            <a:prstGeom prst="line">
              <a:avLst/>
            </a:prstGeom>
            <a:ln w="50800">
              <a:solidFill>
                <a:schemeClr val="tx1"/>
              </a:solidFill>
              <a:tailEnd type="triangle"/>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290388" y="2964580"/>
              <a:ext cx="2079720" cy="646331"/>
            </a:xfrm>
            <a:prstGeom prst="rect">
              <a:avLst/>
            </a:prstGeom>
            <a:noFill/>
          </p:spPr>
          <p:txBody>
            <a:bodyPr wrap="square" rtlCol="0">
              <a:spAutoFit/>
            </a:bodyPr>
            <a:lstStyle/>
            <a:p>
              <a:pPr algn="ctr"/>
              <a:r>
                <a:rPr lang="en-US" sz="3600" smtClean="0"/>
                <a:t>1995</a:t>
              </a:r>
              <a:endParaRPr lang="en-US" sz="3600" dirty="0" smtClean="0"/>
            </a:p>
          </p:txBody>
        </p:sp>
      </p:grpSp>
      <p:sp>
        <p:nvSpPr>
          <p:cNvPr id="2" name="Slide Number Placeholder 1"/>
          <p:cNvSpPr>
            <a:spLocks noGrp="1"/>
          </p:cNvSpPr>
          <p:nvPr>
            <p:ph type="sldNum" sz="quarter" idx="12"/>
          </p:nvPr>
        </p:nvSpPr>
        <p:spPr/>
        <p:txBody>
          <a:bodyPr/>
          <a:lstStyle/>
          <a:p>
            <a:fld id="{08A71FCF-8162-CF4F-97AC-67D24C9EE9EE}" type="slidenum">
              <a:rPr lang="en-US" smtClean="0"/>
              <a:pPr/>
              <a:t>92</a:t>
            </a:fld>
            <a:endParaRPr lang="en-US"/>
          </a:p>
        </p:txBody>
      </p:sp>
    </p:spTree>
    <p:extLst>
      <p:ext uri="{BB962C8B-B14F-4D97-AF65-F5344CB8AC3E}">
        <p14:creationId xmlns:p14="http://schemas.microsoft.com/office/powerpoint/2010/main" val="16036070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609600" y="1487837"/>
            <a:ext cx="8534400" cy="457200"/>
          </a:xfrm>
          <a:prstGeom prst="rect">
            <a:avLst/>
          </a:prstGeom>
          <a:noFill/>
          <a:ln w="9525">
            <a:noFill/>
            <a:miter lim="800000"/>
            <a:headEnd/>
            <a:tailEnd/>
          </a:ln>
        </p:spPr>
        <p:txBody>
          <a:bodyPr>
            <a:prstTxWarp prst="textNoShape">
              <a:avLst/>
            </a:prstTxWarp>
            <a:spAutoFit/>
          </a:bodyPr>
          <a:lstStyle/>
          <a:p>
            <a:pPr marL="457200" indent="-457200" eaLnBrk="1" hangingPunct="1">
              <a:buFont typeface="Times" charset="0"/>
              <a:buAutoNum type="arabicParenR"/>
            </a:pPr>
            <a:endParaRPr lang="en-US">
              <a:solidFill>
                <a:srgbClr val="FFFF66"/>
              </a:solidFill>
              <a:latin typeface="Arial" charset="0"/>
            </a:endParaRPr>
          </a:p>
        </p:txBody>
      </p:sp>
      <p:sp>
        <p:nvSpPr>
          <p:cNvPr id="179203" name="Rectangle 3"/>
          <p:cNvSpPr>
            <a:spLocks noGrp="1" noChangeArrowheads="1"/>
          </p:cNvSpPr>
          <p:nvPr>
            <p:ph type="title" idx="4294967295"/>
          </p:nvPr>
        </p:nvSpPr>
        <p:spPr>
          <a:xfrm>
            <a:off x="114300" y="164691"/>
            <a:ext cx="8915400" cy="618126"/>
          </a:xfrm>
        </p:spPr>
        <p:txBody>
          <a:bodyPr>
            <a:noAutofit/>
          </a:bodyPr>
          <a:lstStyle/>
          <a:p>
            <a:pPr eaLnBrk="1" hangingPunct="1">
              <a:defRPr/>
            </a:pPr>
            <a:r>
              <a:rPr lang="en-US" sz="4000" b="1" dirty="0" smtClean="0">
                <a:solidFill>
                  <a:srgbClr val="FFF8A0"/>
                </a:solidFill>
                <a:effectLst>
                  <a:outerShdw blurRad="38100" dist="38100" dir="2700000" algn="tl">
                    <a:srgbClr val="000000"/>
                  </a:outerShdw>
                </a:effectLst>
                <a:latin typeface="Arial"/>
                <a:ea typeface="+mj-ea"/>
                <a:cs typeface="Arial"/>
              </a:rPr>
              <a:t>Summary</a:t>
            </a:r>
            <a:endParaRPr lang="en-US" sz="4000" b="1" dirty="0">
              <a:solidFill>
                <a:srgbClr val="FFF8A0"/>
              </a:solidFill>
              <a:effectLst>
                <a:outerShdw blurRad="38100" dist="38100" dir="2700000" algn="tl">
                  <a:srgbClr val="000000"/>
                </a:outerShdw>
              </a:effectLst>
              <a:latin typeface="Arial"/>
              <a:ea typeface="+mj-ea"/>
              <a:cs typeface="Arial"/>
            </a:endParaRPr>
          </a:p>
        </p:txBody>
      </p:sp>
      <p:sp>
        <p:nvSpPr>
          <p:cNvPr id="50180" name="Rectangle 4"/>
          <p:cNvSpPr>
            <a:spLocks noChangeArrowheads="1"/>
          </p:cNvSpPr>
          <p:nvPr/>
        </p:nvSpPr>
        <p:spPr bwMode="auto">
          <a:xfrm>
            <a:off x="-51396" y="1074508"/>
            <a:ext cx="6091978" cy="2677656"/>
          </a:xfrm>
          <a:prstGeom prst="rect">
            <a:avLst/>
          </a:prstGeom>
          <a:noFill/>
          <a:ln w="9525">
            <a:noFill/>
            <a:miter lim="800000"/>
            <a:headEnd/>
            <a:tailEnd/>
          </a:ln>
        </p:spPr>
        <p:txBody>
          <a:bodyPr wrap="square">
            <a:prstTxWarp prst="textNoShape">
              <a:avLst/>
            </a:prstTxWarp>
            <a:spAutoFit/>
          </a:bodyPr>
          <a:lstStyle/>
          <a:p>
            <a:pPr marL="808038" indent="-346075"/>
            <a:r>
              <a:rPr lang="en-US" sz="2400" dirty="0" smtClean="0">
                <a:solidFill>
                  <a:srgbClr val="FFFFFF"/>
                </a:solidFill>
              </a:rPr>
              <a:t>The new bottom-up approach:</a:t>
            </a:r>
          </a:p>
          <a:p>
            <a:pPr marL="808038" indent="-346075">
              <a:buFont typeface="Arial" charset="0"/>
              <a:buChar char="•"/>
            </a:pPr>
            <a:r>
              <a:rPr lang="en-US" sz="2400" dirty="0" smtClean="0">
                <a:solidFill>
                  <a:srgbClr val="FFFFFF"/>
                </a:solidFill>
              </a:rPr>
              <a:t>encourages decision-maker engagement at </a:t>
            </a:r>
            <a:r>
              <a:rPr lang="en-US" sz="2400" dirty="0">
                <a:solidFill>
                  <a:srgbClr val="FFFFFF"/>
                </a:solidFill>
              </a:rPr>
              <a:t>the </a:t>
            </a:r>
            <a:r>
              <a:rPr lang="en-US" sz="2400" dirty="0" smtClean="0">
                <a:solidFill>
                  <a:srgbClr val="FFFFFF"/>
                </a:solidFill>
              </a:rPr>
              <a:t>beginning and throughout</a:t>
            </a:r>
          </a:p>
          <a:p>
            <a:pPr marL="808038" indent="-346075">
              <a:buFont typeface="Arial" charset="0"/>
              <a:buChar char="•"/>
            </a:pPr>
            <a:r>
              <a:rPr lang="en-US" sz="2400" dirty="0">
                <a:solidFill>
                  <a:srgbClr val="FFFFFF"/>
                </a:solidFill>
              </a:rPr>
              <a:t>l</a:t>
            </a:r>
            <a:r>
              <a:rPr lang="en-US" sz="2400" dirty="0" smtClean="0">
                <a:solidFill>
                  <a:srgbClr val="FFFFFF"/>
                </a:solidFill>
              </a:rPr>
              <a:t>ooks at system vulnerabilities before </a:t>
            </a:r>
            <a:r>
              <a:rPr lang="en-US" sz="2400" dirty="0">
                <a:solidFill>
                  <a:srgbClr val="FFFFFF"/>
                </a:solidFill>
              </a:rPr>
              <a:t>looking at </a:t>
            </a:r>
            <a:r>
              <a:rPr lang="en-US" sz="2400" dirty="0" smtClean="0">
                <a:solidFill>
                  <a:srgbClr val="FFFFFF"/>
                </a:solidFill>
              </a:rPr>
              <a:t>climate change</a:t>
            </a:r>
          </a:p>
          <a:p>
            <a:pPr marL="808038" indent="-346075">
              <a:buFont typeface="Arial" charset="0"/>
              <a:buChar char="•"/>
            </a:pPr>
            <a:r>
              <a:rPr lang="en-US" sz="2400" dirty="0" smtClean="0">
                <a:solidFill>
                  <a:srgbClr val="FFFFFF"/>
                </a:solidFill>
              </a:rPr>
              <a:t>quantifies the familiar, how managers talk about extreme events</a:t>
            </a:r>
            <a:endParaRPr lang="en-US" sz="2400" dirty="0">
              <a:solidFill>
                <a:srgbClr val="FFFFFF"/>
              </a:solidFill>
            </a:endParaRP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475" y="1487837"/>
            <a:ext cx="2301924" cy="3785044"/>
          </a:xfrm>
          <a:prstGeom prst="rect">
            <a:avLst/>
          </a:prstGeom>
        </p:spPr>
      </p:pic>
      <p:sp>
        <p:nvSpPr>
          <p:cNvPr id="9" name="Rectangle 8"/>
          <p:cNvSpPr/>
          <p:nvPr/>
        </p:nvSpPr>
        <p:spPr>
          <a:xfrm>
            <a:off x="6554475" y="2733187"/>
            <a:ext cx="2275036" cy="2429550"/>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4"/>
          <p:cNvSpPr>
            <a:spLocks noChangeArrowheads="1"/>
          </p:cNvSpPr>
          <p:nvPr/>
        </p:nvSpPr>
        <p:spPr bwMode="auto">
          <a:xfrm>
            <a:off x="-78284" y="3441689"/>
            <a:ext cx="6118866" cy="2677656"/>
          </a:xfrm>
          <a:prstGeom prst="rect">
            <a:avLst/>
          </a:prstGeom>
          <a:noFill/>
          <a:ln w="9525">
            <a:noFill/>
            <a:miter lim="800000"/>
            <a:headEnd/>
            <a:tailEnd/>
          </a:ln>
        </p:spPr>
        <p:txBody>
          <a:bodyPr wrap="square">
            <a:prstTxWarp prst="textNoShape">
              <a:avLst/>
            </a:prstTxWarp>
            <a:spAutoFit/>
          </a:bodyPr>
          <a:lstStyle/>
          <a:p>
            <a:pPr marL="808038" indent="-346075"/>
            <a:endParaRPr lang="en-US" sz="2400" dirty="0" smtClean="0">
              <a:solidFill>
                <a:srgbClr val="FFFFFF"/>
              </a:solidFill>
            </a:endParaRPr>
          </a:p>
          <a:p>
            <a:pPr marL="808038" indent="-346075"/>
            <a:r>
              <a:rPr lang="en-US" sz="2400" dirty="0" smtClean="0">
                <a:solidFill>
                  <a:srgbClr val="FFFFFF"/>
                </a:solidFill>
              </a:rPr>
              <a:t>Next steps:</a:t>
            </a:r>
          </a:p>
          <a:p>
            <a:pPr marL="808038" indent="-346075">
              <a:buFont typeface="Arial" charset="0"/>
              <a:buChar char="•"/>
            </a:pPr>
            <a:r>
              <a:rPr lang="en-US" sz="2400" u="sng" dirty="0" smtClean="0">
                <a:solidFill>
                  <a:srgbClr val="FFFFFF"/>
                </a:solidFill>
              </a:rPr>
              <a:t>get feedback</a:t>
            </a:r>
          </a:p>
          <a:p>
            <a:pPr marL="808038" indent="-346075">
              <a:buFont typeface="Arial" charset="0"/>
              <a:buChar char="•"/>
            </a:pPr>
            <a:r>
              <a:rPr lang="en-US" sz="2400" dirty="0" smtClean="0">
                <a:solidFill>
                  <a:srgbClr val="FFFFFF"/>
                </a:solidFill>
              </a:rPr>
              <a:t>quantify weather patterns and their frequency in global climate models</a:t>
            </a:r>
          </a:p>
          <a:p>
            <a:pPr marL="808038" indent="-346075">
              <a:buFont typeface="Arial" charset="0"/>
              <a:buChar char="•"/>
            </a:pPr>
            <a:r>
              <a:rPr lang="en-US" sz="2400" dirty="0" smtClean="0">
                <a:solidFill>
                  <a:srgbClr val="FFFFFF"/>
                </a:solidFill>
              </a:rPr>
              <a:t>compare with conventional approach, are extremes different?</a:t>
            </a:r>
          </a:p>
        </p:txBody>
      </p:sp>
      <p:sp>
        <p:nvSpPr>
          <p:cNvPr id="2" name="Slide Number Placeholder 1"/>
          <p:cNvSpPr>
            <a:spLocks noGrp="1"/>
          </p:cNvSpPr>
          <p:nvPr>
            <p:ph type="sldNum" sz="quarter" idx="12"/>
          </p:nvPr>
        </p:nvSpPr>
        <p:spPr/>
        <p:txBody>
          <a:bodyPr/>
          <a:lstStyle/>
          <a:p>
            <a:fld id="{08A71FCF-8162-CF4F-97AC-67D24C9EE9EE}" type="slidenum">
              <a:rPr lang="en-US" smtClean="0"/>
              <a:pPr/>
              <a:t>93</a:t>
            </a:fld>
            <a:endParaRPr lang="en-US"/>
          </a:p>
        </p:txBody>
      </p:sp>
    </p:spTree>
    <p:extLst>
      <p:ext uri="{BB962C8B-B14F-4D97-AF65-F5344CB8AC3E}">
        <p14:creationId xmlns:p14="http://schemas.microsoft.com/office/powerpoint/2010/main" val="11003543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7164</TotalTime>
  <Words>5266</Words>
  <Application>Microsoft Macintosh PowerPoint</Application>
  <PresentationFormat>On-screen Show (4:3)</PresentationFormat>
  <Paragraphs>1062</Paragraphs>
  <Slides>93</Slides>
  <Notes>67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93</vt:i4>
      </vt:variant>
    </vt:vector>
  </HeadingPairs>
  <TitlesOfParts>
    <vt:vector size="105" baseType="lpstr">
      <vt:lpstr>Apple Braille</vt:lpstr>
      <vt:lpstr>Arial</vt:lpstr>
      <vt:lpstr>Book Antiqua</vt:lpstr>
      <vt:lpstr>Calibri</vt:lpstr>
      <vt:lpstr>Calibri (Body)</vt:lpstr>
      <vt:lpstr>Cambria</vt:lpstr>
      <vt:lpstr>Courier New</vt:lpstr>
      <vt:lpstr>Lucida Grande</vt:lpstr>
      <vt:lpstr>ＭＳ Ｐゴシック</vt:lpstr>
      <vt:lpstr>Times</vt:lpstr>
      <vt:lpstr>Times New Roman</vt:lpstr>
      <vt:lpstr>Office Theme</vt:lpstr>
      <vt:lpstr>PowerPoint Presentation</vt:lpstr>
      <vt:lpstr>What are hydrologic sensitivities?</vt:lpstr>
      <vt:lpstr>PowerPoint Presentation</vt:lpstr>
      <vt:lpstr>How are hydrologic sensitivities useful?</vt:lpstr>
      <vt:lpstr>1.  Help explain how hydrology models differ</vt:lpstr>
      <vt:lpstr>Colorado River flows, mid 21st Century</vt:lpstr>
      <vt:lpstr>PowerPoint Presentation</vt:lpstr>
      <vt:lpstr>PowerPoint Presentation</vt:lpstr>
      <vt:lpstr>PowerPoint Presentation</vt:lpstr>
      <vt:lpstr>2.  Provide quick calculations of long-term average changes, annually and seasonally</vt:lpstr>
      <vt:lpstr>PowerPoint Presentation</vt:lpstr>
      <vt:lpstr>PowerPoint Presentation</vt:lpstr>
      <vt:lpstr>PowerPoint Presentation</vt:lpstr>
      <vt:lpstr>PowerPoint Presentation</vt:lpstr>
      <vt:lpstr>Yakima River basin at Parker</vt:lpstr>
      <vt:lpstr>Yakima River basin at Parker</vt:lpstr>
      <vt:lpstr>Precipitation</vt:lpstr>
      <vt:lpstr>Precipitation</vt:lpstr>
      <vt:lpstr>Precipitation</vt:lpstr>
      <vt:lpstr>PowerPoint Presentation</vt:lpstr>
      <vt:lpstr>3.  Help in selecting global climate models for a particular impact</vt:lpstr>
      <vt:lpstr>PowerPoint Presentation</vt:lpstr>
      <vt:lpstr>PowerPoint Presentation</vt:lpstr>
      <vt:lpstr>Good news, there is… </vt:lpstr>
      <vt:lpstr>PowerPoint Presentation</vt:lpstr>
      <vt:lpstr>Good news, there 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Help explain how future projections differ for the impact of interest</vt:lpstr>
      <vt:lpstr>PowerPoint Presentation</vt:lpstr>
      <vt:lpstr>PowerPoint Presentation</vt:lpstr>
      <vt:lpstr>PowerPoint Presentation</vt:lpstr>
      <vt:lpstr>What are hydrologic sensitivities limitations?</vt:lpstr>
      <vt:lpstr>Considerations</vt:lpstr>
      <vt:lpstr>PowerPoint Presentation</vt:lpstr>
      <vt:lpstr>PowerPoint Presentation</vt:lpstr>
      <vt:lpstr>PowerPoint Presentation</vt:lpstr>
      <vt:lpstr>PowerPoint Presentation</vt:lpstr>
      <vt:lpstr>Acknowledgements</vt:lpstr>
      <vt:lpstr>More on seasonal sensitivities</vt:lpstr>
      <vt:lpstr>PowerPoint Presentation</vt:lpstr>
      <vt:lpstr>PowerPoint Presentation</vt:lpstr>
      <vt:lpstr>PowerPoint Presentation</vt:lpstr>
      <vt:lpstr>PowerPoint Presentation</vt:lpstr>
      <vt:lpstr>PowerPoint Presentation</vt:lpstr>
      <vt:lpstr>PowerPoint Presentation</vt:lpstr>
      <vt:lpstr>Seasonal Responses Yakima River basin at Parker</vt:lpstr>
      <vt:lpstr>Seasonal Responses Yakima River basin at Parker</vt:lpstr>
      <vt:lpstr>Application</vt:lpstr>
      <vt:lpstr>PowerPoint Presentation</vt:lpstr>
      <vt:lpstr>PowerPoint Presentation</vt:lpstr>
      <vt:lpstr>Precipitation</vt:lpstr>
      <vt:lpstr>PowerPoint Presentation</vt:lpstr>
      <vt:lpstr>PowerPoint Presentation</vt:lpstr>
      <vt:lpstr>PowerPoint Presentation</vt:lpstr>
      <vt:lpstr>PowerPoint Presentation</vt:lpstr>
      <vt:lpstr>More on annual sensitivities</vt:lpstr>
      <vt:lpstr>Methodology</vt:lpstr>
      <vt:lpstr>PowerPoint Presentation</vt:lpstr>
      <vt:lpstr>PowerPoint Presentation</vt:lpstr>
      <vt:lpstr>PowerPoint Presentation</vt:lpstr>
      <vt:lpstr>Adjustments</vt:lpstr>
      <vt:lpstr>Application to 112 simulations of USBR</vt:lpstr>
      <vt:lpstr>Extra slides</vt:lpstr>
      <vt:lpstr>PowerPoint Presentation</vt:lpstr>
      <vt:lpstr>PowerPoint Presentation</vt:lpstr>
      <vt:lpstr>Preliminary results:   total runoff on December 29, 1917</vt:lpstr>
      <vt:lpstr>Preliminary results:   total runoff on December 29, 1917</vt:lpstr>
      <vt:lpstr>Preliminary results:   total runoff on December 29, 1917</vt:lpstr>
      <vt:lpstr>Preliminary results:   total runoff on December 29, 1917</vt:lpstr>
      <vt:lpstr>Preliminary results:   total runoff on December 29, 1917</vt:lpstr>
      <vt:lpstr>Preliminary results:   total runoff on December 29, 1917</vt:lpstr>
      <vt:lpstr>Preliminary results:   total runoff on December 29, 1917</vt:lpstr>
      <vt:lpstr>Preliminary results:   total runoff on November 12, 1999</vt:lpstr>
      <vt:lpstr>Preliminary results:   total runoff on November 12, 1999</vt:lpstr>
      <vt:lpstr>PowerPoint Presentation</vt:lpstr>
      <vt:lpstr>PowerPoint Presentation</vt:lpstr>
      <vt:lpstr>PowerPoint Presentation</vt:lpstr>
      <vt:lpstr>PowerPoint Presentation</vt:lpstr>
      <vt:lpstr>PowerPoint Presentation</vt:lpstr>
      <vt:lpstr>Reference past years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AWRA talk</dc:title>
  <dc:creator>Julie Vano</dc:creator>
  <cp:lastModifiedBy>julie vano</cp:lastModifiedBy>
  <cp:revision>144</cp:revision>
  <cp:lastPrinted>2015-10-22T14:57:39Z</cp:lastPrinted>
  <dcterms:created xsi:type="dcterms:W3CDTF">2015-10-05T22:13:45Z</dcterms:created>
  <dcterms:modified xsi:type="dcterms:W3CDTF">2016-06-21T15:13:25Z</dcterms:modified>
</cp:coreProperties>
</file>